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handoutMasterIdLst>
    <p:handoutMasterId r:id="rId67"/>
  </p:handoutMasterIdLst>
  <p:sldIdLst>
    <p:sldId id="328" r:id="rId2"/>
    <p:sldId id="329" r:id="rId3"/>
    <p:sldId id="305" r:id="rId4"/>
    <p:sldId id="306" r:id="rId5"/>
    <p:sldId id="296" r:id="rId6"/>
    <p:sldId id="297" r:id="rId7"/>
    <p:sldId id="304" r:id="rId8"/>
    <p:sldId id="318" r:id="rId9"/>
    <p:sldId id="319" r:id="rId10"/>
    <p:sldId id="320" r:id="rId11"/>
    <p:sldId id="321" r:id="rId12"/>
    <p:sldId id="322" r:id="rId13"/>
    <p:sldId id="323" r:id="rId14"/>
    <p:sldId id="330" r:id="rId15"/>
    <p:sldId id="324" r:id="rId16"/>
    <p:sldId id="325" r:id="rId17"/>
    <p:sldId id="326" r:id="rId18"/>
    <p:sldId id="327" r:id="rId19"/>
    <p:sldId id="331" r:id="rId20"/>
    <p:sldId id="342" r:id="rId21"/>
    <p:sldId id="332" r:id="rId22"/>
    <p:sldId id="333" r:id="rId23"/>
    <p:sldId id="335" r:id="rId24"/>
    <p:sldId id="334" r:id="rId25"/>
    <p:sldId id="311" r:id="rId26"/>
    <p:sldId id="312" r:id="rId27"/>
    <p:sldId id="313" r:id="rId28"/>
    <p:sldId id="315" r:id="rId29"/>
    <p:sldId id="316" r:id="rId30"/>
    <p:sldId id="317" r:id="rId31"/>
    <p:sldId id="273" r:id="rId32"/>
    <p:sldId id="271" r:id="rId33"/>
    <p:sldId id="279" r:id="rId34"/>
    <p:sldId id="281" r:id="rId35"/>
    <p:sldId id="336" r:id="rId36"/>
    <p:sldId id="337" r:id="rId37"/>
    <p:sldId id="338" r:id="rId38"/>
    <p:sldId id="292" r:id="rId39"/>
    <p:sldId id="293" r:id="rId40"/>
    <p:sldId id="294" r:id="rId41"/>
    <p:sldId id="295" r:id="rId42"/>
    <p:sldId id="272" r:id="rId43"/>
    <p:sldId id="276" r:id="rId44"/>
    <p:sldId id="277" r:id="rId45"/>
    <p:sldId id="278" r:id="rId46"/>
    <p:sldId id="284" r:id="rId47"/>
    <p:sldId id="285" r:id="rId48"/>
    <p:sldId id="286" r:id="rId49"/>
    <p:sldId id="287" r:id="rId50"/>
    <p:sldId id="288" r:id="rId51"/>
    <p:sldId id="298" r:id="rId52"/>
    <p:sldId id="299" r:id="rId53"/>
    <p:sldId id="350" r:id="rId54"/>
    <p:sldId id="339" r:id="rId55"/>
    <p:sldId id="343" r:id="rId56"/>
    <p:sldId id="344" r:id="rId57"/>
    <p:sldId id="345" r:id="rId58"/>
    <p:sldId id="346" r:id="rId59"/>
    <p:sldId id="347" r:id="rId60"/>
    <p:sldId id="348" r:id="rId61"/>
    <p:sldId id="349" r:id="rId62"/>
    <p:sldId id="340" r:id="rId63"/>
    <p:sldId id="341" r:id="rId64"/>
    <p:sldId id="309" r:id="rId6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6" d="100"/>
          <a:sy n="66" d="100"/>
        </p:scale>
        <p:origin x="64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3BE04E5-41F8-4EB0-90C0-2A8A8782610D}" type="datetimeFigureOut">
              <a:rPr lang="en-MY" smtClean="0"/>
              <a:t>12/4/2018</a:t>
            </a:fld>
            <a:endParaRPr lang="en-MY"/>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MY"/>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2D694515-69F4-48F8-B58F-AC1DEF0FFC30}" type="slidenum">
              <a:rPr lang="en-MY" smtClean="0"/>
              <a:t>‹#›</a:t>
            </a:fld>
            <a:endParaRPr lang="en-MY"/>
          </a:p>
        </p:txBody>
      </p:sp>
    </p:spTree>
    <p:extLst>
      <p:ext uri="{BB962C8B-B14F-4D97-AF65-F5344CB8AC3E}">
        <p14:creationId xmlns:p14="http://schemas.microsoft.com/office/powerpoint/2010/main" val="2962631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84C03A5-077A-4D6E-BC85-0BAF1B334390}" type="datetimeFigureOut">
              <a:rPr lang="en-MY" smtClean="0"/>
              <a:t>12/4/2018</a:t>
            </a:fld>
            <a:endParaRPr lang="en-MY"/>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9DF9C32-8997-48B2-87DF-EBBFE8C5A514}" type="slidenum">
              <a:rPr lang="en-MY" smtClean="0"/>
              <a:t>‹#›</a:t>
            </a:fld>
            <a:endParaRPr lang="en-MY"/>
          </a:p>
        </p:txBody>
      </p:sp>
    </p:spTree>
    <p:extLst>
      <p:ext uri="{BB962C8B-B14F-4D97-AF65-F5344CB8AC3E}">
        <p14:creationId xmlns:p14="http://schemas.microsoft.com/office/powerpoint/2010/main" val="3746695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ms-MY"/>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84C0F0F-5BAA-4D4B-8634-4200B23B9D80}" type="slidenum">
              <a:rPr lang="en-MY" altLang="ms-MY" smtClean="0"/>
              <a:pPr/>
              <a:t>10</a:t>
            </a:fld>
            <a:endParaRPr lang="en-MY" altLang="ms-MY"/>
          </a:p>
        </p:txBody>
      </p:sp>
    </p:spTree>
    <p:extLst>
      <p:ext uri="{BB962C8B-B14F-4D97-AF65-F5344CB8AC3E}">
        <p14:creationId xmlns:p14="http://schemas.microsoft.com/office/powerpoint/2010/main" val="311021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33</a:t>
            </a:fld>
            <a:endParaRPr lang="en-MY" dirty="0"/>
          </a:p>
        </p:txBody>
      </p:sp>
    </p:spTree>
    <p:extLst>
      <p:ext uri="{BB962C8B-B14F-4D97-AF65-F5344CB8AC3E}">
        <p14:creationId xmlns:p14="http://schemas.microsoft.com/office/powerpoint/2010/main" val="4137734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34</a:t>
            </a:fld>
            <a:endParaRPr lang="en-MY" dirty="0"/>
          </a:p>
        </p:txBody>
      </p:sp>
    </p:spTree>
    <p:extLst>
      <p:ext uri="{BB962C8B-B14F-4D97-AF65-F5344CB8AC3E}">
        <p14:creationId xmlns:p14="http://schemas.microsoft.com/office/powerpoint/2010/main" val="517495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35</a:t>
            </a:fld>
            <a:endParaRPr lang="en-MY" dirty="0"/>
          </a:p>
        </p:txBody>
      </p:sp>
    </p:spTree>
    <p:extLst>
      <p:ext uri="{BB962C8B-B14F-4D97-AF65-F5344CB8AC3E}">
        <p14:creationId xmlns:p14="http://schemas.microsoft.com/office/powerpoint/2010/main" val="785796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36</a:t>
            </a:fld>
            <a:endParaRPr lang="en-MY" dirty="0"/>
          </a:p>
        </p:txBody>
      </p:sp>
    </p:spTree>
    <p:extLst>
      <p:ext uri="{BB962C8B-B14F-4D97-AF65-F5344CB8AC3E}">
        <p14:creationId xmlns:p14="http://schemas.microsoft.com/office/powerpoint/2010/main" val="2656414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37</a:t>
            </a:fld>
            <a:endParaRPr lang="en-MY" dirty="0"/>
          </a:p>
        </p:txBody>
      </p:sp>
    </p:spTree>
    <p:extLst>
      <p:ext uri="{BB962C8B-B14F-4D97-AF65-F5344CB8AC3E}">
        <p14:creationId xmlns:p14="http://schemas.microsoft.com/office/powerpoint/2010/main" val="307675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38</a:t>
            </a:fld>
            <a:endParaRPr lang="en-MY" dirty="0"/>
          </a:p>
        </p:txBody>
      </p:sp>
    </p:spTree>
    <p:extLst>
      <p:ext uri="{BB962C8B-B14F-4D97-AF65-F5344CB8AC3E}">
        <p14:creationId xmlns:p14="http://schemas.microsoft.com/office/powerpoint/2010/main" val="465417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39</a:t>
            </a:fld>
            <a:endParaRPr lang="en-MY" dirty="0"/>
          </a:p>
        </p:txBody>
      </p:sp>
    </p:spTree>
    <p:extLst>
      <p:ext uri="{BB962C8B-B14F-4D97-AF65-F5344CB8AC3E}">
        <p14:creationId xmlns:p14="http://schemas.microsoft.com/office/powerpoint/2010/main" val="745862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40</a:t>
            </a:fld>
            <a:endParaRPr lang="en-MY" dirty="0"/>
          </a:p>
        </p:txBody>
      </p:sp>
    </p:spTree>
    <p:extLst>
      <p:ext uri="{BB962C8B-B14F-4D97-AF65-F5344CB8AC3E}">
        <p14:creationId xmlns:p14="http://schemas.microsoft.com/office/powerpoint/2010/main" val="58225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41</a:t>
            </a:fld>
            <a:endParaRPr lang="en-MY" dirty="0"/>
          </a:p>
        </p:txBody>
      </p:sp>
    </p:spTree>
    <p:extLst>
      <p:ext uri="{BB962C8B-B14F-4D97-AF65-F5344CB8AC3E}">
        <p14:creationId xmlns:p14="http://schemas.microsoft.com/office/powerpoint/2010/main" val="4117390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42</a:t>
            </a:fld>
            <a:endParaRPr lang="en-MY" dirty="0"/>
          </a:p>
        </p:txBody>
      </p:sp>
    </p:spTree>
    <p:extLst>
      <p:ext uri="{BB962C8B-B14F-4D97-AF65-F5344CB8AC3E}">
        <p14:creationId xmlns:p14="http://schemas.microsoft.com/office/powerpoint/2010/main" val="1257906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07BDED9-9A06-46CF-A29F-BBA899A3A459}" type="slidenum">
              <a:rPr lang="en-US" smtClean="0"/>
              <a:pPr/>
              <a:t>12</a:t>
            </a:fld>
            <a:endParaRPr lang="en-US"/>
          </a:p>
        </p:txBody>
      </p:sp>
    </p:spTree>
    <p:extLst>
      <p:ext uri="{BB962C8B-B14F-4D97-AF65-F5344CB8AC3E}">
        <p14:creationId xmlns:p14="http://schemas.microsoft.com/office/powerpoint/2010/main" val="2919492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43</a:t>
            </a:fld>
            <a:endParaRPr lang="en-MY" dirty="0"/>
          </a:p>
        </p:txBody>
      </p:sp>
    </p:spTree>
    <p:extLst>
      <p:ext uri="{BB962C8B-B14F-4D97-AF65-F5344CB8AC3E}">
        <p14:creationId xmlns:p14="http://schemas.microsoft.com/office/powerpoint/2010/main" val="3298135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44</a:t>
            </a:fld>
            <a:endParaRPr lang="en-MY" dirty="0"/>
          </a:p>
        </p:txBody>
      </p:sp>
    </p:spTree>
    <p:extLst>
      <p:ext uri="{BB962C8B-B14F-4D97-AF65-F5344CB8AC3E}">
        <p14:creationId xmlns:p14="http://schemas.microsoft.com/office/powerpoint/2010/main" val="3980445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45</a:t>
            </a:fld>
            <a:endParaRPr lang="en-MY" dirty="0"/>
          </a:p>
        </p:txBody>
      </p:sp>
    </p:spTree>
    <p:extLst>
      <p:ext uri="{BB962C8B-B14F-4D97-AF65-F5344CB8AC3E}">
        <p14:creationId xmlns:p14="http://schemas.microsoft.com/office/powerpoint/2010/main" val="2483144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46</a:t>
            </a:fld>
            <a:endParaRPr lang="en-MY" dirty="0"/>
          </a:p>
        </p:txBody>
      </p:sp>
    </p:spTree>
    <p:extLst>
      <p:ext uri="{BB962C8B-B14F-4D97-AF65-F5344CB8AC3E}">
        <p14:creationId xmlns:p14="http://schemas.microsoft.com/office/powerpoint/2010/main" val="1741248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47</a:t>
            </a:fld>
            <a:endParaRPr lang="en-MY" dirty="0"/>
          </a:p>
        </p:txBody>
      </p:sp>
    </p:spTree>
    <p:extLst>
      <p:ext uri="{BB962C8B-B14F-4D97-AF65-F5344CB8AC3E}">
        <p14:creationId xmlns:p14="http://schemas.microsoft.com/office/powerpoint/2010/main" val="3362003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48</a:t>
            </a:fld>
            <a:endParaRPr lang="en-MY" dirty="0"/>
          </a:p>
        </p:txBody>
      </p:sp>
    </p:spTree>
    <p:extLst>
      <p:ext uri="{BB962C8B-B14F-4D97-AF65-F5344CB8AC3E}">
        <p14:creationId xmlns:p14="http://schemas.microsoft.com/office/powerpoint/2010/main" val="1003118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49</a:t>
            </a:fld>
            <a:endParaRPr lang="en-MY" dirty="0"/>
          </a:p>
        </p:txBody>
      </p:sp>
    </p:spTree>
    <p:extLst>
      <p:ext uri="{BB962C8B-B14F-4D97-AF65-F5344CB8AC3E}">
        <p14:creationId xmlns:p14="http://schemas.microsoft.com/office/powerpoint/2010/main" val="2348597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50</a:t>
            </a:fld>
            <a:endParaRPr lang="en-MY" dirty="0"/>
          </a:p>
        </p:txBody>
      </p:sp>
    </p:spTree>
    <p:extLst>
      <p:ext uri="{BB962C8B-B14F-4D97-AF65-F5344CB8AC3E}">
        <p14:creationId xmlns:p14="http://schemas.microsoft.com/office/powerpoint/2010/main" val="2956090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62</a:t>
            </a:fld>
            <a:endParaRPr lang="en-MY" dirty="0"/>
          </a:p>
        </p:txBody>
      </p:sp>
    </p:spTree>
    <p:extLst>
      <p:ext uri="{BB962C8B-B14F-4D97-AF65-F5344CB8AC3E}">
        <p14:creationId xmlns:p14="http://schemas.microsoft.com/office/powerpoint/2010/main" val="1419015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13</a:t>
            </a:fld>
            <a:endParaRPr lang="en-MY" dirty="0"/>
          </a:p>
        </p:txBody>
      </p:sp>
    </p:spTree>
    <p:extLst>
      <p:ext uri="{BB962C8B-B14F-4D97-AF65-F5344CB8AC3E}">
        <p14:creationId xmlns:p14="http://schemas.microsoft.com/office/powerpoint/2010/main" val="3267026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15</a:t>
            </a:fld>
            <a:endParaRPr lang="en-MY" dirty="0"/>
          </a:p>
        </p:txBody>
      </p:sp>
    </p:spTree>
    <p:extLst>
      <p:ext uri="{BB962C8B-B14F-4D97-AF65-F5344CB8AC3E}">
        <p14:creationId xmlns:p14="http://schemas.microsoft.com/office/powerpoint/2010/main" val="2965911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16</a:t>
            </a:fld>
            <a:endParaRPr lang="en-MY" dirty="0"/>
          </a:p>
        </p:txBody>
      </p:sp>
    </p:spTree>
    <p:extLst>
      <p:ext uri="{BB962C8B-B14F-4D97-AF65-F5344CB8AC3E}">
        <p14:creationId xmlns:p14="http://schemas.microsoft.com/office/powerpoint/2010/main" val="3292227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17</a:t>
            </a:fld>
            <a:endParaRPr lang="en-MY" dirty="0"/>
          </a:p>
        </p:txBody>
      </p:sp>
    </p:spTree>
    <p:extLst>
      <p:ext uri="{BB962C8B-B14F-4D97-AF65-F5344CB8AC3E}">
        <p14:creationId xmlns:p14="http://schemas.microsoft.com/office/powerpoint/2010/main" val="4195400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18</a:t>
            </a:fld>
            <a:endParaRPr lang="en-MY" dirty="0"/>
          </a:p>
        </p:txBody>
      </p:sp>
    </p:spTree>
    <p:extLst>
      <p:ext uri="{BB962C8B-B14F-4D97-AF65-F5344CB8AC3E}">
        <p14:creationId xmlns:p14="http://schemas.microsoft.com/office/powerpoint/2010/main" val="2622324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31</a:t>
            </a:fld>
            <a:endParaRPr lang="en-MY" dirty="0"/>
          </a:p>
        </p:txBody>
      </p:sp>
    </p:spTree>
    <p:extLst>
      <p:ext uri="{BB962C8B-B14F-4D97-AF65-F5344CB8AC3E}">
        <p14:creationId xmlns:p14="http://schemas.microsoft.com/office/powerpoint/2010/main" val="2700498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BB98AFB-CB0D-4DFE-87B9-B4B0D0DE73CD}" type="slidenum">
              <a:rPr lang="en-MY" smtClean="0"/>
              <a:t>32</a:t>
            </a:fld>
            <a:endParaRPr lang="en-MY" dirty="0"/>
          </a:p>
        </p:txBody>
      </p:sp>
    </p:spTree>
    <p:extLst>
      <p:ext uri="{BB962C8B-B14F-4D97-AF65-F5344CB8AC3E}">
        <p14:creationId xmlns:p14="http://schemas.microsoft.com/office/powerpoint/2010/main" val="295488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p:cNvSpPr>
            <a:spLocks noGrp="1"/>
          </p:cNvSpPr>
          <p:nvPr>
            <p:ph type="dt" sz="half" idx="10"/>
          </p:nvPr>
        </p:nvSpPr>
        <p:spPr/>
        <p:txBody>
          <a:bodyPr/>
          <a:lstStyle/>
          <a:p>
            <a:fld id="{66FA6A80-4EE5-4EB1-86DC-667B5C4B91E2}" type="datetimeFigureOut">
              <a:rPr lang="en-MY" smtClean="0"/>
              <a:t>12/4/2018</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28728C89-91FB-4136-BCC1-675A8BBDBFA5}" type="slidenum">
              <a:rPr lang="en-MY" smtClean="0"/>
              <a:t>‹#›</a:t>
            </a:fld>
            <a:endParaRPr lang="en-MY"/>
          </a:p>
        </p:txBody>
      </p:sp>
    </p:spTree>
    <p:extLst>
      <p:ext uri="{BB962C8B-B14F-4D97-AF65-F5344CB8AC3E}">
        <p14:creationId xmlns:p14="http://schemas.microsoft.com/office/powerpoint/2010/main" val="2580859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66FA6A80-4EE5-4EB1-86DC-667B5C4B91E2}" type="datetimeFigureOut">
              <a:rPr lang="en-MY" smtClean="0"/>
              <a:t>12/4/2018</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28728C89-91FB-4136-BCC1-675A8BBDBFA5}" type="slidenum">
              <a:rPr lang="en-MY" smtClean="0"/>
              <a:t>‹#›</a:t>
            </a:fld>
            <a:endParaRPr lang="en-MY"/>
          </a:p>
        </p:txBody>
      </p:sp>
    </p:spTree>
    <p:extLst>
      <p:ext uri="{BB962C8B-B14F-4D97-AF65-F5344CB8AC3E}">
        <p14:creationId xmlns:p14="http://schemas.microsoft.com/office/powerpoint/2010/main" val="3439288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66FA6A80-4EE5-4EB1-86DC-667B5C4B91E2}" type="datetimeFigureOut">
              <a:rPr lang="en-MY" smtClean="0"/>
              <a:t>12/4/2018</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28728C89-91FB-4136-BCC1-675A8BBDBFA5}" type="slidenum">
              <a:rPr lang="en-MY" smtClean="0"/>
              <a:t>‹#›</a:t>
            </a:fld>
            <a:endParaRPr lang="en-MY"/>
          </a:p>
        </p:txBody>
      </p:sp>
    </p:spTree>
    <p:extLst>
      <p:ext uri="{BB962C8B-B14F-4D97-AF65-F5344CB8AC3E}">
        <p14:creationId xmlns:p14="http://schemas.microsoft.com/office/powerpoint/2010/main" val="3673785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66FA6A80-4EE5-4EB1-86DC-667B5C4B91E2}" type="datetimeFigureOut">
              <a:rPr lang="en-MY" smtClean="0"/>
              <a:t>12/4/2018</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28728C89-91FB-4136-BCC1-675A8BBDBFA5}" type="slidenum">
              <a:rPr lang="en-MY" smtClean="0"/>
              <a:t>‹#›</a:t>
            </a:fld>
            <a:endParaRPr lang="en-MY"/>
          </a:p>
        </p:txBody>
      </p:sp>
    </p:spTree>
    <p:extLst>
      <p:ext uri="{BB962C8B-B14F-4D97-AF65-F5344CB8AC3E}">
        <p14:creationId xmlns:p14="http://schemas.microsoft.com/office/powerpoint/2010/main" val="3900539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FA6A80-4EE5-4EB1-86DC-667B5C4B91E2}" type="datetimeFigureOut">
              <a:rPr lang="en-MY" smtClean="0"/>
              <a:t>12/4/2018</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28728C89-91FB-4136-BCC1-675A8BBDBFA5}" type="slidenum">
              <a:rPr lang="en-MY" smtClean="0"/>
              <a:t>‹#›</a:t>
            </a:fld>
            <a:endParaRPr lang="en-MY"/>
          </a:p>
        </p:txBody>
      </p:sp>
    </p:spTree>
    <p:extLst>
      <p:ext uri="{BB962C8B-B14F-4D97-AF65-F5344CB8AC3E}">
        <p14:creationId xmlns:p14="http://schemas.microsoft.com/office/powerpoint/2010/main" val="2200761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p:cNvSpPr>
            <a:spLocks noGrp="1"/>
          </p:cNvSpPr>
          <p:nvPr>
            <p:ph type="dt" sz="half" idx="10"/>
          </p:nvPr>
        </p:nvSpPr>
        <p:spPr/>
        <p:txBody>
          <a:bodyPr/>
          <a:lstStyle/>
          <a:p>
            <a:fld id="{66FA6A80-4EE5-4EB1-86DC-667B5C4B91E2}" type="datetimeFigureOut">
              <a:rPr lang="en-MY" smtClean="0"/>
              <a:t>12/4/2018</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28728C89-91FB-4136-BCC1-675A8BBDBFA5}" type="slidenum">
              <a:rPr lang="en-MY" smtClean="0"/>
              <a:t>‹#›</a:t>
            </a:fld>
            <a:endParaRPr lang="en-MY"/>
          </a:p>
        </p:txBody>
      </p:sp>
    </p:spTree>
    <p:extLst>
      <p:ext uri="{BB962C8B-B14F-4D97-AF65-F5344CB8AC3E}">
        <p14:creationId xmlns:p14="http://schemas.microsoft.com/office/powerpoint/2010/main" val="1537707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p:cNvSpPr>
            <a:spLocks noGrp="1"/>
          </p:cNvSpPr>
          <p:nvPr>
            <p:ph type="dt" sz="half" idx="10"/>
          </p:nvPr>
        </p:nvSpPr>
        <p:spPr/>
        <p:txBody>
          <a:bodyPr/>
          <a:lstStyle/>
          <a:p>
            <a:fld id="{66FA6A80-4EE5-4EB1-86DC-667B5C4B91E2}" type="datetimeFigureOut">
              <a:rPr lang="en-MY" smtClean="0"/>
              <a:t>12/4/2018</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28728C89-91FB-4136-BCC1-675A8BBDBFA5}" type="slidenum">
              <a:rPr lang="en-MY" smtClean="0"/>
              <a:t>‹#›</a:t>
            </a:fld>
            <a:endParaRPr lang="en-MY"/>
          </a:p>
        </p:txBody>
      </p:sp>
    </p:spTree>
    <p:extLst>
      <p:ext uri="{BB962C8B-B14F-4D97-AF65-F5344CB8AC3E}">
        <p14:creationId xmlns:p14="http://schemas.microsoft.com/office/powerpoint/2010/main" val="39456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Date Placeholder 2"/>
          <p:cNvSpPr>
            <a:spLocks noGrp="1"/>
          </p:cNvSpPr>
          <p:nvPr>
            <p:ph type="dt" sz="half" idx="10"/>
          </p:nvPr>
        </p:nvSpPr>
        <p:spPr/>
        <p:txBody>
          <a:bodyPr/>
          <a:lstStyle/>
          <a:p>
            <a:fld id="{66FA6A80-4EE5-4EB1-86DC-667B5C4B91E2}" type="datetimeFigureOut">
              <a:rPr lang="en-MY" smtClean="0"/>
              <a:t>12/4/2018</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28728C89-91FB-4136-BCC1-675A8BBDBFA5}" type="slidenum">
              <a:rPr lang="en-MY" smtClean="0"/>
              <a:t>‹#›</a:t>
            </a:fld>
            <a:endParaRPr lang="en-MY"/>
          </a:p>
        </p:txBody>
      </p:sp>
    </p:spTree>
    <p:extLst>
      <p:ext uri="{BB962C8B-B14F-4D97-AF65-F5344CB8AC3E}">
        <p14:creationId xmlns:p14="http://schemas.microsoft.com/office/powerpoint/2010/main" val="1369688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FA6A80-4EE5-4EB1-86DC-667B5C4B91E2}" type="datetimeFigureOut">
              <a:rPr lang="en-MY" smtClean="0"/>
              <a:t>12/4/2018</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28728C89-91FB-4136-BCC1-675A8BBDBFA5}" type="slidenum">
              <a:rPr lang="en-MY" smtClean="0"/>
              <a:t>‹#›</a:t>
            </a:fld>
            <a:endParaRPr lang="en-MY"/>
          </a:p>
        </p:txBody>
      </p:sp>
    </p:spTree>
    <p:extLst>
      <p:ext uri="{BB962C8B-B14F-4D97-AF65-F5344CB8AC3E}">
        <p14:creationId xmlns:p14="http://schemas.microsoft.com/office/powerpoint/2010/main" val="2850787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FA6A80-4EE5-4EB1-86DC-667B5C4B91E2}" type="datetimeFigureOut">
              <a:rPr lang="en-MY" smtClean="0"/>
              <a:t>12/4/2018</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28728C89-91FB-4136-BCC1-675A8BBDBFA5}" type="slidenum">
              <a:rPr lang="en-MY" smtClean="0"/>
              <a:t>‹#›</a:t>
            </a:fld>
            <a:endParaRPr lang="en-MY"/>
          </a:p>
        </p:txBody>
      </p:sp>
    </p:spTree>
    <p:extLst>
      <p:ext uri="{BB962C8B-B14F-4D97-AF65-F5344CB8AC3E}">
        <p14:creationId xmlns:p14="http://schemas.microsoft.com/office/powerpoint/2010/main" val="383020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FA6A80-4EE5-4EB1-86DC-667B5C4B91E2}" type="datetimeFigureOut">
              <a:rPr lang="en-MY" smtClean="0"/>
              <a:t>12/4/2018</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28728C89-91FB-4136-BCC1-675A8BBDBFA5}" type="slidenum">
              <a:rPr lang="en-MY" smtClean="0"/>
              <a:t>‹#›</a:t>
            </a:fld>
            <a:endParaRPr lang="en-MY"/>
          </a:p>
        </p:txBody>
      </p:sp>
    </p:spTree>
    <p:extLst>
      <p:ext uri="{BB962C8B-B14F-4D97-AF65-F5344CB8AC3E}">
        <p14:creationId xmlns:p14="http://schemas.microsoft.com/office/powerpoint/2010/main" val="2426681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FA6A80-4EE5-4EB1-86DC-667B5C4B91E2}" type="datetimeFigureOut">
              <a:rPr lang="en-MY" smtClean="0"/>
              <a:t>12/4/2018</a:t>
            </a:fld>
            <a:endParaRPr lang="en-MY"/>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728C89-91FB-4136-BCC1-675A8BBDBFA5}" type="slidenum">
              <a:rPr lang="en-MY" smtClean="0"/>
              <a:t>‹#›</a:t>
            </a:fld>
            <a:endParaRPr lang="en-MY"/>
          </a:p>
        </p:txBody>
      </p:sp>
    </p:spTree>
    <p:extLst>
      <p:ext uri="{BB962C8B-B14F-4D97-AF65-F5344CB8AC3E}">
        <p14:creationId xmlns:p14="http://schemas.microsoft.com/office/powerpoint/2010/main" val="4085388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14.jpe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14.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5.pn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4.jpe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14.jpe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4.jpe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2.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4.jpe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3.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4.jpe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4.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4.jpe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5.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4.jpe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66.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14.jpe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68.png"/><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14.jpeg"/><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14.jpeg"/><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71.pn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14.jpeg"/><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3.png"/><Relationship Id="rId7"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76.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jpe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_rels/slide5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14.jpeg"/><Relationship Id="rId4" Type="http://schemas.openxmlformats.org/officeDocument/2006/relationships/image" Target="../media/image16.png"/><Relationship Id="rId9" Type="http://schemas.openxmlformats.org/officeDocument/2006/relationships/image" Target="../media/image76.png"/></Relationships>
</file>

<file path=ppt/slides/_rels/slide5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6.png"/><Relationship Id="rId7" Type="http://schemas.openxmlformats.org/officeDocument/2006/relationships/image" Target="../media/image82.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1.png"/><Relationship Id="rId5" Type="http://schemas.microsoft.com/office/2007/relationships/hdphoto" Target="../media/hdphoto1.wdp"/><Relationship Id="rId10" Type="http://schemas.openxmlformats.org/officeDocument/2006/relationships/image" Target="../media/image84.png"/><Relationship Id="rId4" Type="http://schemas.openxmlformats.org/officeDocument/2006/relationships/image" Target="../media/image80.png"/><Relationship Id="rId9" Type="http://schemas.openxmlformats.org/officeDocument/2006/relationships/image" Target="../media/image17.png"/></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7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16.png"/></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16.png"/></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16.png"/></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16.png"/></Relationships>
</file>

<file path=ppt/slides/_rels/slide6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7.png"/><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7.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5.jpeg"/><Relationship Id="rId9" Type="http://schemas.openxmlformats.org/officeDocument/2006/relationships/image" Target="../media/image92.png"/></Relationships>
</file>

<file path=ppt/slides/_rels/slide6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7.png"/><Relationship Id="rId7" Type="http://schemas.openxmlformats.org/officeDocument/2006/relationships/image" Target="../media/image6.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9.png"/><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7.png"/><Relationship Id="rId4" Type="http://schemas.openxmlformats.org/officeDocument/2006/relationships/image" Target="../media/image5.jpe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3.png"/><Relationship Id="rId4" Type="http://schemas.openxmlformats.org/officeDocument/2006/relationships/image" Target="../media/image15.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ver-UPM-Template_Option-1B.jpg"/>
          <p:cNvPicPr>
            <a:picLocks noChangeAspect="1"/>
          </p:cNvPicPr>
          <p:nvPr/>
        </p:nvPicPr>
        <p:blipFill rotWithShape="1">
          <a:blip r:embed="rId2"/>
          <a:srcRect b="67977"/>
          <a:stretch/>
        </p:blipFill>
        <p:spPr>
          <a:xfrm>
            <a:off x="-1057" y="0"/>
            <a:ext cx="12191999" cy="2782382"/>
          </a:xfrm>
          <a:prstGeom prst="rect">
            <a:avLst/>
          </a:prstGeom>
        </p:spPr>
      </p:pic>
      <p:pic>
        <p:nvPicPr>
          <p:cNvPr id="6" name="Picture 5"/>
          <p:cNvPicPr>
            <a:picLocks noChangeAspect="1"/>
          </p:cNvPicPr>
          <p:nvPr/>
        </p:nvPicPr>
        <p:blipFill>
          <a:blip r:embed="rId3"/>
          <a:stretch>
            <a:fillRect/>
          </a:stretch>
        </p:blipFill>
        <p:spPr>
          <a:xfrm>
            <a:off x="-1057" y="6373046"/>
            <a:ext cx="12193057" cy="469433"/>
          </a:xfrm>
          <a:prstGeom prst="rect">
            <a:avLst/>
          </a:prstGeom>
        </p:spPr>
      </p:pic>
      <p:sp>
        <p:nvSpPr>
          <p:cNvPr id="7" name="Rectangle 6"/>
          <p:cNvSpPr/>
          <p:nvPr/>
        </p:nvSpPr>
        <p:spPr>
          <a:xfrm>
            <a:off x="3947541" y="2729450"/>
            <a:ext cx="4135171" cy="1015663"/>
          </a:xfrm>
          <a:prstGeom prst="rect">
            <a:avLst/>
          </a:prstGeom>
          <a:noFill/>
        </p:spPr>
        <p:txBody>
          <a:bodyPr wrap="none" lIns="91440" tIns="45720" rIns="91440" bIns="45720">
            <a:spAutoFit/>
          </a:bodyPr>
          <a:lstStyle/>
          <a:p>
            <a:pPr algn="ctr"/>
            <a:r>
              <a:rPr lang="en-US" sz="6000" b="1" i="1" cap="none" spc="0" dirty="0">
                <a:ln w="0"/>
                <a:solidFill>
                  <a:srgbClr val="FF0000"/>
                </a:solidFill>
                <a:effectLst>
                  <a:outerShdw blurRad="38100" dist="19050" dir="2700000" algn="tl" rotWithShape="0">
                    <a:schemeClr val="dk1">
                      <a:alpha val="40000"/>
                    </a:schemeClr>
                  </a:outerShdw>
                </a:effectLst>
              </a:rPr>
              <a:t>AWARENESS</a:t>
            </a:r>
          </a:p>
        </p:txBody>
      </p:sp>
      <p:sp>
        <p:nvSpPr>
          <p:cNvPr id="2" name="TextBox 1"/>
          <p:cNvSpPr txBox="1"/>
          <p:nvPr/>
        </p:nvSpPr>
        <p:spPr>
          <a:xfrm>
            <a:off x="2556443" y="3619928"/>
            <a:ext cx="6697363" cy="2431435"/>
          </a:xfrm>
          <a:prstGeom prst="rect">
            <a:avLst/>
          </a:prstGeom>
          <a:noFill/>
        </p:spPr>
        <p:txBody>
          <a:bodyPr wrap="square" rtlCol="0">
            <a:spAutoFit/>
          </a:bodyPr>
          <a:lstStyle/>
          <a:p>
            <a:pPr algn="ctr"/>
            <a:r>
              <a:rPr lang="en-US" sz="2000" b="1" dirty="0"/>
              <a:t>PELAKSANAAN SISTEM PENGURUSAN ALAM SEKITAR </a:t>
            </a:r>
          </a:p>
          <a:p>
            <a:pPr algn="ctr"/>
            <a:r>
              <a:rPr lang="en-US" sz="2000" b="1" i="1" dirty="0"/>
              <a:t>(ENVIRONMENT MANAGEMENT SYSTEM)</a:t>
            </a:r>
            <a:r>
              <a:rPr lang="en-US" sz="2000" b="1" dirty="0"/>
              <a:t>: </a:t>
            </a:r>
          </a:p>
          <a:p>
            <a:pPr algn="ctr"/>
            <a:r>
              <a:rPr lang="en-US" sz="3200" b="1" dirty="0">
                <a:solidFill>
                  <a:schemeClr val="accent6">
                    <a:lumMod val="75000"/>
                  </a:schemeClr>
                </a:solidFill>
              </a:rPr>
              <a:t>PERALIHAN STANDARD </a:t>
            </a:r>
          </a:p>
          <a:p>
            <a:pPr algn="ctr"/>
            <a:r>
              <a:rPr lang="en-US" sz="3200" b="1" dirty="0">
                <a:solidFill>
                  <a:schemeClr val="accent6">
                    <a:lumMod val="75000"/>
                  </a:schemeClr>
                </a:solidFill>
              </a:rPr>
              <a:t>DARIPADA ISO 14001:2004 </a:t>
            </a:r>
          </a:p>
          <a:p>
            <a:pPr algn="ctr"/>
            <a:r>
              <a:rPr lang="en-US" sz="3200" b="1" dirty="0">
                <a:solidFill>
                  <a:schemeClr val="accent6">
                    <a:lumMod val="75000"/>
                  </a:schemeClr>
                </a:solidFill>
              </a:rPr>
              <a:t>KEPADA </a:t>
            </a:r>
            <a:r>
              <a:rPr lang="en-US" sz="4800" b="1" dirty="0">
                <a:solidFill>
                  <a:schemeClr val="accent6">
                    <a:lumMod val="75000"/>
                  </a:schemeClr>
                </a:solidFill>
              </a:rPr>
              <a:t>ISO 14001:2015</a:t>
            </a:r>
            <a:endParaRPr lang="en-MY" sz="4800" b="1" dirty="0">
              <a:solidFill>
                <a:schemeClr val="accent6">
                  <a:lumMod val="75000"/>
                </a:schemeClr>
              </a:solidFill>
            </a:endParaRPr>
          </a:p>
        </p:txBody>
      </p:sp>
      <p:pic>
        <p:nvPicPr>
          <p:cNvPr id="4" name="Picture 3"/>
          <p:cNvPicPr>
            <a:picLocks noChangeAspect="1"/>
          </p:cNvPicPr>
          <p:nvPr/>
        </p:nvPicPr>
        <p:blipFill>
          <a:blip r:embed="rId4"/>
          <a:stretch>
            <a:fillRect/>
          </a:stretch>
        </p:blipFill>
        <p:spPr>
          <a:xfrm>
            <a:off x="8238" y="4007263"/>
            <a:ext cx="2556443" cy="2349307"/>
          </a:xfrm>
          <a:prstGeom prst="rect">
            <a:avLst/>
          </a:prstGeom>
        </p:spPr>
      </p:pic>
      <p:pic>
        <p:nvPicPr>
          <p:cNvPr id="9" name="Picture 8"/>
          <p:cNvPicPr>
            <a:picLocks noChangeAspect="1"/>
          </p:cNvPicPr>
          <p:nvPr/>
        </p:nvPicPr>
        <p:blipFill>
          <a:blip r:embed="rId5"/>
          <a:stretch>
            <a:fillRect/>
          </a:stretch>
        </p:blipFill>
        <p:spPr>
          <a:xfrm>
            <a:off x="8472999" y="3179650"/>
            <a:ext cx="3496580" cy="262942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539403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0" y="824"/>
            <a:ext cx="12191999" cy="646331"/>
          </a:xfrm>
          <a:prstGeom prst="rect">
            <a:avLst/>
          </a:prstGeom>
          <a:solidFill>
            <a:srgbClr val="C00000"/>
          </a:solidFill>
        </p:spPr>
        <p:txBody>
          <a:bodyPr wrap="square" rtlCol="0">
            <a:spAutoFit/>
          </a:bodyPr>
          <a:lstStyle/>
          <a:p>
            <a:pPr algn="ctr"/>
            <a:r>
              <a:rPr lang="en-US" sz="3600" b="1" dirty="0">
                <a:solidFill>
                  <a:schemeClr val="bg1"/>
                </a:solidFill>
              </a:rPr>
              <a:t>STRUKTUR KUALITI UPM</a:t>
            </a:r>
            <a:endParaRPr lang="en-MY" sz="3600" b="1" dirty="0">
              <a:solidFill>
                <a:schemeClr val="bg1"/>
              </a:solidFill>
            </a:endParaRPr>
          </a:p>
        </p:txBody>
      </p:sp>
      <p:pic>
        <p:nvPicPr>
          <p:cNvPr id="38" name="Content Placeholder 4" descr="Inner-UPM-Template_Option-1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84162"/>
            <a:ext cx="9580605" cy="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2018270" y="484456"/>
            <a:ext cx="9044786" cy="5962405"/>
          </a:xfrm>
          <a:prstGeom prst="rect">
            <a:avLst/>
          </a:prstGeom>
        </p:spPr>
      </p:pic>
      <p:pic>
        <p:nvPicPr>
          <p:cNvPr id="6" name="Picture 5"/>
          <p:cNvPicPr>
            <a:picLocks noChangeAspect="1"/>
          </p:cNvPicPr>
          <p:nvPr/>
        </p:nvPicPr>
        <p:blipFill>
          <a:blip r:embed="rId5"/>
          <a:stretch>
            <a:fillRect/>
          </a:stretch>
        </p:blipFill>
        <p:spPr>
          <a:xfrm>
            <a:off x="223954" y="185149"/>
            <a:ext cx="1884933" cy="891059"/>
          </a:xfrm>
          <a:prstGeom prst="rect">
            <a:avLst/>
          </a:prstGeom>
        </p:spPr>
      </p:pic>
    </p:spTree>
    <p:extLst>
      <p:ext uri="{BB962C8B-B14F-4D97-AF65-F5344CB8AC3E}">
        <p14:creationId xmlns:p14="http://schemas.microsoft.com/office/powerpoint/2010/main" val="74781132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0" y="824"/>
            <a:ext cx="12191999" cy="646331"/>
          </a:xfrm>
          <a:prstGeom prst="rect">
            <a:avLst/>
          </a:prstGeom>
          <a:solidFill>
            <a:srgbClr val="C00000"/>
          </a:solidFill>
        </p:spPr>
        <p:txBody>
          <a:bodyPr wrap="square" rtlCol="0">
            <a:spAutoFit/>
          </a:bodyPr>
          <a:lstStyle/>
          <a:p>
            <a:pPr algn="ctr"/>
            <a:r>
              <a:rPr lang="en-US" sz="3600" b="1" dirty="0">
                <a:solidFill>
                  <a:schemeClr val="bg1"/>
                </a:solidFill>
              </a:rPr>
              <a:t>STRUKTUR KUALITI UPM</a:t>
            </a:r>
            <a:endParaRPr lang="en-MY" sz="3600" b="1" dirty="0">
              <a:solidFill>
                <a:schemeClr val="bg1"/>
              </a:solidFill>
            </a:endParaRPr>
          </a:p>
        </p:txBody>
      </p:sp>
      <p:pic>
        <p:nvPicPr>
          <p:cNvPr id="3" name="Picture 2"/>
          <p:cNvPicPr>
            <a:picLocks noChangeAspect="1"/>
          </p:cNvPicPr>
          <p:nvPr/>
        </p:nvPicPr>
        <p:blipFill>
          <a:blip r:embed="rId2"/>
          <a:stretch>
            <a:fillRect/>
          </a:stretch>
        </p:blipFill>
        <p:spPr>
          <a:xfrm>
            <a:off x="1070340" y="780678"/>
            <a:ext cx="10249024" cy="5559449"/>
          </a:xfrm>
          <a:prstGeom prst="rect">
            <a:avLst/>
          </a:prstGeom>
        </p:spPr>
      </p:pic>
      <p:pic>
        <p:nvPicPr>
          <p:cNvPr id="49" name="Content Placeholder 4" descr="Inner-UPM-Template_Option-1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6365082"/>
            <a:ext cx="8229600" cy="49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223954" y="185149"/>
            <a:ext cx="1884933" cy="891059"/>
          </a:xfrm>
          <a:prstGeom prst="rect">
            <a:avLst/>
          </a:prstGeom>
        </p:spPr>
      </p:pic>
    </p:spTree>
    <p:extLst>
      <p:ext uri="{BB962C8B-B14F-4D97-AF65-F5344CB8AC3E}">
        <p14:creationId xmlns:p14="http://schemas.microsoft.com/office/powerpoint/2010/main" val="2771661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0" y="824"/>
            <a:ext cx="12191999" cy="646331"/>
          </a:xfrm>
          <a:prstGeom prst="rect">
            <a:avLst/>
          </a:prstGeom>
          <a:solidFill>
            <a:srgbClr val="C00000"/>
          </a:solidFill>
        </p:spPr>
        <p:txBody>
          <a:bodyPr wrap="square" rtlCol="0">
            <a:spAutoFit/>
          </a:bodyPr>
          <a:lstStyle/>
          <a:p>
            <a:pPr algn="ctr"/>
            <a:r>
              <a:rPr lang="en-US" sz="3600" b="1" dirty="0">
                <a:solidFill>
                  <a:schemeClr val="bg1"/>
                </a:solidFill>
              </a:rPr>
              <a:t>STRUKTUR JAMINAN KUALITI</a:t>
            </a:r>
            <a:endParaRPr lang="en-MY" sz="3600" b="1" dirty="0">
              <a:solidFill>
                <a:schemeClr val="bg1"/>
              </a:solidFill>
            </a:endParaRPr>
          </a:p>
        </p:txBody>
      </p:sp>
      <p:pic>
        <p:nvPicPr>
          <p:cNvPr id="2" name="Picture 1"/>
          <p:cNvPicPr>
            <a:picLocks noChangeAspect="1"/>
          </p:cNvPicPr>
          <p:nvPr/>
        </p:nvPicPr>
        <p:blipFill>
          <a:blip r:embed="rId3"/>
          <a:stretch>
            <a:fillRect/>
          </a:stretch>
        </p:blipFill>
        <p:spPr>
          <a:xfrm>
            <a:off x="1884132" y="741816"/>
            <a:ext cx="8701490" cy="5736833"/>
          </a:xfrm>
          <a:prstGeom prst="rect">
            <a:avLst/>
          </a:prstGeom>
        </p:spPr>
      </p:pic>
      <p:pic>
        <p:nvPicPr>
          <p:cNvPr id="46" name="Content Placeholder 4" descr="Inner-UPM-Template_Option-1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284162"/>
            <a:ext cx="9580605" cy="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223954" y="185149"/>
            <a:ext cx="1884933" cy="891059"/>
          </a:xfrm>
          <a:prstGeom prst="rect">
            <a:avLst/>
          </a:prstGeom>
        </p:spPr>
      </p:pic>
    </p:spTree>
    <p:extLst>
      <p:ext uri="{BB962C8B-B14F-4D97-AF65-F5344CB8AC3E}">
        <p14:creationId xmlns:p14="http://schemas.microsoft.com/office/powerpoint/2010/main" val="1372463377"/>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63545" y="2034746"/>
            <a:ext cx="1705231" cy="369332"/>
          </a:xfrm>
          <a:prstGeom prst="rect">
            <a:avLst/>
          </a:prstGeom>
          <a:noFill/>
        </p:spPr>
        <p:txBody>
          <a:bodyPr wrap="square" rtlCol="0">
            <a:spAutoFit/>
          </a:bodyPr>
          <a:lstStyle/>
          <a:p>
            <a:r>
              <a:rPr lang="en-US" b="1" dirty="0">
                <a:solidFill>
                  <a:schemeClr val="bg1"/>
                </a:solidFill>
              </a:rPr>
              <a:t>/ISO 9001:2015</a:t>
            </a:r>
            <a:endParaRPr lang="en-MY" b="1" dirty="0">
              <a:solidFill>
                <a:schemeClr val="bg1"/>
              </a:solidFill>
            </a:endParaRPr>
          </a:p>
        </p:txBody>
      </p:sp>
      <p:cxnSp>
        <p:nvCxnSpPr>
          <p:cNvPr id="12" name="Straight Arrow Connector 11"/>
          <p:cNvCxnSpPr>
            <a:cxnSpLocks noChangeShapeType="1"/>
          </p:cNvCxnSpPr>
          <p:nvPr/>
        </p:nvCxnSpPr>
        <p:spPr bwMode="auto">
          <a:xfrm>
            <a:off x="3046277" y="5326798"/>
            <a:ext cx="306053" cy="6289"/>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13" name="Straight Arrow Connector 12"/>
          <p:cNvCxnSpPr>
            <a:cxnSpLocks noChangeShapeType="1"/>
          </p:cNvCxnSpPr>
          <p:nvPr/>
        </p:nvCxnSpPr>
        <p:spPr bwMode="auto">
          <a:xfrm>
            <a:off x="5256678" y="5264062"/>
            <a:ext cx="353771" cy="4719"/>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grpSp>
        <p:nvGrpSpPr>
          <p:cNvPr id="17" name="Group 31"/>
          <p:cNvGrpSpPr>
            <a:grpSpLocks/>
          </p:cNvGrpSpPr>
          <p:nvPr/>
        </p:nvGrpSpPr>
        <p:grpSpPr bwMode="auto">
          <a:xfrm>
            <a:off x="352513" y="1172576"/>
            <a:ext cx="7386019" cy="2236543"/>
            <a:chOff x="-2204222" y="-465429"/>
            <a:chExt cx="3971640" cy="2980983"/>
          </a:xfrm>
        </p:grpSpPr>
        <p:sp>
          <p:nvSpPr>
            <p:cNvPr id="18" name="Rektangel 19"/>
            <p:cNvSpPr>
              <a:spLocks noChangeArrowheads="1"/>
            </p:cNvSpPr>
            <p:nvPr/>
          </p:nvSpPr>
          <p:spPr bwMode="auto">
            <a:xfrm>
              <a:off x="-2204222" y="-465429"/>
              <a:ext cx="3971640" cy="2980983"/>
            </a:xfrm>
            <a:prstGeom prst="round2DiagRect">
              <a:avLst>
                <a:gd name="adj1" fmla="val 0"/>
                <a:gd name="adj2" fmla="val 24376"/>
              </a:avLst>
            </a:prstGeom>
            <a:solidFill>
              <a:srgbClr val="36682A"/>
            </a:solidFill>
            <a:ln>
              <a:no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endParaRPr lang="ms-MY" sz="2800" dirty="0">
                <a:solidFill>
                  <a:srgbClr val="FFFF00"/>
                </a:solidFill>
                <a:cs typeface="Arial" pitchFamily="34" charset="0"/>
              </a:endParaRPr>
            </a:p>
          </p:txBody>
        </p:sp>
        <p:sp>
          <p:nvSpPr>
            <p:cNvPr id="19" name="TextBox 3"/>
            <p:cNvSpPr txBox="1"/>
            <p:nvPr/>
          </p:nvSpPr>
          <p:spPr>
            <a:xfrm>
              <a:off x="-2061817" y="-328761"/>
              <a:ext cx="3686829" cy="2420304"/>
            </a:xfrm>
            <a:prstGeom prst="rect">
              <a:avLst/>
            </a:prstGeom>
            <a:noFill/>
          </p:spPr>
          <p:txBody>
            <a:bodyPr wrap="square">
              <a:spAutoFit/>
            </a:bodyPr>
            <a:lstStyle>
              <a:defPPr>
                <a:defRPr lang="en-US"/>
              </a:defPPr>
              <a:lvl1pPr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9pPr>
            </a:lstStyle>
            <a:p>
              <a:pPr>
                <a:defRPr/>
              </a:pPr>
              <a:r>
                <a:rPr lang="ms-MY" sz="16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Objektif Sistem Pengurusan Alam Sekitar di UPM dibangunkan </a:t>
              </a:r>
              <a:r>
                <a:rPr lang="ms-MY" sz="20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hasil daripada </a:t>
              </a:r>
              <a:r>
                <a:rPr lang="ms-MY" sz="2800"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penilaian aspek impak </a:t>
              </a:r>
              <a:r>
                <a:rPr lang="ms-MY" sz="2000"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alam sekitar yang signifikan</a:t>
              </a:r>
              <a:r>
                <a:rPr lang="ms-MY" sz="16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iaitu:</a:t>
              </a:r>
            </a:p>
            <a:p>
              <a:pPr>
                <a:defRPr/>
              </a:pPr>
              <a:endParaRPr lang="en-US" sz="16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285750" indent="-285750">
                <a:buFontTx/>
                <a:buChar char="-"/>
                <a:defRPr/>
              </a:pPr>
              <a:r>
                <a:rPr lang="en-US" sz="16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7 </a:t>
              </a:r>
              <a:r>
                <a:rPr lang="en-US" sz="1600" dirty="0" err="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Objektif</a:t>
              </a:r>
              <a:r>
                <a:rPr lang="en-US" sz="16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EMS UPM - </a:t>
              </a:r>
              <a:r>
                <a:rPr lang="en-US" sz="1600" dirty="0" err="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tahun</a:t>
              </a:r>
              <a:r>
                <a:rPr lang="en-US" sz="16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2013 </a:t>
              </a:r>
              <a:r>
                <a:rPr lang="en-US" sz="1600" dirty="0" err="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hingga</a:t>
              </a:r>
              <a:r>
                <a:rPr lang="en-US" sz="16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2016.</a:t>
              </a:r>
            </a:p>
            <a:p>
              <a:pPr marL="285750" indent="-285750">
                <a:buFontTx/>
                <a:buChar char="-"/>
                <a:defRPr/>
              </a:pPr>
              <a:r>
                <a:rPr lang="en-US" sz="16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4 </a:t>
              </a:r>
              <a:r>
                <a:rPr lang="en-US" sz="1600" dirty="0" err="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Objektif</a:t>
              </a:r>
              <a:r>
                <a:rPr lang="en-US" sz="16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 </a:t>
              </a:r>
              <a:r>
                <a:rPr lang="en-US" sz="1600" dirty="0" err="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tahun</a:t>
              </a:r>
              <a:r>
                <a:rPr lang="en-US" sz="16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2017 (</a:t>
              </a:r>
              <a:r>
                <a:rPr lang="en-US" sz="1600" dirty="0" err="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Bermula</a:t>
              </a:r>
              <a:r>
                <a:rPr lang="en-US" sz="16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Julai</a:t>
              </a:r>
              <a:r>
                <a:rPr lang="en-US" sz="16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2017)</a:t>
              </a:r>
              <a:endParaRPr lang="ms-MY" sz="16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4" name="Rectangle 3"/>
          <p:cNvSpPr/>
          <p:nvPr/>
        </p:nvSpPr>
        <p:spPr>
          <a:xfrm>
            <a:off x="1786317" y="4293456"/>
            <a:ext cx="6138482" cy="400110"/>
          </a:xfrm>
          <a:prstGeom prst="rect">
            <a:avLst/>
          </a:prstGeom>
          <a:solidFill>
            <a:srgbClr val="C00000"/>
          </a:solidFill>
          <a:scene3d>
            <a:camera prst="orthographicFront"/>
            <a:lightRig rig="threePt" dir="t"/>
          </a:scene3d>
          <a:sp3d>
            <a:bevelT w="165100" prst="coolSlant"/>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ms-MY" sz="2000" b="1" dirty="0">
                <a:solidFill>
                  <a:schemeClr val="bg1"/>
                </a:solidFill>
                <a:effectLst>
                  <a:outerShdw blurRad="38100" dist="38100" dir="2700000" algn="tl">
                    <a:srgbClr val="000000">
                      <a:alpha val="43137"/>
                    </a:srgbClr>
                  </a:outerShdw>
                </a:effectLst>
              </a:rPr>
              <a:t>Terpakai kepada Akta Kualiti Alam Sekeliling sahaja</a:t>
            </a:r>
          </a:p>
        </p:txBody>
      </p:sp>
      <p:sp>
        <p:nvSpPr>
          <p:cNvPr id="8" name="Rectangle 7"/>
          <p:cNvSpPr/>
          <p:nvPr/>
        </p:nvSpPr>
        <p:spPr>
          <a:xfrm>
            <a:off x="352513" y="3673379"/>
            <a:ext cx="5687839" cy="461665"/>
          </a:xfrm>
          <a:prstGeom prst="rect">
            <a:avLst/>
          </a:prstGeom>
        </p:spPr>
        <p:txBody>
          <a:bodyPr wrap="none">
            <a:spAutoFit/>
          </a:bodyPr>
          <a:lstStyle/>
          <a:p>
            <a:r>
              <a:rPr lang="ms-MY" sz="2400" dirty="0">
                <a:solidFill>
                  <a:srgbClr val="C00000"/>
                </a:solidFill>
              </a:rPr>
              <a:t>Penambahbaikan objektif EMS berdasarkan:</a:t>
            </a:r>
          </a:p>
        </p:txBody>
      </p:sp>
      <p:sp>
        <p:nvSpPr>
          <p:cNvPr id="20" name="Oval 19"/>
          <p:cNvSpPr/>
          <p:nvPr/>
        </p:nvSpPr>
        <p:spPr>
          <a:xfrm>
            <a:off x="1105023" y="4267285"/>
            <a:ext cx="452845" cy="430562"/>
          </a:xfrm>
          <a:prstGeom prst="ellipse">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solidFill>
                  <a:sysClr val="windowText" lastClr="000000"/>
                </a:solidFill>
              </a:rPr>
              <a:t>1</a:t>
            </a:r>
            <a:endParaRPr lang="ms-MY" b="1" dirty="0">
              <a:solidFill>
                <a:sysClr val="windowText" lastClr="000000"/>
              </a:solidFill>
            </a:endParaRPr>
          </a:p>
        </p:txBody>
      </p:sp>
      <p:sp>
        <p:nvSpPr>
          <p:cNvPr id="29" name="Rectangle 28"/>
          <p:cNvSpPr/>
          <p:nvPr/>
        </p:nvSpPr>
        <p:spPr>
          <a:xfrm>
            <a:off x="1786317" y="4993093"/>
            <a:ext cx="6138482" cy="1015663"/>
          </a:xfrm>
          <a:prstGeom prst="rect">
            <a:avLst/>
          </a:prstGeom>
          <a:solidFill>
            <a:srgbClr val="C00000"/>
          </a:solidFill>
          <a:scene3d>
            <a:camera prst="orthographicFront"/>
            <a:lightRig rig="threePt" dir="t"/>
          </a:scene3d>
          <a:sp3d>
            <a:bevelT w="165100" prst="coolSlant"/>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ms-MY" sz="2000" b="1" dirty="0">
                <a:solidFill>
                  <a:schemeClr val="bg1"/>
                </a:solidFill>
                <a:effectLst>
                  <a:outerShdw blurRad="38100" dist="38100" dir="2700000" algn="tl">
                    <a:srgbClr val="000000">
                      <a:alpha val="43137"/>
                    </a:srgbClr>
                  </a:outerShdw>
                </a:effectLst>
              </a:rPr>
              <a:t>Penilaian impak (Kebarangkalian Berlaku Pencemaran, Darjah Kerosakan kepada Alam Sekitar dan Kepentingan kepada Organisasi) adalah ‘H’ (tinggi/high).</a:t>
            </a:r>
          </a:p>
        </p:txBody>
      </p:sp>
      <p:sp>
        <p:nvSpPr>
          <p:cNvPr id="30" name="Oval 29"/>
          <p:cNvSpPr/>
          <p:nvPr/>
        </p:nvSpPr>
        <p:spPr>
          <a:xfrm>
            <a:off x="1110187" y="5189033"/>
            <a:ext cx="452845" cy="430562"/>
          </a:xfrm>
          <a:prstGeom prst="ellipse">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solidFill>
                  <a:sysClr val="windowText" lastClr="000000"/>
                </a:solidFill>
              </a:rPr>
              <a:t>2</a:t>
            </a:r>
            <a:endParaRPr lang="ms-MY" b="1" dirty="0">
              <a:solidFill>
                <a:sysClr val="windowText" lastClr="000000"/>
              </a:solidFill>
            </a:endParaRPr>
          </a:p>
        </p:txBody>
      </p:sp>
      <p:pic>
        <p:nvPicPr>
          <p:cNvPr id="31" name="Picture 30"/>
          <p:cNvPicPr>
            <a:picLocks noChangeAspect="1"/>
          </p:cNvPicPr>
          <p:nvPr/>
        </p:nvPicPr>
        <p:blipFill rotWithShape="1">
          <a:blip r:embed="rId3"/>
          <a:srcRect l="31429" t="19429" r="39928" b="19111"/>
          <a:stretch/>
        </p:blipFill>
        <p:spPr>
          <a:xfrm>
            <a:off x="8088151" y="1604986"/>
            <a:ext cx="3873231" cy="4674922"/>
          </a:xfrm>
          <a:prstGeom prst="rect">
            <a:avLst/>
          </a:prstGeom>
          <a:ln>
            <a:noFill/>
          </a:ln>
          <a:effectLst>
            <a:outerShdw blurRad="292100" dist="139700" dir="2700000" algn="tl" rotWithShape="0">
              <a:srgbClr val="333333">
                <a:alpha val="65000"/>
              </a:srgbClr>
            </a:outerShdw>
          </a:effectLst>
        </p:spPr>
      </p:pic>
      <p:sp>
        <p:nvSpPr>
          <p:cNvPr id="25" name="TextBox 24"/>
          <p:cNvSpPr txBox="1"/>
          <p:nvPr/>
        </p:nvSpPr>
        <p:spPr>
          <a:xfrm>
            <a:off x="0" y="824"/>
            <a:ext cx="12191999" cy="584775"/>
          </a:xfrm>
          <a:prstGeom prst="rect">
            <a:avLst/>
          </a:prstGeom>
          <a:solidFill>
            <a:schemeClr val="accent6">
              <a:lumMod val="75000"/>
            </a:schemeClr>
          </a:solidFill>
        </p:spPr>
        <p:txBody>
          <a:bodyPr wrap="square" rtlCol="0">
            <a:spAutoFit/>
          </a:bodyPr>
          <a:lstStyle/>
          <a:p>
            <a:pPr algn="ctr"/>
            <a:r>
              <a:rPr lang="en-US" sz="3200" b="1" dirty="0">
                <a:solidFill>
                  <a:schemeClr val="bg1"/>
                </a:solidFill>
              </a:rPr>
              <a:t>            OBJEKTIF</a:t>
            </a:r>
            <a:r>
              <a:rPr lang="ms-MY" sz="3200" b="1" dirty="0">
                <a:solidFill>
                  <a:schemeClr val="bg1"/>
                </a:solidFill>
                <a:cs typeface="Arial" panose="020B0604020202020204" pitchFamily="34" charset="0"/>
              </a:rPr>
              <a:t> PENGURUSAN ALAM SEKITAR</a:t>
            </a:r>
            <a:endParaRPr lang="en-MY" sz="3200" b="1" dirty="0">
              <a:solidFill>
                <a:schemeClr val="bg1"/>
              </a:solidFill>
            </a:endParaRPr>
          </a:p>
        </p:txBody>
      </p:sp>
      <p:pic>
        <p:nvPicPr>
          <p:cNvPr id="26" name="Picture 25"/>
          <p:cNvPicPr>
            <a:picLocks noChangeAspect="1"/>
          </p:cNvPicPr>
          <p:nvPr/>
        </p:nvPicPr>
        <p:blipFill>
          <a:blip r:embed="rId4"/>
          <a:stretch>
            <a:fillRect/>
          </a:stretch>
        </p:blipFill>
        <p:spPr>
          <a:xfrm>
            <a:off x="223954" y="185149"/>
            <a:ext cx="1884933" cy="891059"/>
          </a:xfrm>
          <a:prstGeom prst="rect">
            <a:avLst/>
          </a:prstGeom>
        </p:spPr>
      </p:pic>
      <p:pic>
        <p:nvPicPr>
          <p:cNvPr id="27" name="Picture 26"/>
          <p:cNvPicPr>
            <a:picLocks noChangeAspect="1"/>
          </p:cNvPicPr>
          <p:nvPr/>
        </p:nvPicPr>
        <p:blipFill>
          <a:blip r:embed="rId5"/>
          <a:stretch>
            <a:fillRect/>
          </a:stretch>
        </p:blipFill>
        <p:spPr>
          <a:xfrm>
            <a:off x="11174370" y="69090"/>
            <a:ext cx="822058" cy="1260490"/>
          </a:xfrm>
          <a:prstGeom prst="rect">
            <a:avLst/>
          </a:prstGeom>
        </p:spPr>
      </p:pic>
      <p:pic>
        <p:nvPicPr>
          <p:cNvPr id="28" name="Content Placeholder 4" descr="Inner-UPM-Template_Option-1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284162"/>
            <a:ext cx="9580605" cy="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64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750734" y="653865"/>
            <a:ext cx="7772399" cy="6216501"/>
          </a:xfrm>
          <a:prstGeom prst="rect">
            <a:avLst/>
          </a:prstGeom>
        </p:spPr>
      </p:pic>
      <p:pic>
        <p:nvPicPr>
          <p:cNvPr id="6" name="Picture 5"/>
          <p:cNvPicPr>
            <a:picLocks noChangeAspect="1"/>
          </p:cNvPicPr>
          <p:nvPr/>
        </p:nvPicPr>
        <p:blipFill>
          <a:blip r:embed="rId3"/>
          <a:stretch>
            <a:fillRect/>
          </a:stretch>
        </p:blipFill>
        <p:spPr>
          <a:xfrm>
            <a:off x="293687" y="3489326"/>
            <a:ext cx="6219825" cy="2266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a:stretch>
            <a:fillRect/>
          </a:stretch>
        </p:blipFill>
        <p:spPr>
          <a:xfrm>
            <a:off x="564621" y="2515129"/>
            <a:ext cx="4124325" cy="6762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p:cNvSpPr txBox="1"/>
          <p:nvPr/>
        </p:nvSpPr>
        <p:spPr>
          <a:xfrm>
            <a:off x="0" y="824"/>
            <a:ext cx="12191999" cy="584775"/>
          </a:xfrm>
          <a:prstGeom prst="rect">
            <a:avLst/>
          </a:prstGeom>
          <a:solidFill>
            <a:schemeClr val="accent6">
              <a:lumMod val="75000"/>
            </a:schemeClr>
          </a:solidFill>
        </p:spPr>
        <p:txBody>
          <a:bodyPr wrap="square" rtlCol="0">
            <a:spAutoFit/>
          </a:bodyPr>
          <a:lstStyle/>
          <a:p>
            <a:pPr algn="ctr"/>
            <a:r>
              <a:rPr lang="ms-MY" sz="3200" b="1" dirty="0">
                <a:solidFill>
                  <a:schemeClr val="bg1"/>
                </a:solidFill>
                <a:cs typeface="Arial" panose="020B0604020202020204" pitchFamily="34" charset="0"/>
              </a:rPr>
              <a:t>DAFTAR ASPEK IMPAK ALAM SEKITAR</a:t>
            </a:r>
            <a:endParaRPr lang="en-MY" sz="3200" b="1" dirty="0">
              <a:solidFill>
                <a:schemeClr val="bg1"/>
              </a:solidFill>
            </a:endParaRPr>
          </a:p>
        </p:txBody>
      </p:sp>
      <p:pic>
        <p:nvPicPr>
          <p:cNvPr id="9" name="Picture 8"/>
          <p:cNvPicPr>
            <a:picLocks noChangeAspect="1"/>
          </p:cNvPicPr>
          <p:nvPr/>
        </p:nvPicPr>
        <p:blipFill>
          <a:blip r:embed="rId5"/>
          <a:stretch>
            <a:fillRect/>
          </a:stretch>
        </p:blipFill>
        <p:spPr>
          <a:xfrm>
            <a:off x="223954" y="185149"/>
            <a:ext cx="1884933" cy="891059"/>
          </a:xfrm>
          <a:prstGeom prst="rect">
            <a:avLst/>
          </a:prstGeom>
        </p:spPr>
      </p:pic>
      <p:pic>
        <p:nvPicPr>
          <p:cNvPr id="10" name="Picture 9"/>
          <p:cNvPicPr>
            <a:picLocks noChangeAspect="1"/>
          </p:cNvPicPr>
          <p:nvPr/>
        </p:nvPicPr>
        <p:blipFill>
          <a:blip r:embed="rId6"/>
          <a:stretch>
            <a:fillRect/>
          </a:stretch>
        </p:blipFill>
        <p:spPr>
          <a:xfrm>
            <a:off x="11174370" y="69090"/>
            <a:ext cx="822058" cy="1260490"/>
          </a:xfrm>
          <a:prstGeom prst="rect">
            <a:avLst/>
          </a:prstGeom>
        </p:spPr>
      </p:pic>
    </p:spTree>
    <p:extLst>
      <p:ext uri="{BB962C8B-B14F-4D97-AF65-F5344CB8AC3E}">
        <p14:creationId xmlns:p14="http://schemas.microsoft.com/office/powerpoint/2010/main" val="94397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824"/>
            <a:ext cx="12191999" cy="584775"/>
          </a:xfrm>
          <a:prstGeom prst="rect">
            <a:avLst/>
          </a:prstGeom>
          <a:solidFill>
            <a:schemeClr val="accent6">
              <a:lumMod val="75000"/>
            </a:schemeClr>
          </a:solidFill>
        </p:spPr>
        <p:txBody>
          <a:bodyPr wrap="square" rtlCol="0">
            <a:spAutoFit/>
          </a:bodyPr>
          <a:lstStyle/>
          <a:p>
            <a:pPr algn="ctr"/>
            <a:r>
              <a:rPr lang="en-US" sz="3200" b="1" dirty="0">
                <a:solidFill>
                  <a:schemeClr val="bg1"/>
                </a:solidFill>
              </a:rPr>
              <a:t>            OBJEKTIF</a:t>
            </a:r>
            <a:r>
              <a:rPr lang="ms-MY" sz="3200" b="1" dirty="0">
                <a:solidFill>
                  <a:schemeClr val="bg1"/>
                </a:solidFill>
                <a:cs typeface="Arial" panose="020B0604020202020204" pitchFamily="34" charset="0"/>
              </a:rPr>
              <a:t> PENGURUSAN ALAM SEKITAR</a:t>
            </a:r>
            <a:endParaRPr lang="en-MY" sz="3200" b="1" dirty="0">
              <a:solidFill>
                <a:schemeClr val="bg1"/>
              </a:solidFill>
            </a:endParaRPr>
          </a:p>
        </p:txBody>
      </p:sp>
      <p:pic>
        <p:nvPicPr>
          <p:cNvPr id="26" name="Picture 25"/>
          <p:cNvPicPr>
            <a:picLocks noChangeAspect="1"/>
          </p:cNvPicPr>
          <p:nvPr/>
        </p:nvPicPr>
        <p:blipFill>
          <a:blip r:embed="rId3"/>
          <a:stretch>
            <a:fillRect/>
          </a:stretch>
        </p:blipFill>
        <p:spPr>
          <a:xfrm>
            <a:off x="223954" y="185149"/>
            <a:ext cx="1884933" cy="891059"/>
          </a:xfrm>
          <a:prstGeom prst="rect">
            <a:avLst/>
          </a:prstGeom>
        </p:spPr>
      </p:pic>
      <p:pic>
        <p:nvPicPr>
          <p:cNvPr id="27" name="Picture 26"/>
          <p:cNvPicPr>
            <a:picLocks noChangeAspect="1"/>
          </p:cNvPicPr>
          <p:nvPr/>
        </p:nvPicPr>
        <p:blipFill>
          <a:blip r:embed="rId4"/>
          <a:stretch>
            <a:fillRect/>
          </a:stretch>
        </p:blipFill>
        <p:spPr>
          <a:xfrm>
            <a:off x="11174370" y="69090"/>
            <a:ext cx="822058" cy="1260490"/>
          </a:xfrm>
          <a:prstGeom prst="rect">
            <a:avLst/>
          </a:prstGeom>
        </p:spPr>
      </p:pic>
      <p:pic>
        <p:nvPicPr>
          <p:cNvPr id="28" name="Content Placeholder 4" descr="Inner-UPM-Template_Option-1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4162"/>
            <a:ext cx="9580605" cy="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31"/>
          <p:cNvGrpSpPr>
            <a:grpSpLocks/>
          </p:cNvGrpSpPr>
          <p:nvPr/>
        </p:nvGrpSpPr>
        <p:grpSpPr bwMode="auto">
          <a:xfrm>
            <a:off x="1259902" y="2139921"/>
            <a:ext cx="9914468" cy="4144241"/>
            <a:chOff x="-2078566" y="157099"/>
            <a:chExt cx="2469852" cy="5523664"/>
          </a:xfrm>
        </p:grpSpPr>
        <p:sp>
          <p:nvSpPr>
            <p:cNvPr id="22" name="Rektangel 19"/>
            <p:cNvSpPr>
              <a:spLocks noChangeArrowheads="1"/>
            </p:cNvSpPr>
            <p:nvPr/>
          </p:nvSpPr>
          <p:spPr bwMode="auto">
            <a:xfrm>
              <a:off x="-2078566" y="157099"/>
              <a:ext cx="2469852" cy="5523664"/>
            </a:xfrm>
            <a:prstGeom prst="round2DiagRect">
              <a:avLst>
                <a:gd name="adj1" fmla="val 0"/>
                <a:gd name="adj2" fmla="val 24376"/>
              </a:avLst>
            </a:prstGeom>
            <a:solidFill>
              <a:srgbClr val="36682A"/>
            </a:solidFill>
            <a:ln>
              <a:no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endParaRPr lang="ms-MY" sz="4000" dirty="0">
                <a:solidFill>
                  <a:srgbClr val="FFFF00"/>
                </a:solidFill>
                <a:cs typeface="Arial" pitchFamily="34" charset="0"/>
              </a:endParaRPr>
            </a:p>
          </p:txBody>
        </p:sp>
        <p:sp>
          <p:nvSpPr>
            <p:cNvPr id="23" name="TextBox 3"/>
            <p:cNvSpPr txBox="1"/>
            <p:nvPr/>
          </p:nvSpPr>
          <p:spPr>
            <a:xfrm>
              <a:off x="-2009391" y="635045"/>
              <a:ext cx="2400677" cy="4553452"/>
            </a:xfrm>
            <a:prstGeom prst="rect">
              <a:avLst/>
            </a:prstGeom>
            <a:noFill/>
          </p:spPr>
          <p:txBody>
            <a:bodyPr wrap="square">
              <a:spAutoFit/>
            </a:bodyPr>
            <a:lstStyle>
              <a:defPPr>
                <a:defRPr lang="en-US"/>
              </a:defPPr>
              <a:lvl1pPr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9pPr>
            </a:lstStyle>
            <a:p>
              <a:pPr marL="539354" indent="-272654">
                <a:defRPr/>
              </a:pPr>
              <a:r>
                <a:rPr lang="ms-MY" sz="24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 	Penjimatan </a:t>
              </a:r>
              <a:r>
                <a:rPr lang="ms-MY" sz="2400"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penggunaan kertas</a:t>
              </a:r>
              <a:r>
                <a:rPr lang="ms-MY" sz="24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p>
            <a:p>
              <a:pPr marL="539354" indent="-272654">
                <a:defRPr/>
              </a:pPr>
              <a:r>
                <a:rPr lang="ms-MY" sz="24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2. 	Penjimatan </a:t>
              </a:r>
              <a:r>
                <a:rPr lang="ms-MY" sz="2400"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tenaga elektrik</a:t>
              </a:r>
              <a:r>
                <a:rPr lang="ms-MY" sz="24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p>
            <a:p>
              <a:pPr marL="539354" indent="-272654">
                <a:defRPr/>
              </a:pPr>
              <a:r>
                <a:rPr lang="ms-MY" sz="24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3. 	Pemantauan </a:t>
              </a:r>
              <a:r>
                <a:rPr lang="ms-MY" sz="2400"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pelepasan asap bas</a:t>
              </a:r>
              <a:r>
                <a:rPr lang="ms-MY" sz="24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bahan bakar    </a:t>
              </a:r>
            </a:p>
            <a:p>
              <a:pPr marL="539354" indent="-272654">
                <a:defRPr/>
              </a:pPr>
              <a:r>
                <a:rPr lang="ms-MY" sz="24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diesel;</a:t>
              </a:r>
            </a:p>
            <a:p>
              <a:pPr marL="723900" indent="-457200">
                <a:buAutoNum type="arabicPeriod" startAt="4"/>
                <a:defRPr/>
              </a:pPr>
              <a:r>
                <a:rPr lang="ms-MY" sz="24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Pengendalian </a:t>
              </a:r>
              <a:r>
                <a:rPr lang="ms-MY" sz="2400"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kemudahan yang mencemar ke udara     </a:t>
              </a:r>
            </a:p>
            <a:p>
              <a:pPr marL="266700">
                <a:defRPr/>
              </a:pPr>
              <a:r>
                <a:rPr lang="ms-MY" sz="2400"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ms-MY" sz="24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mengikut perundangan yang ditetapkan</a:t>
              </a:r>
            </a:p>
            <a:p>
              <a:pPr marL="266700">
                <a:defRPr/>
              </a:pPr>
              <a:r>
                <a:rPr lang="en-US" sz="24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4.1  </a:t>
              </a:r>
              <a:r>
                <a:rPr lang="ms-MY" sz="2400" i="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Incenerator</a:t>
              </a:r>
            </a:p>
            <a:p>
              <a:pPr marL="266700">
                <a:defRPr/>
              </a:pPr>
              <a:r>
                <a:rPr lang="ms-MY" sz="24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4.2  </a:t>
              </a:r>
              <a:r>
                <a:rPr lang="ms-MY" sz="2400" i="1" dirty="0">
                  <a:solidFill>
                    <a:srgbClr val="FFC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Boiler</a:t>
              </a:r>
            </a:p>
            <a:p>
              <a:pPr marL="266700">
                <a:defRPr/>
              </a:pPr>
              <a:r>
                <a:rPr lang="ms-MY" sz="24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4.3  </a:t>
              </a:r>
              <a:r>
                <a:rPr lang="ms-MY" sz="2400"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Kebuk Wasap </a:t>
              </a:r>
            </a:p>
          </p:txBody>
        </p:sp>
      </p:grpSp>
      <p:sp>
        <p:nvSpPr>
          <p:cNvPr id="24" name="Rectangle 23"/>
          <p:cNvSpPr/>
          <p:nvPr/>
        </p:nvSpPr>
        <p:spPr>
          <a:xfrm>
            <a:off x="1166420" y="1030041"/>
            <a:ext cx="2654241" cy="830997"/>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ms-MY" sz="2400" b="1" dirty="0">
                <a:solidFill>
                  <a:schemeClr val="bg1"/>
                </a:solidFill>
              </a:rPr>
              <a:t>Objektif EMS </a:t>
            </a:r>
          </a:p>
          <a:p>
            <a:pPr algn="ctr"/>
            <a:r>
              <a:rPr lang="ms-MY" sz="2400" b="1" dirty="0">
                <a:solidFill>
                  <a:schemeClr val="bg1"/>
                </a:solidFill>
              </a:rPr>
              <a:t>(2017)</a:t>
            </a:r>
            <a:endParaRPr lang="ms-MY" sz="1600" b="1" dirty="0">
              <a:solidFill>
                <a:schemeClr val="bg1"/>
              </a:solidFill>
              <a:latin typeface="Arial Black" panose="020B0A04020102020204" pitchFamily="34" charset="0"/>
            </a:endParaRPr>
          </a:p>
        </p:txBody>
      </p:sp>
      <p:sp>
        <p:nvSpPr>
          <p:cNvPr id="32" name="Rectangle 31"/>
          <p:cNvSpPr/>
          <p:nvPr/>
        </p:nvSpPr>
        <p:spPr>
          <a:xfrm>
            <a:off x="3972944" y="972682"/>
            <a:ext cx="4766065" cy="584775"/>
          </a:xfrm>
          <a:prstGeom prst="rect">
            <a:avLst/>
          </a:prstGeom>
          <a:ln>
            <a:solidFill>
              <a:schemeClr val="bg1"/>
            </a:solidFill>
          </a:ln>
        </p:spPr>
        <p:txBody>
          <a:bodyPr wrap="square">
            <a:spAutoFit/>
          </a:bodyPr>
          <a:lstStyle/>
          <a:p>
            <a:r>
              <a:rPr lang="ms-MY" sz="1600" b="1" dirty="0">
                <a:solidFill>
                  <a:srgbClr val="C00000"/>
                </a:solidFill>
                <a:latin typeface="Tahoma" panose="020B0604030504040204" pitchFamily="34" charset="0"/>
                <a:ea typeface="Calibri" panose="020F0502020204030204" pitchFamily="34" charset="0"/>
              </a:rPr>
              <a:t>Diluluskan pada Mesyuarat JKKualiti ke-35 (26/7/2017)</a:t>
            </a:r>
          </a:p>
        </p:txBody>
      </p:sp>
      <p:sp>
        <p:nvSpPr>
          <p:cNvPr id="2" name="TextBox 1"/>
          <p:cNvSpPr txBox="1"/>
          <p:nvPr/>
        </p:nvSpPr>
        <p:spPr>
          <a:xfrm>
            <a:off x="4425475" y="5008723"/>
            <a:ext cx="7159924" cy="523220"/>
          </a:xfrm>
          <a:prstGeom prst="rect">
            <a:avLst/>
          </a:prstGeom>
          <a:noFill/>
        </p:spPr>
        <p:txBody>
          <a:bodyPr wrap="square" rtlCol="0">
            <a:spAutoFit/>
          </a:bodyPr>
          <a:lstStyle/>
          <a:p>
            <a:r>
              <a:rPr lang="en-US" sz="1400" b="1" dirty="0" err="1">
                <a:solidFill>
                  <a:schemeClr val="bg1"/>
                </a:solidFill>
              </a:rPr>
              <a:t>Semakan</a:t>
            </a:r>
            <a:r>
              <a:rPr lang="en-US" sz="1400" b="1" dirty="0">
                <a:solidFill>
                  <a:schemeClr val="bg1"/>
                </a:solidFill>
              </a:rPr>
              <a:t> </a:t>
            </a:r>
            <a:r>
              <a:rPr lang="en-US" sz="1400" b="1" dirty="0" err="1">
                <a:solidFill>
                  <a:schemeClr val="bg1"/>
                </a:solidFill>
              </a:rPr>
              <a:t>Undang-undang</a:t>
            </a:r>
            <a:r>
              <a:rPr lang="en-US" sz="1400" b="1" dirty="0">
                <a:solidFill>
                  <a:schemeClr val="bg1"/>
                </a:solidFill>
              </a:rPr>
              <a:t> </a:t>
            </a:r>
            <a:r>
              <a:rPr lang="en-US" sz="1400" b="1" dirty="0" err="1">
                <a:solidFill>
                  <a:schemeClr val="bg1"/>
                </a:solidFill>
              </a:rPr>
              <a:t>terpakai</a:t>
            </a:r>
            <a:r>
              <a:rPr lang="en-US" sz="1400" b="1" dirty="0">
                <a:solidFill>
                  <a:schemeClr val="bg1"/>
                </a:solidFill>
              </a:rPr>
              <a:t> : </a:t>
            </a:r>
            <a:r>
              <a:rPr lang="en-US" sz="1400" b="1" dirty="0" err="1">
                <a:solidFill>
                  <a:schemeClr val="bg1"/>
                </a:solidFill>
              </a:rPr>
              <a:t>Kapasiti</a:t>
            </a:r>
            <a:r>
              <a:rPr lang="en-US" sz="1400" b="1" dirty="0">
                <a:solidFill>
                  <a:schemeClr val="bg1"/>
                </a:solidFill>
              </a:rPr>
              <a:t> boiler UPM </a:t>
            </a:r>
            <a:r>
              <a:rPr lang="en-US" sz="1400" b="1" dirty="0" err="1">
                <a:solidFill>
                  <a:schemeClr val="bg1"/>
                </a:solidFill>
              </a:rPr>
              <a:t>tidak</a:t>
            </a:r>
            <a:r>
              <a:rPr lang="en-US" sz="1400" b="1" dirty="0">
                <a:solidFill>
                  <a:schemeClr val="bg1"/>
                </a:solidFill>
              </a:rPr>
              <a:t> </a:t>
            </a:r>
            <a:r>
              <a:rPr lang="en-US" sz="1400" b="1" dirty="0" err="1">
                <a:solidFill>
                  <a:schemeClr val="bg1"/>
                </a:solidFill>
              </a:rPr>
              <a:t>terpakai</a:t>
            </a:r>
            <a:r>
              <a:rPr lang="en-US" sz="1400" b="1" dirty="0">
                <a:solidFill>
                  <a:schemeClr val="bg1"/>
                </a:solidFill>
              </a:rPr>
              <a:t> (JKKP </a:t>
            </a:r>
            <a:r>
              <a:rPr lang="en-US" sz="1400" b="1" dirty="0" err="1">
                <a:solidFill>
                  <a:schemeClr val="bg1"/>
                </a:solidFill>
              </a:rPr>
              <a:t>pada</a:t>
            </a:r>
            <a:r>
              <a:rPr lang="en-US" sz="1400" b="1" dirty="0">
                <a:solidFill>
                  <a:schemeClr val="bg1"/>
                </a:solidFill>
              </a:rPr>
              <a:t> 2 Mac 2018)</a:t>
            </a:r>
            <a:endParaRPr lang="en-MY" sz="1400" b="1" dirty="0">
              <a:solidFill>
                <a:schemeClr val="bg1"/>
              </a:solidFill>
            </a:endParaRPr>
          </a:p>
        </p:txBody>
      </p:sp>
    </p:spTree>
    <p:extLst>
      <p:ext uri="{BB962C8B-B14F-4D97-AF65-F5344CB8AC3E}">
        <p14:creationId xmlns:p14="http://schemas.microsoft.com/office/powerpoint/2010/main" val="1803036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824"/>
            <a:ext cx="12191999" cy="461665"/>
          </a:xfrm>
          <a:prstGeom prst="rect">
            <a:avLst/>
          </a:prstGeom>
          <a:solidFill>
            <a:schemeClr val="accent6">
              <a:lumMod val="75000"/>
            </a:schemeClr>
          </a:solidFill>
        </p:spPr>
        <p:txBody>
          <a:bodyPr wrap="square" rtlCol="0">
            <a:spAutoFit/>
          </a:bodyPr>
          <a:lstStyle/>
          <a:p>
            <a:pPr algn="ctr"/>
            <a:r>
              <a:rPr lang="en-US" sz="2400" b="1" dirty="0">
                <a:solidFill>
                  <a:schemeClr val="bg1"/>
                </a:solidFill>
              </a:rPr>
              <a:t>            PENGUKURAN PENCAPAIAN OBJEKTIF</a:t>
            </a:r>
            <a:r>
              <a:rPr lang="ms-MY" sz="2400" b="1" dirty="0">
                <a:solidFill>
                  <a:schemeClr val="bg1"/>
                </a:solidFill>
                <a:cs typeface="Arial" panose="020B0604020202020204" pitchFamily="34" charset="0"/>
              </a:rPr>
              <a:t> PENGURUSAN ALAM SEKITAR</a:t>
            </a:r>
            <a:endParaRPr lang="en-MY" sz="2400" b="1" dirty="0">
              <a:solidFill>
                <a:schemeClr val="bg1"/>
              </a:solidFill>
            </a:endParaRPr>
          </a:p>
        </p:txBody>
      </p:sp>
      <p:pic>
        <p:nvPicPr>
          <p:cNvPr id="26" name="Picture 25"/>
          <p:cNvPicPr>
            <a:picLocks noChangeAspect="1"/>
          </p:cNvPicPr>
          <p:nvPr/>
        </p:nvPicPr>
        <p:blipFill>
          <a:blip r:embed="rId3"/>
          <a:stretch>
            <a:fillRect/>
          </a:stretch>
        </p:blipFill>
        <p:spPr>
          <a:xfrm>
            <a:off x="223954" y="185149"/>
            <a:ext cx="1884933" cy="891059"/>
          </a:xfrm>
          <a:prstGeom prst="rect">
            <a:avLst/>
          </a:prstGeom>
        </p:spPr>
      </p:pic>
      <p:pic>
        <p:nvPicPr>
          <p:cNvPr id="27" name="Picture 26"/>
          <p:cNvPicPr>
            <a:picLocks noChangeAspect="1"/>
          </p:cNvPicPr>
          <p:nvPr/>
        </p:nvPicPr>
        <p:blipFill>
          <a:blip r:embed="rId4"/>
          <a:stretch>
            <a:fillRect/>
          </a:stretch>
        </p:blipFill>
        <p:spPr>
          <a:xfrm>
            <a:off x="11174370" y="69090"/>
            <a:ext cx="822058" cy="1260490"/>
          </a:xfrm>
          <a:prstGeom prst="rect">
            <a:avLst/>
          </a:prstGeom>
        </p:spPr>
      </p:pic>
      <p:pic>
        <p:nvPicPr>
          <p:cNvPr id="28" name="Content Placeholder 4" descr="Inner-UPM-Template_Option-1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4162"/>
            <a:ext cx="9580605" cy="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86265" y="1130989"/>
            <a:ext cx="3209450" cy="1805316"/>
          </a:xfrm>
          <a:prstGeom prst="rect">
            <a:avLst/>
          </a:prstGeom>
        </p:spPr>
      </p:pic>
      <p:pic>
        <p:nvPicPr>
          <p:cNvPr id="3" name="Picture 2"/>
          <p:cNvPicPr>
            <a:picLocks noChangeAspect="1"/>
          </p:cNvPicPr>
          <p:nvPr/>
        </p:nvPicPr>
        <p:blipFill>
          <a:blip r:embed="rId7"/>
          <a:stretch>
            <a:fillRect/>
          </a:stretch>
        </p:blipFill>
        <p:spPr>
          <a:xfrm>
            <a:off x="2955184" y="1304618"/>
            <a:ext cx="9059558" cy="4647608"/>
          </a:xfrm>
          <a:prstGeom prst="rect">
            <a:avLst/>
          </a:prstGeom>
        </p:spPr>
      </p:pic>
    </p:spTree>
    <p:extLst>
      <p:ext uri="{BB962C8B-B14F-4D97-AF65-F5344CB8AC3E}">
        <p14:creationId xmlns:p14="http://schemas.microsoft.com/office/powerpoint/2010/main" val="798508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824"/>
            <a:ext cx="12191999" cy="461665"/>
          </a:xfrm>
          <a:prstGeom prst="rect">
            <a:avLst/>
          </a:prstGeom>
          <a:solidFill>
            <a:schemeClr val="accent6">
              <a:lumMod val="75000"/>
            </a:schemeClr>
          </a:solidFill>
        </p:spPr>
        <p:txBody>
          <a:bodyPr wrap="square" rtlCol="0">
            <a:spAutoFit/>
          </a:bodyPr>
          <a:lstStyle/>
          <a:p>
            <a:pPr algn="ctr"/>
            <a:r>
              <a:rPr lang="en-US" sz="2400" b="1" dirty="0">
                <a:solidFill>
                  <a:schemeClr val="bg1"/>
                </a:solidFill>
              </a:rPr>
              <a:t>            TINDAKAN PEMBETULAN BAGI OBJEKTIF YANG TIDAK CAPAI SASARAN </a:t>
            </a:r>
            <a:endParaRPr lang="en-MY" sz="2400" b="1" dirty="0">
              <a:solidFill>
                <a:schemeClr val="bg1"/>
              </a:solidFill>
            </a:endParaRPr>
          </a:p>
        </p:txBody>
      </p:sp>
      <p:pic>
        <p:nvPicPr>
          <p:cNvPr id="26" name="Picture 25"/>
          <p:cNvPicPr>
            <a:picLocks noChangeAspect="1"/>
          </p:cNvPicPr>
          <p:nvPr/>
        </p:nvPicPr>
        <p:blipFill>
          <a:blip r:embed="rId3"/>
          <a:stretch>
            <a:fillRect/>
          </a:stretch>
        </p:blipFill>
        <p:spPr>
          <a:xfrm>
            <a:off x="86265" y="73962"/>
            <a:ext cx="1884933" cy="891059"/>
          </a:xfrm>
          <a:prstGeom prst="rect">
            <a:avLst/>
          </a:prstGeom>
        </p:spPr>
      </p:pic>
      <p:pic>
        <p:nvPicPr>
          <p:cNvPr id="27" name="Picture 26"/>
          <p:cNvPicPr>
            <a:picLocks noChangeAspect="1"/>
          </p:cNvPicPr>
          <p:nvPr/>
        </p:nvPicPr>
        <p:blipFill>
          <a:blip r:embed="rId4"/>
          <a:stretch>
            <a:fillRect/>
          </a:stretch>
        </p:blipFill>
        <p:spPr>
          <a:xfrm>
            <a:off x="11174370" y="69090"/>
            <a:ext cx="822058" cy="1260490"/>
          </a:xfrm>
          <a:prstGeom prst="rect">
            <a:avLst/>
          </a:prstGeom>
        </p:spPr>
      </p:pic>
      <p:pic>
        <p:nvPicPr>
          <p:cNvPr id="28" name="Content Placeholder 4" descr="Inner-UPM-Template_Option-1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4162"/>
            <a:ext cx="9580605" cy="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791520" y="999618"/>
            <a:ext cx="2899221" cy="1045316"/>
          </a:xfrm>
          <a:prstGeom prst="rect">
            <a:avLst/>
          </a:prstGeom>
          <a:solidFill>
            <a:srgbClr val="FF0000"/>
          </a:solidFill>
          <a:ln>
            <a:solidFill>
              <a:schemeClr val="bg1">
                <a:lumMod val="85000"/>
              </a:schemeClr>
            </a:solidFill>
          </a:ln>
        </p:spPr>
        <p:txBody>
          <a:bodyPr wrap="square">
            <a:noAutofit/>
          </a:bodyPr>
          <a:lstStyle/>
          <a:p>
            <a:r>
              <a:rPr lang="sv-SE" sz="2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Pemantauan pelepasan asap bas bahan bakar diesel</a:t>
            </a:r>
            <a:r>
              <a:rPr lang="ms-MY" sz="2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endParaRPr lang="en-MY" sz="2000" b="1" dirty="0">
              <a:solidFill>
                <a:schemeClr val="bg1"/>
              </a:solidFill>
              <a:effectLst>
                <a:outerShdw blurRad="38100" dist="38100" dir="2700000" algn="tl">
                  <a:srgbClr val="000000">
                    <a:alpha val="43137"/>
                  </a:srgbClr>
                </a:outerShdw>
              </a:effectLst>
            </a:endParaRPr>
          </a:p>
        </p:txBody>
      </p:sp>
      <p:sp>
        <p:nvSpPr>
          <p:cNvPr id="9" name="Oval 8"/>
          <p:cNvSpPr/>
          <p:nvPr/>
        </p:nvSpPr>
        <p:spPr>
          <a:xfrm>
            <a:off x="290062" y="1038159"/>
            <a:ext cx="383149" cy="355896"/>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rPr>
              <a:t>3</a:t>
            </a:r>
            <a:endParaRPr lang="ms-MY" sz="1600" b="1" dirty="0">
              <a:solidFill>
                <a:schemeClr val="bg1"/>
              </a:solidFill>
              <a:effectLst>
                <a:outerShdw blurRad="38100" dist="38100" dir="2700000" algn="tl">
                  <a:srgbClr val="000000">
                    <a:alpha val="43137"/>
                  </a:srgbClr>
                </a:outerShdw>
              </a:effectLst>
            </a:endParaRPr>
          </a:p>
        </p:txBody>
      </p:sp>
      <p:sp>
        <p:nvSpPr>
          <p:cNvPr id="10" name="Rectangle 9"/>
          <p:cNvSpPr/>
          <p:nvPr/>
        </p:nvSpPr>
        <p:spPr>
          <a:xfrm>
            <a:off x="3842917" y="1015823"/>
            <a:ext cx="7179276" cy="2308324"/>
          </a:xfrm>
          <a:prstGeom prst="rect">
            <a:avLst/>
          </a:prstGeom>
          <a:noFill/>
          <a:ln>
            <a:solidFill>
              <a:schemeClr val="bg1">
                <a:lumMod val="85000"/>
              </a:schemeClr>
            </a:solidFill>
          </a:ln>
        </p:spPr>
        <p:txBody>
          <a:bodyPr wrap="square">
            <a:spAutoFit/>
          </a:bodyPr>
          <a:lstStyle/>
          <a:p>
            <a:r>
              <a:rPr lang="ms-MY" sz="1600" u="sng" dirty="0">
                <a:latin typeface="Tahoma" panose="020B0604030504040204" pitchFamily="34" charset="0"/>
                <a:ea typeface="Tahoma" panose="020B0604030504040204" pitchFamily="34" charset="0"/>
                <a:cs typeface="Tahoma" panose="020B0604030504040204" pitchFamily="34" charset="0"/>
              </a:rPr>
              <a:t>Punca tidak Capai:</a:t>
            </a:r>
          </a:p>
          <a:p>
            <a:r>
              <a:rPr lang="ms-MY" sz="1600" dirty="0">
                <a:latin typeface="Tahoma" panose="020B0604030504040204" pitchFamily="34" charset="0"/>
                <a:ea typeface="Tahoma" panose="020B0604030504040204" pitchFamily="34" charset="0"/>
                <a:cs typeface="Tahoma" panose="020B0604030504040204" pitchFamily="34" charset="0"/>
              </a:rPr>
              <a:t>2 buah bas di Fakulti Perubatan dan Sains Kesihatan daripada keseluruhan 17 buah bas bahan bakar diesel di UPM tidak membuat pemeriksaan di PUSPAKOM kerana mengalami kerosakan yang teruk dan memerlukan kos pembaikan yang tinggi</a:t>
            </a:r>
          </a:p>
          <a:p>
            <a:endParaRPr lang="ms-MY" sz="1600" dirty="0">
              <a:latin typeface="Tahoma" panose="020B0604030504040204" pitchFamily="34" charset="0"/>
              <a:ea typeface="Tahoma" panose="020B0604030504040204" pitchFamily="34" charset="0"/>
              <a:cs typeface="Tahoma" panose="020B0604030504040204" pitchFamily="34" charset="0"/>
            </a:endParaRPr>
          </a:p>
          <a:p>
            <a:r>
              <a:rPr lang="ms-MY" sz="1600" u="sng" dirty="0">
                <a:latin typeface="Tahoma" panose="020B0604030504040204" pitchFamily="34" charset="0"/>
                <a:ea typeface="Tahoma" panose="020B0604030504040204" pitchFamily="34" charset="0"/>
                <a:cs typeface="Tahoma" panose="020B0604030504040204" pitchFamily="34" charset="0"/>
              </a:rPr>
              <a:t>Cadangan Tindakan pembetulan:</a:t>
            </a:r>
          </a:p>
          <a:p>
            <a:r>
              <a:rPr lang="ms-MY" sz="1600" dirty="0">
                <a:latin typeface="Tahoma" panose="020B0604030504040204" pitchFamily="34" charset="0"/>
                <a:ea typeface="Tahoma" panose="020B0604030504040204" pitchFamily="34" charset="0"/>
                <a:cs typeface="Tahoma" panose="020B0604030504040204" pitchFamily="34" charset="0"/>
              </a:rPr>
              <a:t>Membuat semakan ke atas kenderaan sama ada ekonomi dibaiki atau perlukan pelupusan </a:t>
            </a:r>
          </a:p>
        </p:txBody>
      </p:sp>
      <p:sp>
        <p:nvSpPr>
          <p:cNvPr id="11" name="Rectangle 10"/>
          <p:cNvSpPr/>
          <p:nvPr/>
        </p:nvSpPr>
        <p:spPr>
          <a:xfrm>
            <a:off x="787931" y="3681776"/>
            <a:ext cx="2899221" cy="1093429"/>
          </a:xfrm>
          <a:prstGeom prst="rect">
            <a:avLst/>
          </a:prstGeom>
          <a:solidFill>
            <a:schemeClr val="accent4">
              <a:lumMod val="40000"/>
              <a:lumOff val="60000"/>
            </a:schemeClr>
          </a:solidFill>
          <a:ln>
            <a:solidFill>
              <a:schemeClr val="bg1">
                <a:lumMod val="85000"/>
              </a:schemeClr>
            </a:solidFill>
          </a:ln>
        </p:spPr>
        <p:txBody>
          <a:bodyPr wrap="square">
            <a:noAutofit/>
          </a:bodyPr>
          <a:lstStyle/>
          <a:p>
            <a:r>
              <a:rPr lang="ms-MY" sz="1600" b="1" dirty="0">
                <a:latin typeface="Tahoma" panose="020B0604030504040204" pitchFamily="34" charset="0"/>
                <a:ea typeface="Tahoma" panose="020B0604030504040204" pitchFamily="34" charset="0"/>
                <a:cs typeface="Tahoma" panose="020B0604030504040204" pitchFamily="34" charset="0"/>
              </a:rPr>
              <a:t>Pengendalian kemudahan yang mencemar ke udara mengikut perundangan yang ditetapkan</a:t>
            </a:r>
            <a:r>
              <a:rPr lang="en-MY" sz="1600" b="1" dirty="0">
                <a:solidFill>
                  <a:schemeClr val="tx1">
                    <a:lumMod val="65000"/>
                    <a:lumOff val="35000"/>
                  </a:schemeClr>
                </a:solidFill>
              </a:rPr>
              <a:t>:</a:t>
            </a:r>
          </a:p>
        </p:txBody>
      </p:sp>
      <p:sp>
        <p:nvSpPr>
          <p:cNvPr id="12" name="Oval 11"/>
          <p:cNvSpPr/>
          <p:nvPr/>
        </p:nvSpPr>
        <p:spPr>
          <a:xfrm>
            <a:off x="306996" y="3690280"/>
            <a:ext cx="383149" cy="355896"/>
          </a:xfrm>
          <a:prstGeom prst="ellipse">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rPr>
              <a:t>4</a:t>
            </a:r>
            <a:endParaRPr lang="ms-MY" sz="1600" b="1"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1512947" y="5047997"/>
            <a:ext cx="2152393" cy="338282"/>
          </a:xfrm>
          <a:prstGeom prst="rect">
            <a:avLst/>
          </a:prstGeom>
          <a:solidFill>
            <a:srgbClr val="FF0000"/>
          </a:solidFill>
          <a:ln>
            <a:solidFill>
              <a:schemeClr val="bg1">
                <a:lumMod val="85000"/>
              </a:schemeClr>
            </a:solidFill>
          </a:ln>
        </p:spPr>
        <p:txBody>
          <a:bodyPr wrap="square">
            <a:noAutofit/>
          </a:bodyPr>
          <a:lstStyle/>
          <a:p>
            <a:r>
              <a:rPr lang="ms-MY" sz="2000" b="1" i="1" dirty="0">
                <a:solidFill>
                  <a:schemeClr val="bg1"/>
                </a:solidFill>
                <a:latin typeface="Tahoma" panose="020B0604030504040204" pitchFamily="34" charset="0"/>
                <a:ea typeface="Tahoma" panose="020B0604030504040204" pitchFamily="34" charset="0"/>
                <a:cs typeface="Tahoma" panose="020B0604030504040204" pitchFamily="34" charset="0"/>
              </a:rPr>
              <a:t>Boiler</a:t>
            </a:r>
            <a:endParaRPr lang="ms-MY" sz="2000" b="1" i="1" dirty="0">
              <a:solidFill>
                <a:schemeClr val="bg1"/>
              </a:solidFill>
            </a:endParaRPr>
          </a:p>
        </p:txBody>
      </p:sp>
      <p:sp>
        <p:nvSpPr>
          <p:cNvPr id="14" name="Pentagon 13"/>
          <p:cNvSpPr/>
          <p:nvPr/>
        </p:nvSpPr>
        <p:spPr>
          <a:xfrm>
            <a:off x="831717" y="5047997"/>
            <a:ext cx="565284" cy="294023"/>
          </a:xfrm>
          <a:prstGeom prst="homePlate">
            <a:avLst>
              <a:gd name="adj" fmla="val 45955"/>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rPr>
              <a:t>4.2</a:t>
            </a:r>
            <a:endParaRPr lang="ms-MY" b="1" dirty="0">
              <a:solidFill>
                <a:schemeClr val="bg1"/>
              </a:solidFill>
              <a:effectLst>
                <a:outerShdw blurRad="38100" dist="38100" dir="2700000" algn="tl">
                  <a:srgbClr val="000000">
                    <a:alpha val="43137"/>
                  </a:srgbClr>
                </a:outerShdw>
              </a:effectLst>
            </a:endParaRPr>
          </a:p>
        </p:txBody>
      </p:sp>
      <p:sp>
        <p:nvSpPr>
          <p:cNvPr id="15" name="Rectangle 14"/>
          <p:cNvSpPr/>
          <p:nvPr/>
        </p:nvSpPr>
        <p:spPr>
          <a:xfrm>
            <a:off x="3825211" y="3655017"/>
            <a:ext cx="7196982" cy="2554545"/>
          </a:xfrm>
          <a:prstGeom prst="rect">
            <a:avLst/>
          </a:prstGeom>
          <a:noFill/>
          <a:ln>
            <a:solidFill>
              <a:schemeClr val="bg1">
                <a:lumMod val="85000"/>
              </a:schemeClr>
            </a:solidFill>
          </a:ln>
        </p:spPr>
        <p:txBody>
          <a:bodyPr wrap="square">
            <a:spAutoFit/>
          </a:bodyPr>
          <a:lstStyle/>
          <a:p>
            <a:r>
              <a:rPr lang="ms-MY" sz="1600" u="sng" dirty="0">
                <a:latin typeface="Tahoma" panose="020B0604030504040204" pitchFamily="34" charset="0"/>
                <a:ea typeface="Tahoma" panose="020B0604030504040204" pitchFamily="34" charset="0"/>
                <a:cs typeface="Tahoma" panose="020B0604030504040204" pitchFamily="34" charset="0"/>
              </a:rPr>
              <a:t>Punca tidak capai:</a:t>
            </a:r>
          </a:p>
          <a:p>
            <a:r>
              <a:rPr lang="ms-MY" sz="1600" dirty="0">
                <a:latin typeface="Tahoma" panose="020B0604030504040204" pitchFamily="34" charset="0"/>
                <a:ea typeface="Tahoma" panose="020B0604030504040204" pitchFamily="34" charset="0"/>
                <a:cs typeface="Tahoma" panose="020B0604030504040204" pitchFamily="34" charset="0"/>
              </a:rPr>
              <a:t>Kekangan kewangan iaitu perolehan diesel (dalam lingkungan RM30k setahun) yang di luar kemampuan kewangan fakulti di samping kos penyelenggaraan wajib setiap 18 bulan dengan kos sekitar RM11ribu.  Semasa penyelenggaraan jika ada alatan untuk dibaikpulih, gantian alat ganti mencecah belasan ribu (tahun 2017: RM30k)</a:t>
            </a:r>
          </a:p>
          <a:p>
            <a:r>
              <a:rPr lang="ms-MY" sz="1600" dirty="0">
                <a:latin typeface="Tahoma" panose="020B0604030504040204" pitchFamily="34" charset="0"/>
                <a:ea typeface="Tahoma" panose="020B0604030504040204" pitchFamily="34" charset="0"/>
                <a:cs typeface="Tahoma" panose="020B0604030504040204" pitchFamily="34" charset="0"/>
              </a:rPr>
              <a:t> </a:t>
            </a:r>
          </a:p>
          <a:p>
            <a:r>
              <a:rPr lang="ms-MY" sz="1600" u="sng" dirty="0">
                <a:latin typeface="Tahoma" panose="020B0604030504040204" pitchFamily="34" charset="0"/>
                <a:ea typeface="Tahoma" panose="020B0604030504040204" pitchFamily="34" charset="0"/>
                <a:cs typeface="Tahoma" panose="020B0604030504040204" pitchFamily="34" charset="0"/>
              </a:rPr>
              <a:t>Cadangan Tindakan Pembetulan</a:t>
            </a:r>
            <a:r>
              <a:rPr lang="ms-MY" sz="1600" dirty="0">
                <a:latin typeface="Tahoma" panose="020B0604030504040204" pitchFamily="34" charset="0"/>
                <a:ea typeface="Tahoma" panose="020B0604030504040204" pitchFamily="34" charset="0"/>
                <a:cs typeface="Tahoma" panose="020B0604030504040204" pitchFamily="34" charset="0"/>
              </a:rPr>
              <a:t>:</a:t>
            </a:r>
          </a:p>
          <a:p>
            <a:pPr lvl="0"/>
            <a:r>
              <a:rPr lang="ms-MY" sz="1600" dirty="0">
                <a:latin typeface="Tahoma" panose="020B0604030504040204" pitchFamily="34" charset="0"/>
                <a:ea typeface="Tahoma" panose="020B0604030504040204" pitchFamily="34" charset="0"/>
                <a:cs typeface="Tahoma" panose="020B0604030504040204" pitchFamily="34" charset="0"/>
              </a:rPr>
              <a:t>Mengemukakan kertas permohonan bajet untuk kelulusan pihak Pengurusan Universiti bagi cadangan penggunaan ‘electric boiler’.</a:t>
            </a:r>
          </a:p>
        </p:txBody>
      </p:sp>
      <p:sp>
        <p:nvSpPr>
          <p:cNvPr id="4" name="TextBox 3"/>
          <p:cNvSpPr txBox="1"/>
          <p:nvPr/>
        </p:nvSpPr>
        <p:spPr>
          <a:xfrm>
            <a:off x="698612" y="2079531"/>
            <a:ext cx="1742150" cy="369332"/>
          </a:xfrm>
          <a:prstGeom prst="rect">
            <a:avLst/>
          </a:prstGeom>
          <a:noFill/>
        </p:spPr>
        <p:txBody>
          <a:bodyPr wrap="square" rtlCol="0">
            <a:spAutoFit/>
          </a:bodyPr>
          <a:lstStyle/>
          <a:p>
            <a:r>
              <a:rPr lang="en-US" dirty="0" err="1"/>
              <a:t>Peneraju</a:t>
            </a:r>
            <a:r>
              <a:rPr lang="en-US" dirty="0"/>
              <a:t>: BHEP</a:t>
            </a:r>
            <a:endParaRPr lang="en-MY" dirty="0"/>
          </a:p>
        </p:txBody>
      </p:sp>
      <p:sp>
        <p:nvSpPr>
          <p:cNvPr id="20" name="TextBox 19"/>
          <p:cNvSpPr txBox="1"/>
          <p:nvPr/>
        </p:nvSpPr>
        <p:spPr>
          <a:xfrm>
            <a:off x="754063" y="5494263"/>
            <a:ext cx="1742150" cy="369332"/>
          </a:xfrm>
          <a:prstGeom prst="rect">
            <a:avLst/>
          </a:prstGeom>
          <a:noFill/>
        </p:spPr>
        <p:txBody>
          <a:bodyPr wrap="square" rtlCol="0">
            <a:spAutoFit/>
          </a:bodyPr>
          <a:lstStyle/>
          <a:p>
            <a:r>
              <a:rPr lang="en-US" dirty="0" err="1"/>
              <a:t>Peneraju</a:t>
            </a:r>
            <a:r>
              <a:rPr lang="en-US" dirty="0"/>
              <a:t>: FSTM</a:t>
            </a:r>
            <a:endParaRPr lang="en-MY" dirty="0"/>
          </a:p>
        </p:txBody>
      </p:sp>
    </p:spTree>
    <p:extLst>
      <p:ext uri="{BB962C8B-B14F-4D97-AF65-F5344CB8AC3E}">
        <p14:creationId xmlns:p14="http://schemas.microsoft.com/office/powerpoint/2010/main" val="1946903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824"/>
            <a:ext cx="12191999" cy="461665"/>
          </a:xfrm>
          <a:prstGeom prst="rect">
            <a:avLst/>
          </a:prstGeom>
          <a:solidFill>
            <a:schemeClr val="accent6">
              <a:lumMod val="75000"/>
            </a:schemeClr>
          </a:solidFill>
        </p:spPr>
        <p:txBody>
          <a:bodyPr wrap="square" rtlCol="0">
            <a:spAutoFit/>
          </a:bodyPr>
          <a:lstStyle/>
          <a:p>
            <a:pPr algn="ctr"/>
            <a:r>
              <a:rPr lang="en-US" sz="2400" b="1" dirty="0">
                <a:solidFill>
                  <a:schemeClr val="bg1"/>
                </a:solidFill>
              </a:rPr>
              <a:t>            TINDAKAN PEMBETULAN BAGI OBJEKTIF YANG TIDAK CAPAI SASARAN </a:t>
            </a:r>
            <a:endParaRPr lang="en-MY" sz="2400" b="1" dirty="0">
              <a:solidFill>
                <a:schemeClr val="bg1"/>
              </a:solidFill>
            </a:endParaRPr>
          </a:p>
        </p:txBody>
      </p:sp>
      <p:pic>
        <p:nvPicPr>
          <p:cNvPr id="26" name="Picture 25"/>
          <p:cNvPicPr>
            <a:picLocks noChangeAspect="1"/>
          </p:cNvPicPr>
          <p:nvPr/>
        </p:nvPicPr>
        <p:blipFill>
          <a:blip r:embed="rId3"/>
          <a:stretch>
            <a:fillRect/>
          </a:stretch>
        </p:blipFill>
        <p:spPr>
          <a:xfrm>
            <a:off x="86265" y="73962"/>
            <a:ext cx="1884933" cy="891059"/>
          </a:xfrm>
          <a:prstGeom prst="rect">
            <a:avLst/>
          </a:prstGeom>
        </p:spPr>
      </p:pic>
      <p:pic>
        <p:nvPicPr>
          <p:cNvPr id="27" name="Picture 26"/>
          <p:cNvPicPr>
            <a:picLocks noChangeAspect="1"/>
          </p:cNvPicPr>
          <p:nvPr/>
        </p:nvPicPr>
        <p:blipFill>
          <a:blip r:embed="rId4"/>
          <a:stretch>
            <a:fillRect/>
          </a:stretch>
        </p:blipFill>
        <p:spPr>
          <a:xfrm>
            <a:off x="11174370" y="69090"/>
            <a:ext cx="822058" cy="1260490"/>
          </a:xfrm>
          <a:prstGeom prst="rect">
            <a:avLst/>
          </a:prstGeom>
        </p:spPr>
      </p:pic>
      <p:pic>
        <p:nvPicPr>
          <p:cNvPr id="28" name="Content Placeholder 4" descr="Inner-UPM-Template_Option-1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4162"/>
            <a:ext cx="9580605" cy="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859256" y="1329579"/>
            <a:ext cx="2899221" cy="1117287"/>
          </a:xfrm>
          <a:prstGeom prst="rect">
            <a:avLst/>
          </a:prstGeom>
          <a:solidFill>
            <a:schemeClr val="accent4">
              <a:lumMod val="40000"/>
              <a:lumOff val="60000"/>
            </a:schemeClr>
          </a:solidFill>
          <a:ln>
            <a:solidFill>
              <a:schemeClr val="bg1">
                <a:lumMod val="85000"/>
              </a:schemeClr>
            </a:solidFill>
          </a:ln>
        </p:spPr>
        <p:txBody>
          <a:bodyPr wrap="square">
            <a:noAutofit/>
          </a:bodyPr>
          <a:lstStyle/>
          <a:p>
            <a:r>
              <a:rPr lang="ms-MY" sz="1600" b="1" dirty="0">
                <a:latin typeface="Tahoma" panose="020B0604030504040204" pitchFamily="34" charset="0"/>
                <a:ea typeface="Tahoma" panose="020B0604030504040204" pitchFamily="34" charset="0"/>
                <a:cs typeface="Tahoma" panose="020B0604030504040204" pitchFamily="34" charset="0"/>
              </a:rPr>
              <a:t>Pengendalian kemudahan yang mencemar ke udara mengikut perundangan yang ditetapkan</a:t>
            </a:r>
            <a:r>
              <a:rPr lang="en-MY" sz="1600" b="1" dirty="0">
                <a:solidFill>
                  <a:schemeClr val="tx1">
                    <a:lumMod val="65000"/>
                    <a:lumOff val="35000"/>
                  </a:schemeClr>
                </a:solidFill>
              </a:rPr>
              <a:t>:</a:t>
            </a:r>
          </a:p>
        </p:txBody>
      </p:sp>
      <p:sp>
        <p:nvSpPr>
          <p:cNvPr id="12" name="Oval 11"/>
          <p:cNvSpPr/>
          <p:nvPr/>
        </p:nvSpPr>
        <p:spPr>
          <a:xfrm>
            <a:off x="395532" y="1399500"/>
            <a:ext cx="383149" cy="355896"/>
          </a:xfrm>
          <a:prstGeom prst="ellipse">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rPr>
              <a:t>4</a:t>
            </a:r>
            <a:endParaRPr lang="ms-MY" b="1" dirty="0">
              <a:solidFill>
                <a:schemeClr val="bg1"/>
              </a:solidFill>
              <a:effectLst>
                <a:outerShdw blurRad="38100" dist="38100" dir="2700000" algn="tl">
                  <a:srgbClr val="000000">
                    <a:alpha val="43137"/>
                  </a:srgbClr>
                </a:outerShdw>
              </a:effectLst>
            </a:endParaRPr>
          </a:p>
        </p:txBody>
      </p:sp>
      <p:sp>
        <p:nvSpPr>
          <p:cNvPr id="16" name="Rectangle 15"/>
          <p:cNvSpPr/>
          <p:nvPr/>
        </p:nvSpPr>
        <p:spPr>
          <a:xfrm>
            <a:off x="1544333" y="2645972"/>
            <a:ext cx="2214144" cy="411691"/>
          </a:xfrm>
          <a:prstGeom prst="rect">
            <a:avLst/>
          </a:prstGeom>
          <a:solidFill>
            <a:srgbClr val="FF0000"/>
          </a:solidFill>
          <a:ln>
            <a:solidFill>
              <a:schemeClr val="bg1">
                <a:lumMod val="85000"/>
              </a:schemeClr>
            </a:solidFill>
          </a:ln>
        </p:spPr>
        <p:txBody>
          <a:bodyPr wrap="square">
            <a:noAutofit/>
          </a:bodyPr>
          <a:lstStyle/>
          <a:p>
            <a:r>
              <a:rPr lang="ms-MY" sz="2000" b="1" dirty="0">
                <a:solidFill>
                  <a:schemeClr val="bg1"/>
                </a:solidFill>
                <a:latin typeface="Tahoma" panose="020B0604030504040204" pitchFamily="34" charset="0"/>
                <a:ea typeface="Tahoma" panose="020B0604030504040204" pitchFamily="34" charset="0"/>
                <a:cs typeface="Tahoma" panose="020B0604030504040204" pitchFamily="34" charset="0"/>
              </a:rPr>
              <a:t>Kebuk Wasap</a:t>
            </a:r>
            <a:endParaRPr lang="ms-MY" sz="2000" b="1" dirty="0">
              <a:solidFill>
                <a:schemeClr val="bg1"/>
              </a:solidFill>
            </a:endParaRPr>
          </a:p>
        </p:txBody>
      </p:sp>
      <p:sp>
        <p:nvSpPr>
          <p:cNvPr id="17" name="Pentagon 16"/>
          <p:cNvSpPr/>
          <p:nvPr/>
        </p:nvSpPr>
        <p:spPr>
          <a:xfrm>
            <a:off x="875367" y="2687871"/>
            <a:ext cx="542025" cy="294023"/>
          </a:xfrm>
          <a:prstGeom prst="homePlate">
            <a:avLst>
              <a:gd name="adj" fmla="val 45955"/>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rPr>
              <a:t>4.3</a:t>
            </a:r>
            <a:endParaRPr lang="ms-MY" sz="1600" b="1" dirty="0">
              <a:solidFill>
                <a:schemeClr val="bg1"/>
              </a:solidFill>
              <a:effectLst>
                <a:outerShdw blurRad="38100" dist="38100" dir="2700000" algn="tl">
                  <a:srgbClr val="000000">
                    <a:alpha val="43137"/>
                  </a:srgbClr>
                </a:outerShdw>
              </a:effectLst>
            </a:endParaRPr>
          </a:p>
        </p:txBody>
      </p:sp>
      <p:sp>
        <p:nvSpPr>
          <p:cNvPr id="18" name="Rectangle 17"/>
          <p:cNvSpPr/>
          <p:nvPr/>
        </p:nvSpPr>
        <p:spPr>
          <a:xfrm>
            <a:off x="3990495" y="1329579"/>
            <a:ext cx="7183875" cy="4278094"/>
          </a:xfrm>
          <a:prstGeom prst="rect">
            <a:avLst/>
          </a:prstGeom>
          <a:noFill/>
          <a:ln>
            <a:solidFill>
              <a:schemeClr val="bg1">
                <a:lumMod val="85000"/>
              </a:schemeClr>
            </a:solidFill>
          </a:ln>
        </p:spPr>
        <p:txBody>
          <a:bodyPr wrap="square">
            <a:spAutoFit/>
          </a:bodyPr>
          <a:lstStyle/>
          <a:p>
            <a:r>
              <a:rPr lang="ms-MY" sz="1600" u="sng" dirty="0">
                <a:latin typeface="Tahoma" panose="020B0604030504040204" pitchFamily="34" charset="0"/>
                <a:ea typeface="Tahoma" panose="020B0604030504040204" pitchFamily="34" charset="0"/>
                <a:cs typeface="Tahoma" panose="020B0604030504040204" pitchFamily="34" charset="0"/>
              </a:rPr>
              <a:t>Punca Tidak Capai:</a:t>
            </a:r>
          </a:p>
          <a:p>
            <a:pPr marL="177800" indent="-177800"/>
            <a:r>
              <a:rPr lang="ms-MY" sz="1600" dirty="0">
                <a:latin typeface="Tahoma" panose="020B0604030504040204" pitchFamily="34" charset="0"/>
                <a:ea typeface="Tahoma" panose="020B0604030504040204" pitchFamily="34" charset="0"/>
                <a:cs typeface="Tahoma" panose="020B0604030504040204" pitchFamily="34" charset="0"/>
              </a:rPr>
              <a:t>1.	Kurang kesedaran berkaitan keperluan bagi pematuhan Kualiti Alam Sekeliling Udara Bersih 2014 oleh PTJ</a:t>
            </a:r>
          </a:p>
          <a:p>
            <a:pPr marL="177800" indent="-177800"/>
            <a:r>
              <a:rPr lang="ms-MY" sz="1600" dirty="0">
                <a:latin typeface="Tahoma" panose="020B0604030504040204" pitchFamily="34" charset="0"/>
                <a:ea typeface="Tahoma" panose="020B0604030504040204" pitchFamily="34" charset="0"/>
                <a:cs typeface="Tahoma" panose="020B0604030504040204" pitchFamily="34" charset="0"/>
              </a:rPr>
              <a:t>2.	Tiada orang kompeten bagi sistem kawalan pencemaran</a:t>
            </a:r>
            <a:endParaRPr lang="ms-MY" sz="1600" u="sng" dirty="0">
              <a:latin typeface="Tahoma" panose="020B0604030504040204" pitchFamily="34" charset="0"/>
              <a:ea typeface="Tahoma" panose="020B0604030504040204" pitchFamily="34" charset="0"/>
              <a:cs typeface="Tahoma" panose="020B0604030504040204" pitchFamily="34" charset="0"/>
            </a:endParaRPr>
          </a:p>
          <a:p>
            <a:endParaRPr lang="ms-MY" sz="1600" u="sng" dirty="0">
              <a:latin typeface="Tahoma" panose="020B0604030504040204" pitchFamily="34" charset="0"/>
              <a:ea typeface="Tahoma" panose="020B0604030504040204" pitchFamily="34" charset="0"/>
              <a:cs typeface="Tahoma" panose="020B0604030504040204" pitchFamily="34" charset="0"/>
            </a:endParaRPr>
          </a:p>
          <a:p>
            <a:r>
              <a:rPr lang="ms-MY" sz="1600" u="sng" dirty="0">
                <a:latin typeface="Tahoma" panose="020B0604030504040204" pitchFamily="34" charset="0"/>
                <a:ea typeface="Tahoma" panose="020B0604030504040204" pitchFamily="34" charset="0"/>
                <a:cs typeface="Tahoma" panose="020B0604030504040204" pitchFamily="34" charset="0"/>
              </a:rPr>
              <a:t>Cadangan Tindakan Pembetulan:</a:t>
            </a:r>
          </a:p>
          <a:p>
            <a:pPr marL="398463" indent="-398463"/>
            <a:r>
              <a:rPr lang="ms-MY" sz="1600" dirty="0">
                <a:latin typeface="Tahoma" panose="020B0604030504040204" pitchFamily="34" charset="0"/>
                <a:ea typeface="Tahoma" panose="020B0604030504040204" pitchFamily="34" charset="0"/>
                <a:cs typeface="Tahoma" panose="020B0604030504040204" pitchFamily="34" charset="0"/>
              </a:rPr>
              <a:t>1.	Mengemaskini data dengan melakukan pemeriksaan terperinci pada setiap unit &amp; menentukan bilangan yang perlu diutamakan dan</a:t>
            </a:r>
          </a:p>
          <a:p>
            <a:pPr marL="398463" indent="-398463"/>
            <a:r>
              <a:rPr lang="ms-MY" sz="1600" dirty="0">
                <a:latin typeface="Tahoma" panose="020B0604030504040204" pitchFamily="34" charset="0"/>
                <a:ea typeface="Tahoma" panose="020B0604030504040204" pitchFamily="34" charset="0"/>
                <a:cs typeface="Tahoma" panose="020B0604030504040204" pitchFamily="34" charset="0"/>
              </a:rPr>
              <a:t>	mengeluarkan Surat Arahan bagi Pematuhan Peraturan Kualiti Alam Sekeliling Udara Bersih 2014 kepada semua PTJ terlibat:</a:t>
            </a:r>
          </a:p>
          <a:p>
            <a:pPr marL="398463" indent="-398463"/>
            <a:r>
              <a:rPr lang="ms-MY" sz="1600" dirty="0">
                <a:latin typeface="Tahoma" panose="020B0604030504040204" pitchFamily="34" charset="0"/>
                <a:ea typeface="Tahoma" panose="020B0604030504040204" pitchFamily="34" charset="0"/>
                <a:cs typeface="Tahoma" panose="020B0604030504040204" pitchFamily="34" charset="0"/>
              </a:rPr>
              <a:t>	i.	Wajib patuh sepenuhnya bagi pemasangan kebuk 	wasap/kemudahan yang mencemarkan alam sekitar bermula 2014 </a:t>
            </a:r>
          </a:p>
          <a:p>
            <a:pPr marL="398463" indent="-398463"/>
            <a:r>
              <a:rPr lang="ms-MY" sz="1600" dirty="0">
                <a:latin typeface="Tahoma" panose="020B0604030504040204" pitchFamily="34" charset="0"/>
                <a:ea typeface="Tahoma" panose="020B0604030504040204" pitchFamily="34" charset="0"/>
                <a:cs typeface="Tahoma" panose="020B0604030504040204" pitchFamily="34" charset="0"/>
              </a:rPr>
              <a:t>	ii.	Wajib patuh bagi mana-mana kemudahan yang telah mempunyai 	Sistem Kawalan Pencemaran Udara seperti </a:t>
            </a:r>
            <a:r>
              <a:rPr lang="ms-MY" sz="1600" i="1" dirty="0">
                <a:latin typeface="Tahoma" panose="020B0604030504040204" pitchFamily="34" charset="0"/>
                <a:ea typeface="Tahoma" panose="020B0604030504040204" pitchFamily="34" charset="0"/>
                <a:cs typeface="Tahoma" panose="020B0604030504040204" pitchFamily="34" charset="0"/>
              </a:rPr>
              <a:t>Scrubber/ Water Spray/ 	Bag Filter</a:t>
            </a:r>
            <a:r>
              <a:rPr lang="ms-MY" sz="1600" dirty="0">
                <a:latin typeface="Tahoma" panose="020B0604030504040204" pitchFamily="34" charset="0"/>
                <a:ea typeface="Tahoma" panose="020B0604030504040204" pitchFamily="34" charset="0"/>
                <a:cs typeface="Tahoma" panose="020B0604030504040204" pitchFamily="34" charset="0"/>
              </a:rPr>
              <a:t> dan lain-lain.</a:t>
            </a:r>
          </a:p>
          <a:p>
            <a:pPr marL="398463" indent="-398463"/>
            <a:endParaRPr lang="ms-MY" sz="1600" dirty="0">
              <a:latin typeface="Tahoma" panose="020B0604030504040204" pitchFamily="34" charset="0"/>
              <a:ea typeface="Tahoma" panose="020B0604030504040204" pitchFamily="34" charset="0"/>
              <a:cs typeface="Tahoma" panose="020B0604030504040204" pitchFamily="34" charset="0"/>
            </a:endParaRPr>
          </a:p>
          <a:p>
            <a:pPr marL="398463" indent="-398463"/>
            <a:r>
              <a:rPr lang="ms-MY" sz="1600" dirty="0">
                <a:latin typeface="Tahoma" panose="020B0604030504040204" pitchFamily="34" charset="0"/>
                <a:ea typeface="Tahoma" panose="020B0604030504040204" pitchFamily="34" charset="0"/>
                <a:cs typeface="Tahoma" panose="020B0604030504040204" pitchFamily="34" charset="0"/>
              </a:rPr>
              <a:t>2.	Memohon penamaan cadangan orang kompeten daripada PTJ</a:t>
            </a:r>
          </a:p>
        </p:txBody>
      </p:sp>
      <p:sp>
        <p:nvSpPr>
          <p:cNvPr id="19" name="TextBox 18"/>
          <p:cNvSpPr txBox="1"/>
          <p:nvPr/>
        </p:nvSpPr>
        <p:spPr>
          <a:xfrm>
            <a:off x="1454725" y="3256769"/>
            <a:ext cx="1742150" cy="646331"/>
          </a:xfrm>
          <a:prstGeom prst="rect">
            <a:avLst/>
          </a:prstGeom>
          <a:noFill/>
        </p:spPr>
        <p:txBody>
          <a:bodyPr wrap="square" rtlCol="0">
            <a:spAutoFit/>
          </a:bodyPr>
          <a:lstStyle/>
          <a:p>
            <a:r>
              <a:rPr lang="en-US" dirty="0" err="1"/>
              <a:t>Peneraju</a:t>
            </a:r>
            <a:r>
              <a:rPr lang="en-US" dirty="0"/>
              <a:t>: </a:t>
            </a:r>
            <a:r>
              <a:rPr lang="en-US" dirty="0" err="1"/>
              <a:t>Pejabat</a:t>
            </a:r>
            <a:r>
              <a:rPr lang="en-US" dirty="0"/>
              <a:t> OSH</a:t>
            </a:r>
            <a:endParaRPr lang="en-MY" dirty="0"/>
          </a:p>
        </p:txBody>
      </p:sp>
    </p:spTree>
    <p:extLst>
      <p:ext uri="{BB962C8B-B14F-4D97-AF65-F5344CB8AC3E}">
        <p14:creationId xmlns:p14="http://schemas.microsoft.com/office/powerpoint/2010/main" val="714976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857"/>
          <a:stretch/>
        </p:blipFill>
        <p:spPr>
          <a:xfrm>
            <a:off x="1068337" y="1165890"/>
            <a:ext cx="9194800" cy="4870843"/>
          </a:xfrm>
          <a:prstGeom prst="rect">
            <a:avLst/>
          </a:prstGeom>
        </p:spPr>
      </p:pic>
      <p:sp>
        <p:nvSpPr>
          <p:cNvPr id="5" name="TextBox 4"/>
          <p:cNvSpPr txBox="1"/>
          <p:nvPr/>
        </p:nvSpPr>
        <p:spPr>
          <a:xfrm>
            <a:off x="0" y="824"/>
            <a:ext cx="12191999" cy="646331"/>
          </a:xfrm>
          <a:prstGeom prst="rect">
            <a:avLst/>
          </a:prstGeom>
          <a:solidFill>
            <a:schemeClr val="accent6">
              <a:lumMod val="75000"/>
            </a:schemeClr>
          </a:solidFill>
        </p:spPr>
        <p:txBody>
          <a:bodyPr wrap="square" rtlCol="0">
            <a:spAutoFit/>
          </a:bodyPr>
          <a:lstStyle/>
          <a:p>
            <a:pPr algn="ctr"/>
            <a:r>
              <a:rPr lang="en-US" sz="3600" b="1" dirty="0">
                <a:solidFill>
                  <a:srgbClr val="FFFF00"/>
                </a:solidFill>
              </a:rPr>
              <a:t>PERALIHAN DALAM EMS</a:t>
            </a:r>
            <a:endParaRPr lang="en-MY" sz="3600" b="1" dirty="0">
              <a:solidFill>
                <a:srgbClr val="FFFF00"/>
              </a:solidFill>
            </a:endParaRPr>
          </a:p>
        </p:txBody>
      </p:sp>
      <p:pic>
        <p:nvPicPr>
          <p:cNvPr id="6" name="Picture 5"/>
          <p:cNvPicPr>
            <a:picLocks noChangeAspect="1"/>
          </p:cNvPicPr>
          <p:nvPr/>
        </p:nvPicPr>
        <p:blipFill>
          <a:blip r:embed="rId3"/>
          <a:stretch>
            <a:fillRect/>
          </a:stretch>
        </p:blipFill>
        <p:spPr>
          <a:xfrm>
            <a:off x="223954" y="185149"/>
            <a:ext cx="1884933" cy="891059"/>
          </a:xfrm>
          <a:prstGeom prst="rect">
            <a:avLst/>
          </a:prstGeom>
        </p:spPr>
      </p:pic>
      <p:pic>
        <p:nvPicPr>
          <p:cNvPr id="7" name="Picture 6"/>
          <p:cNvPicPr>
            <a:picLocks noChangeAspect="1"/>
          </p:cNvPicPr>
          <p:nvPr/>
        </p:nvPicPr>
        <p:blipFill>
          <a:blip r:embed="rId4"/>
          <a:stretch>
            <a:fillRect/>
          </a:stretch>
        </p:blipFill>
        <p:spPr>
          <a:xfrm>
            <a:off x="11169070" y="221109"/>
            <a:ext cx="728405" cy="1126186"/>
          </a:xfrm>
          <a:prstGeom prst="rect">
            <a:avLst/>
          </a:prstGeom>
        </p:spPr>
      </p:pic>
      <p:pic>
        <p:nvPicPr>
          <p:cNvPr id="8" name="Content Placeholder 4" descr="Inner-UPM-Template_Option-1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4162"/>
            <a:ext cx="9580605" cy="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stretch>
            <a:fillRect/>
          </a:stretch>
        </p:blipFill>
        <p:spPr>
          <a:xfrm>
            <a:off x="9511354" y="3200399"/>
            <a:ext cx="2310973" cy="12941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94385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7799" y="1527475"/>
            <a:ext cx="8131665" cy="4370427"/>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marR="563245"/>
            <a:r>
              <a:rPr lang="en-MY" sz="2000" dirty="0" err="1">
                <a:solidFill>
                  <a:srgbClr val="000000"/>
                </a:solidFill>
                <a:latin typeface="Tahoma" panose="020B0604030504040204" pitchFamily="34" charset="0"/>
                <a:ea typeface="Calibri" panose="020F0502020204030204" pitchFamily="34" charset="0"/>
              </a:rPr>
              <a:t>Perkongsian</a:t>
            </a:r>
            <a:r>
              <a:rPr lang="en-MY" sz="2000" dirty="0">
                <a:solidFill>
                  <a:srgbClr val="000000"/>
                </a:solidFill>
                <a:latin typeface="Tahoma" panose="020B0604030504040204" pitchFamily="34" charset="0"/>
                <a:ea typeface="Calibri" panose="020F0502020204030204" pitchFamily="34" charset="0"/>
              </a:rPr>
              <a:t> </a:t>
            </a:r>
            <a:r>
              <a:rPr lang="en-MY" sz="2000" dirty="0" err="1">
                <a:solidFill>
                  <a:srgbClr val="000000"/>
                </a:solidFill>
                <a:latin typeface="Tahoma" panose="020B0604030504040204" pitchFamily="34" charset="0"/>
                <a:ea typeface="Calibri" panose="020F0502020204030204" pitchFamily="34" charset="0"/>
              </a:rPr>
              <a:t>berhubung</a:t>
            </a:r>
            <a:r>
              <a:rPr lang="en-MY" sz="2000" dirty="0">
                <a:solidFill>
                  <a:srgbClr val="000000"/>
                </a:solidFill>
                <a:latin typeface="Tahoma" panose="020B0604030504040204" pitchFamily="34" charset="0"/>
                <a:ea typeface="Calibri" panose="020F0502020204030204" pitchFamily="34" charset="0"/>
              </a:rPr>
              <a:t> </a:t>
            </a:r>
            <a:r>
              <a:rPr lang="en-MY" sz="2000" dirty="0" err="1">
                <a:solidFill>
                  <a:srgbClr val="000000"/>
                </a:solidFill>
                <a:latin typeface="Tahoma" panose="020B0604030504040204" pitchFamily="34" charset="0"/>
                <a:ea typeface="Calibri" panose="020F0502020204030204" pitchFamily="34" charset="0"/>
              </a:rPr>
              <a:t>pelaksanaan</a:t>
            </a:r>
            <a:r>
              <a:rPr lang="en-MY" sz="2000" dirty="0">
                <a:solidFill>
                  <a:srgbClr val="000000"/>
                </a:solidFill>
                <a:latin typeface="Tahoma" panose="020B0604030504040204" pitchFamily="34" charset="0"/>
                <a:ea typeface="Calibri" panose="020F0502020204030204" pitchFamily="34" charset="0"/>
              </a:rPr>
              <a:t> </a:t>
            </a:r>
            <a:r>
              <a:rPr lang="en-MY" sz="2000" dirty="0" err="1">
                <a:solidFill>
                  <a:srgbClr val="000000"/>
                </a:solidFill>
                <a:latin typeface="Tahoma" panose="020B0604030504040204" pitchFamily="34" charset="0"/>
                <a:ea typeface="Calibri" panose="020F0502020204030204" pitchFamily="34" charset="0"/>
              </a:rPr>
              <a:t>pengekalan</a:t>
            </a:r>
            <a:r>
              <a:rPr lang="en-MY" sz="2000" dirty="0">
                <a:solidFill>
                  <a:srgbClr val="000000"/>
                </a:solidFill>
                <a:latin typeface="Tahoma" panose="020B0604030504040204" pitchFamily="34" charset="0"/>
                <a:ea typeface="Calibri" panose="020F0502020204030204" pitchFamily="34" charset="0"/>
              </a:rPr>
              <a:t> </a:t>
            </a:r>
            <a:r>
              <a:rPr lang="en-MY" sz="2000" dirty="0" err="1">
                <a:solidFill>
                  <a:srgbClr val="000000"/>
                </a:solidFill>
                <a:latin typeface="Tahoma" panose="020B0604030504040204" pitchFamily="34" charset="0"/>
                <a:ea typeface="Calibri" panose="020F0502020204030204" pitchFamily="34" charset="0"/>
              </a:rPr>
              <a:t>pensijilan</a:t>
            </a:r>
            <a:r>
              <a:rPr lang="en-MY" sz="2000" dirty="0">
                <a:solidFill>
                  <a:srgbClr val="000000"/>
                </a:solidFill>
                <a:latin typeface="Tahoma" panose="020B0604030504040204" pitchFamily="34" charset="0"/>
                <a:ea typeface="Calibri" panose="020F0502020204030204" pitchFamily="34" charset="0"/>
              </a:rPr>
              <a:t> </a:t>
            </a:r>
            <a:r>
              <a:rPr lang="en-MY" sz="2000" dirty="0" err="1">
                <a:solidFill>
                  <a:srgbClr val="000000"/>
                </a:solidFill>
                <a:latin typeface="Tahoma" panose="020B0604030504040204" pitchFamily="34" charset="0"/>
                <a:ea typeface="Calibri" panose="020F0502020204030204" pitchFamily="34" charset="0"/>
              </a:rPr>
              <a:t>Sistem</a:t>
            </a:r>
            <a:r>
              <a:rPr lang="en-MY" sz="2000" dirty="0">
                <a:solidFill>
                  <a:srgbClr val="000000"/>
                </a:solidFill>
                <a:latin typeface="Tahoma" panose="020B0604030504040204" pitchFamily="34" charset="0"/>
                <a:ea typeface="Calibri" panose="020F0502020204030204" pitchFamily="34" charset="0"/>
              </a:rPr>
              <a:t> </a:t>
            </a:r>
            <a:r>
              <a:rPr lang="en-MY" sz="2000" dirty="0" err="1">
                <a:solidFill>
                  <a:srgbClr val="000000"/>
                </a:solidFill>
                <a:latin typeface="Tahoma" panose="020B0604030504040204" pitchFamily="34" charset="0"/>
                <a:ea typeface="Calibri" panose="020F0502020204030204" pitchFamily="34" charset="0"/>
              </a:rPr>
              <a:t>Pengurusan</a:t>
            </a:r>
            <a:r>
              <a:rPr lang="en-MY" sz="2000" dirty="0">
                <a:solidFill>
                  <a:srgbClr val="000000"/>
                </a:solidFill>
                <a:latin typeface="Tahoma" panose="020B0604030504040204" pitchFamily="34" charset="0"/>
                <a:ea typeface="Calibri" panose="020F0502020204030204" pitchFamily="34" charset="0"/>
              </a:rPr>
              <a:t> </a:t>
            </a:r>
            <a:r>
              <a:rPr lang="en-MY" sz="2000" dirty="0" err="1">
                <a:solidFill>
                  <a:srgbClr val="000000"/>
                </a:solidFill>
                <a:latin typeface="Tahoma" panose="020B0604030504040204" pitchFamily="34" charset="0"/>
                <a:ea typeface="Calibri" panose="020F0502020204030204" pitchFamily="34" charset="0"/>
              </a:rPr>
              <a:t>Alam</a:t>
            </a:r>
            <a:r>
              <a:rPr lang="en-MY" sz="2000" dirty="0">
                <a:solidFill>
                  <a:srgbClr val="000000"/>
                </a:solidFill>
                <a:latin typeface="Tahoma" panose="020B0604030504040204" pitchFamily="34" charset="0"/>
                <a:ea typeface="Calibri" panose="020F0502020204030204" pitchFamily="34" charset="0"/>
              </a:rPr>
              <a:t> </a:t>
            </a:r>
            <a:r>
              <a:rPr lang="en-MY" sz="2000" dirty="0" err="1">
                <a:solidFill>
                  <a:srgbClr val="000000"/>
                </a:solidFill>
                <a:latin typeface="Tahoma" panose="020B0604030504040204" pitchFamily="34" charset="0"/>
                <a:ea typeface="Calibri" panose="020F0502020204030204" pitchFamily="34" charset="0"/>
              </a:rPr>
              <a:t>Sekitar</a:t>
            </a:r>
            <a:r>
              <a:rPr lang="en-MY" sz="2000" dirty="0">
                <a:solidFill>
                  <a:srgbClr val="000000"/>
                </a:solidFill>
                <a:latin typeface="Tahoma" panose="020B0604030504040204" pitchFamily="34" charset="0"/>
                <a:ea typeface="Calibri" panose="020F0502020204030204" pitchFamily="34" charset="0"/>
              </a:rPr>
              <a:t> di UPM, </a:t>
            </a:r>
            <a:r>
              <a:rPr lang="en-MY" sz="2000" dirty="0" err="1">
                <a:solidFill>
                  <a:srgbClr val="000000"/>
                </a:solidFill>
                <a:latin typeface="Tahoma" panose="020B0604030504040204" pitchFamily="34" charset="0"/>
                <a:ea typeface="Calibri" panose="020F0502020204030204" pitchFamily="34" charset="0"/>
              </a:rPr>
              <a:t>iaitu</a:t>
            </a:r>
            <a:r>
              <a:rPr lang="en-MY" sz="2000" dirty="0">
                <a:solidFill>
                  <a:srgbClr val="000000"/>
                </a:solidFill>
                <a:latin typeface="Tahoma" panose="020B0604030504040204" pitchFamily="34" charset="0"/>
                <a:ea typeface="Calibri" panose="020F0502020204030204" pitchFamily="34" charset="0"/>
              </a:rPr>
              <a:t>:</a:t>
            </a:r>
          </a:p>
          <a:p>
            <a:pPr marR="563245"/>
            <a:endParaRPr lang="en-MY" sz="2000" dirty="0">
              <a:solidFill>
                <a:srgbClr val="000000"/>
              </a:solidFill>
              <a:latin typeface="Tahoma" panose="020B0604030504040204" pitchFamily="34" charset="0"/>
              <a:ea typeface="Calibri" panose="020F0502020204030204" pitchFamily="34" charset="0"/>
            </a:endParaRPr>
          </a:p>
          <a:p>
            <a:pPr marL="457200" marR="563245" indent="-457200">
              <a:buAutoNum type="arabicPeriod"/>
            </a:pPr>
            <a:endParaRPr lang="en-US" sz="2000" dirty="0">
              <a:solidFill>
                <a:srgbClr val="000000"/>
              </a:solidFill>
              <a:latin typeface="Tahoma" panose="020B0604030504040204" pitchFamily="34" charset="0"/>
              <a:ea typeface="Calibri" panose="020F0502020204030204" pitchFamily="34" charset="0"/>
            </a:endParaRPr>
          </a:p>
          <a:p>
            <a:pPr marL="457200" marR="563245" indent="-457200">
              <a:buAutoNum type="arabicPeriod"/>
            </a:pPr>
            <a:r>
              <a:rPr lang="en-US" sz="2000" dirty="0" err="1">
                <a:solidFill>
                  <a:srgbClr val="000000"/>
                </a:solidFill>
                <a:latin typeface="Tahoma" panose="020B0604030504040204" pitchFamily="34" charset="0"/>
                <a:ea typeface="Calibri" panose="020F0502020204030204" pitchFamily="34" charset="0"/>
              </a:rPr>
              <a:t>Pengekalan</a:t>
            </a:r>
            <a:r>
              <a:rPr lang="en-US" sz="2000" dirty="0">
                <a:solidFill>
                  <a:srgbClr val="000000"/>
                </a:solidFill>
                <a:latin typeface="Tahoma" panose="020B0604030504040204" pitchFamily="34" charset="0"/>
                <a:ea typeface="Calibri" panose="020F0502020204030204" pitchFamily="34" charset="0"/>
              </a:rPr>
              <a:t> </a:t>
            </a:r>
            <a:r>
              <a:rPr lang="en-US" sz="2000" dirty="0" err="1">
                <a:solidFill>
                  <a:srgbClr val="000000"/>
                </a:solidFill>
                <a:latin typeface="Tahoma" panose="020B0604030504040204" pitchFamily="34" charset="0"/>
                <a:ea typeface="Calibri" panose="020F0502020204030204" pitchFamily="34" charset="0"/>
              </a:rPr>
              <a:t>Pensijilan</a:t>
            </a:r>
            <a:r>
              <a:rPr lang="en-US" sz="2000" dirty="0">
                <a:solidFill>
                  <a:srgbClr val="000000"/>
                </a:solidFill>
                <a:latin typeface="Tahoma" panose="020B0604030504040204" pitchFamily="34" charset="0"/>
                <a:ea typeface="Calibri" panose="020F0502020204030204" pitchFamily="34" charset="0"/>
              </a:rPr>
              <a:t> ISO 14001</a:t>
            </a:r>
          </a:p>
          <a:p>
            <a:pPr marL="457200" marR="563245" indent="-457200">
              <a:buAutoNum type="arabicPeriod"/>
            </a:pPr>
            <a:endParaRPr lang="en-US" sz="2000" dirty="0">
              <a:solidFill>
                <a:srgbClr val="000000"/>
              </a:solidFill>
              <a:latin typeface="Tahoma" panose="020B0604030504040204" pitchFamily="34" charset="0"/>
              <a:ea typeface="Calibri" panose="020F0502020204030204" pitchFamily="34" charset="0"/>
            </a:endParaRPr>
          </a:p>
          <a:p>
            <a:pPr marL="457200" marR="563245" indent="-457200">
              <a:buFontTx/>
              <a:buAutoNum type="arabicPeriod"/>
            </a:pPr>
            <a:r>
              <a:rPr lang="en-US" sz="2000" dirty="0" err="1">
                <a:solidFill>
                  <a:srgbClr val="000000"/>
                </a:solidFill>
                <a:latin typeface="Tahoma" panose="020B0604030504040204" pitchFamily="34" charset="0"/>
                <a:ea typeface="Calibri" panose="020F0502020204030204" pitchFamily="34" charset="0"/>
              </a:rPr>
              <a:t>Skop</a:t>
            </a:r>
            <a:r>
              <a:rPr lang="en-US" sz="2000" dirty="0">
                <a:solidFill>
                  <a:srgbClr val="000000"/>
                </a:solidFill>
                <a:latin typeface="Tahoma" panose="020B0604030504040204" pitchFamily="34" charset="0"/>
                <a:ea typeface="Calibri" panose="020F0502020204030204" pitchFamily="34" charset="0"/>
              </a:rPr>
              <a:t> </a:t>
            </a:r>
            <a:r>
              <a:rPr lang="en-US" sz="2000" dirty="0" err="1">
                <a:solidFill>
                  <a:srgbClr val="000000"/>
                </a:solidFill>
                <a:latin typeface="Tahoma" panose="020B0604030504040204" pitchFamily="34" charset="0"/>
                <a:ea typeface="Calibri" panose="020F0502020204030204" pitchFamily="34" charset="0"/>
              </a:rPr>
              <a:t>dan</a:t>
            </a:r>
            <a:r>
              <a:rPr lang="en-US" sz="2000" dirty="0">
                <a:solidFill>
                  <a:srgbClr val="000000"/>
                </a:solidFill>
                <a:latin typeface="Tahoma" panose="020B0604030504040204" pitchFamily="34" charset="0"/>
                <a:ea typeface="Calibri" panose="020F0502020204030204" pitchFamily="34" charset="0"/>
              </a:rPr>
              <a:t> </a:t>
            </a:r>
            <a:r>
              <a:rPr lang="en-US" sz="2000" dirty="0" err="1">
                <a:solidFill>
                  <a:srgbClr val="000000"/>
                </a:solidFill>
                <a:latin typeface="Tahoma" panose="020B0604030504040204" pitchFamily="34" charset="0"/>
                <a:ea typeface="Calibri" panose="020F0502020204030204" pitchFamily="34" charset="0"/>
              </a:rPr>
              <a:t>struktur</a:t>
            </a:r>
            <a:r>
              <a:rPr lang="en-US" sz="2000" dirty="0">
                <a:solidFill>
                  <a:srgbClr val="000000"/>
                </a:solidFill>
                <a:latin typeface="Tahoma" panose="020B0604030504040204" pitchFamily="34" charset="0"/>
                <a:ea typeface="Calibri" panose="020F0502020204030204" pitchFamily="34" charset="0"/>
              </a:rPr>
              <a:t> SPK</a:t>
            </a:r>
          </a:p>
          <a:p>
            <a:pPr marL="457200" marR="563245" indent="-457200">
              <a:buFontTx/>
              <a:buAutoNum type="arabicPeriod"/>
            </a:pPr>
            <a:endParaRPr lang="en-US" sz="2000" b="1" dirty="0">
              <a:solidFill>
                <a:srgbClr val="000000"/>
              </a:solidFill>
              <a:latin typeface="Tahoma" panose="020B0604030504040204" pitchFamily="34" charset="0"/>
              <a:ea typeface="Calibri" panose="020F0502020204030204" pitchFamily="34" charset="0"/>
            </a:endParaRPr>
          </a:p>
          <a:p>
            <a:pPr marL="457200" marR="563245" indent="-457200">
              <a:buFontTx/>
              <a:buAutoNum type="arabicPeriod"/>
            </a:pPr>
            <a:r>
              <a:rPr lang="en-US" sz="2000" b="1" dirty="0" err="1">
                <a:solidFill>
                  <a:srgbClr val="000000"/>
                </a:solidFill>
                <a:latin typeface="Tahoma" panose="020B0604030504040204" pitchFamily="34" charset="0"/>
                <a:ea typeface="Calibri" panose="020F0502020204030204" pitchFamily="34" charset="0"/>
              </a:rPr>
              <a:t>Peralihan</a:t>
            </a:r>
            <a:r>
              <a:rPr lang="en-US" sz="2000" b="1" dirty="0">
                <a:solidFill>
                  <a:srgbClr val="000000"/>
                </a:solidFill>
                <a:latin typeface="Tahoma" panose="020B0604030504040204" pitchFamily="34" charset="0"/>
                <a:ea typeface="Calibri" panose="020F0502020204030204" pitchFamily="34" charset="0"/>
              </a:rPr>
              <a:t> </a:t>
            </a:r>
            <a:r>
              <a:rPr lang="en-US" sz="2000" b="1" dirty="0" err="1">
                <a:solidFill>
                  <a:srgbClr val="000000"/>
                </a:solidFill>
                <a:latin typeface="Tahoma" panose="020B0604030504040204" pitchFamily="34" charset="0"/>
                <a:ea typeface="Calibri" panose="020F0502020204030204" pitchFamily="34" charset="0"/>
              </a:rPr>
              <a:t>daripada</a:t>
            </a:r>
            <a:r>
              <a:rPr lang="en-US" sz="2000" b="1" dirty="0">
                <a:solidFill>
                  <a:srgbClr val="000000"/>
                </a:solidFill>
                <a:latin typeface="Tahoma" panose="020B0604030504040204" pitchFamily="34" charset="0"/>
                <a:ea typeface="Calibri" panose="020F0502020204030204" pitchFamily="34" charset="0"/>
              </a:rPr>
              <a:t> ISO 14001:2004 </a:t>
            </a:r>
            <a:r>
              <a:rPr lang="en-US" sz="2000" b="1" dirty="0" err="1">
                <a:solidFill>
                  <a:srgbClr val="000000"/>
                </a:solidFill>
                <a:latin typeface="Tahoma" panose="020B0604030504040204" pitchFamily="34" charset="0"/>
                <a:ea typeface="Calibri" panose="020F0502020204030204" pitchFamily="34" charset="0"/>
              </a:rPr>
              <a:t>kepada</a:t>
            </a:r>
            <a:r>
              <a:rPr lang="en-US" sz="2000" b="1" dirty="0">
                <a:solidFill>
                  <a:srgbClr val="000000"/>
                </a:solidFill>
                <a:latin typeface="Tahoma" panose="020B0604030504040204" pitchFamily="34" charset="0"/>
                <a:ea typeface="Calibri" panose="020F0502020204030204" pitchFamily="34" charset="0"/>
              </a:rPr>
              <a:t> ISO 14001:2015; </a:t>
            </a:r>
            <a:r>
              <a:rPr lang="en-US" sz="2000" b="1" dirty="0" err="1">
                <a:solidFill>
                  <a:srgbClr val="000000"/>
                </a:solidFill>
                <a:latin typeface="Tahoma" panose="020B0604030504040204" pitchFamily="34" charset="0"/>
                <a:ea typeface="Calibri" panose="020F0502020204030204" pitchFamily="34" charset="0"/>
              </a:rPr>
              <a:t>dan</a:t>
            </a:r>
            <a:endParaRPr lang="en-US" sz="2000" b="1" dirty="0">
              <a:solidFill>
                <a:srgbClr val="000000"/>
              </a:solidFill>
              <a:latin typeface="Tahoma" panose="020B0604030504040204" pitchFamily="34" charset="0"/>
              <a:ea typeface="Calibri" panose="020F0502020204030204" pitchFamily="34" charset="0"/>
            </a:endParaRPr>
          </a:p>
          <a:p>
            <a:pPr marL="457200" marR="563245" indent="-457200">
              <a:buFontTx/>
              <a:buAutoNum type="arabicPeriod"/>
            </a:pPr>
            <a:endParaRPr lang="en-US" sz="2000" b="1" dirty="0">
              <a:solidFill>
                <a:srgbClr val="000000"/>
              </a:solidFill>
              <a:latin typeface="Tahoma" panose="020B0604030504040204" pitchFamily="34" charset="0"/>
              <a:ea typeface="Calibri" panose="020F0502020204030204" pitchFamily="34" charset="0"/>
            </a:endParaRPr>
          </a:p>
          <a:p>
            <a:pPr marL="457200" marR="563245" indent="-457200">
              <a:buAutoNum type="arabicPeriod"/>
            </a:pPr>
            <a:r>
              <a:rPr lang="en-US" sz="2000" b="1" dirty="0" err="1">
                <a:solidFill>
                  <a:srgbClr val="000000"/>
                </a:solidFill>
                <a:latin typeface="Tahoma" panose="020B0604030504040204" pitchFamily="34" charset="0"/>
                <a:ea typeface="Calibri" panose="020F0502020204030204" pitchFamily="34" charset="0"/>
              </a:rPr>
              <a:t>Pelaksanaan</a:t>
            </a:r>
            <a:r>
              <a:rPr lang="en-US" sz="2000" b="1" dirty="0">
                <a:solidFill>
                  <a:srgbClr val="000000"/>
                </a:solidFill>
                <a:latin typeface="Tahoma" panose="020B0604030504040204" pitchFamily="34" charset="0"/>
                <a:ea typeface="Calibri" panose="020F0502020204030204" pitchFamily="34" charset="0"/>
              </a:rPr>
              <a:t> </a:t>
            </a:r>
            <a:r>
              <a:rPr lang="en-MY" sz="2000" b="1" dirty="0" err="1">
                <a:solidFill>
                  <a:srgbClr val="000000"/>
                </a:solidFill>
                <a:latin typeface="Tahoma" panose="020B0604030504040204" pitchFamily="34" charset="0"/>
                <a:ea typeface="Calibri" panose="020F0502020204030204" pitchFamily="34" charset="0"/>
              </a:rPr>
              <a:t>Sistem</a:t>
            </a:r>
            <a:r>
              <a:rPr lang="en-MY" sz="2000" b="1" dirty="0">
                <a:solidFill>
                  <a:srgbClr val="000000"/>
                </a:solidFill>
                <a:latin typeface="Tahoma" panose="020B0604030504040204" pitchFamily="34" charset="0"/>
                <a:ea typeface="Calibri" panose="020F0502020204030204" pitchFamily="34" charset="0"/>
              </a:rPr>
              <a:t> </a:t>
            </a:r>
            <a:r>
              <a:rPr lang="en-MY" sz="2000" b="1" dirty="0" err="1">
                <a:solidFill>
                  <a:srgbClr val="000000"/>
                </a:solidFill>
                <a:latin typeface="Tahoma" panose="020B0604030504040204" pitchFamily="34" charset="0"/>
                <a:ea typeface="Calibri" panose="020F0502020204030204" pitchFamily="34" charset="0"/>
              </a:rPr>
              <a:t>Pengurusan</a:t>
            </a:r>
            <a:r>
              <a:rPr lang="en-MY" sz="2000" b="1" dirty="0">
                <a:solidFill>
                  <a:srgbClr val="000000"/>
                </a:solidFill>
                <a:latin typeface="Tahoma" panose="020B0604030504040204" pitchFamily="34" charset="0"/>
                <a:ea typeface="Calibri" panose="020F0502020204030204" pitchFamily="34" charset="0"/>
              </a:rPr>
              <a:t> </a:t>
            </a:r>
            <a:r>
              <a:rPr lang="en-MY" sz="2000" b="1" dirty="0" err="1">
                <a:solidFill>
                  <a:srgbClr val="000000"/>
                </a:solidFill>
                <a:latin typeface="Tahoma" panose="020B0604030504040204" pitchFamily="34" charset="0"/>
                <a:ea typeface="Calibri" panose="020F0502020204030204" pitchFamily="34" charset="0"/>
              </a:rPr>
              <a:t>Alam</a:t>
            </a:r>
            <a:r>
              <a:rPr lang="en-MY" sz="2000" b="1" dirty="0">
                <a:solidFill>
                  <a:srgbClr val="000000"/>
                </a:solidFill>
                <a:latin typeface="Tahoma" panose="020B0604030504040204" pitchFamily="34" charset="0"/>
                <a:ea typeface="Calibri" panose="020F0502020204030204" pitchFamily="34" charset="0"/>
              </a:rPr>
              <a:t> </a:t>
            </a:r>
            <a:r>
              <a:rPr lang="en-MY" sz="2000" b="1" dirty="0" err="1">
                <a:solidFill>
                  <a:srgbClr val="000000"/>
                </a:solidFill>
                <a:latin typeface="Tahoma" panose="020B0604030504040204" pitchFamily="34" charset="0"/>
                <a:ea typeface="Calibri" panose="020F0502020204030204" pitchFamily="34" charset="0"/>
              </a:rPr>
              <a:t>Sekitar</a:t>
            </a:r>
            <a:r>
              <a:rPr lang="en-MY" sz="2000" b="1" dirty="0">
                <a:solidFill>
                  <a:srgbClr val="000000"/>
                </a:solidFill>
                <a:latin typeface="Tahoma" panose="020B0604030504040204" pitchFamily="34" charset="0"/>
                <a:ea typeface="Calibri" panose="020F0502020204030204" pitchFamily="34" charset="0"/>
              </a:rPr>
              <a:t> di UPM </a:t>
            </a:r>
            <a:r>
              <a:rPr lang="en-MY" sz="2000" b="1" dirty="0" err="1">
                <a:solidFill>
                  <a:srgbClr val="000000"/>
                </a:solidFill>
                <a:latin typeface="Tahoma" panose="020B0604030504040204" pitchFamily="34" charset="0"/>
                <a:ea typeface="Calibri" panose="020F0502020204030204" pitchFamily="34" charset="0"/>
              </a:rPr>
              <a:t>tahun</a:t>
            </a:r>
            <a:r>
              <a:rPr lang="en-MY" sz="2000" b="1" dirty="0">
                <a:solidFill>
                  <a:srgbClr val="000000"/>
                </a:solidFill>
                <a:latin typeface="Tahoma" panose="020B0604030504040204" pitchFamily="34" charset="0"/>
                <a:ea typeface="Calibri" panose="020F0502020204030204" pitchFamily="34" charset="0"/>
              </a:rPr>
              <a:t> 2018</a:t>
            </a:r>
          </a:p>
          <a:p>
            <a:pPr marL="457200" marR="563245" indent="-457200">
              <a:buAutoNum type="arabicPeriod"/>
            </a:pPr>
            <a:endParaRPr lang="en-MY" sz="2000" b="1" dirty="0">
              <a:solidFill>
                <a:srgbClr val="000000"/>
              </a:solidFill>
              <a:latin typeface="Tahoma" panose="020B0604030504040204" pitchFamily="34" charset="0"/>
              <a:ea typeface="Calibri" panose="020F0502020204030204" pitchFamily="34" charset="0"/>
            </a:endParaRPr>
          </a:p>
        </p:txBody>
      </p:sp>
      <p:sp>
        <p:nvSpPr>
          <p:cNvPr id="6" name="Rectangle 5"/>
          <p:cNvSpPr/>
          <p:nvPr/>
        </p:nvSpPr>
        <p:spPr>
          <a:xfrm>
            <a:off x="2631410" y="416011"/>
            <a:ext cx="3526478" cy="523220"/>
          </a:xfrm>
          <a:prstGeom prst="rect">
            <a:avLst/>
          </a:prstGeom>
          <a:ln/>
        </p:spPr>
        <p:style>
          <a:lnRef idx="2">
            <a:schemeClr val="accent6"/>
          </a:lnRef>
          <a:fillRef idx="1">
            <a:schemeClr val="lt1"/>
          </a:fillRef>
          <a:effectRef idx="0">
            <a:schemeClr val="accent6"/>
          </a:effectRef>
          <a:fontRef idx="minor">
            <a:schemeClr val="dk1"/>
          </a:fontRef>
        </p:style>
        <p:txBody>
          <a:bodyPr wrap="none">
            <a:spAutoFit/>
          </a:bodyPr>
          <a:lstStyle/>
          <a:p>
            <a:r>
              <a:rPr lang="ms-MY" sz="2800" b="1" dirty="0">
                <a:latin typeface="Arial" panose="020B0604020202020204" pitchFamily="34" charset="0"/>
                <a:cs typeface="Arial" panose="020B0604020202020204" pitchFamily="34" charset="0"/>
              </a:rPr>
              <a:t>TUJUAN TAKLIMAT</a:t>
            </a:r>
          </a:p>
        </p:txBody>
      </p:sp>
      <p:pic>
        <p:nvPicPr>
          <p:cNvPr id="7" name="Content Placeholder 4" descr="Inner-UPM-Template_Option-1A.jpg"/>
          <p:cNvPicPr>
            <a:picLocks noChangeAspect="1"/>
          </p:cNvPicPr>
          <p:nvPr/>
        </p:nvPicPr>
        <p:blipFill>
          <a:blip r:embed="rId2"/>
          <a:stretch>
            <a:fillRect/>
          </a:stretch>
        </p:blipFill>
        <p:spPr>
          <a:xfrm>
            <a:off x="0" y="6352674"/>
            <a:ext cx="8447235" cy="505326"/>
          </a:xfrm>
          <a:prstGeom prst="rect">
            <a:avLst/>
          </a:prstGeom>
        </p:spPr>
      </p:pic>
      <p:pic>
        <p:nvPicPr>
          <p:cNvPr id="8" name="Picture 7"/>
          <p:cNvPicPr>
            <a:picLocks noChangeAspect="1"/>
          </p:cNvPicPr>
          <p:nvPr/>
        </p:nvPicPr>
        <p:blipFill>
          <a:blip r:embed="rId3"/>
          <a:stretch>
            <a:fillRect/>
          </a:stretch>
        </p:blipFill>
        <p:spPr>
          <a:xfrm>
            <a:off x="363502" y="311830"/>
            <a:ext cx="1652159" cy="731583"/>
          </a:xfrm>
          <a:prstGeom prst="rect">
            <a:avLst/>
          </a:prstGeom>
        </p:spPr>
      </p:pic>
      <p:pic>
        <p:nvPicPr>
          <p:cNvPr id="13" name="Picture 12"/>
          <p:cNvPicPr>
            <a:picLocks noChangeAspect="1"/>
          </p:cNvPicPr>
          <p:nvPr/>
        </p:nvPicPr>
        <p:blipFill rotWithShape="1">
          <a:blip r:embed="rId4"/>
          <a:srcRect l="7037" t="18091" r="9111" b="20371"/>
          <a:stretch/>
        </p:blipFill>
        <p:spPr>
          <a:xfrm>
            <a:off x="32144" y="1410751"/>
            <a:ext cx="2599266" cy="1490134"/>
          </a:xfrm>
          <a:prstGeom prst="rect">
            <a:avLst/>
          </a:prstGeom>
        </p:spPr>
      </p:pic>
      <p:pic>
        <p:nvPicPr>
          <p:cNvPr id="3" name="Picture 2"/>
          <p:cNvPicPr>
            <a:picLocks noChangeAspect="1"/>
          </p:cNvPicPr>
          <p:nvPr/>
        </p:nvPicPr>
        <p:blipFill>
          <a:blip r:embed="rId5"/>
          <a:stretch>
            <a:fillRect/>
          </a:stretch>
        </p:blipFill>
        <p:spPr>
          <a:xfrm>
            <a:off x="10623027" y="113915"/>
            <a:ext cx="1359526" cy="1024217"/>
          </a:xfrm>
          <a:prstGeom prst="rect">
            <a:avLst/>
          </a:prstGeom>
        </p:spPr>
      </p:pic>
      <p:pic>
        <p:nvPicPr>
          <p:cNvPr id="5" name="Picture 4"/>
          <p:cNvPicPr>
            <a:picLocks noChangeAspect="1"/>
          </p:cNvPicPr>
          <p:nvPr/>
        </p:nvPicPr>
        <p:blipFill>
          <a:blip r:embed="rId6"/>
          <a:stretch>
            <a:fillRect/>
          </a:stretch>
        </p:blipFill>
        <p:spPr>
          <a:xfrm>
            <a:off x="7422350" y="5106074"/>
            <a:ext cx="4560203" cy="1572904"/>
          </a:xfrm>
          <a:prstGeom prst="rect">
            <a:avLst/>
          </a:prstGeom>
        </p:spPr>
      </p:pic>
    </p:spTree>
    <p:extLst>
      <p:ext uri="{BB962C8B-B14F-4D97-AF65-F5344CB8AC3E}">
        <p14:creationId xmlns:p14="http://schemas.microsoft.com/office/powerpoint/2010/main" val="543924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824"/>
            <a:ext cx="12191999" cy="646331"/>
          </a:xfrm>
          <a:prstGeom prst="rect">
            <a:avLst/>
          </a:prstGeom>
          <a:solidFill>
            <a:schemeClr val="accent6">
              <a:lumMod val="75000"/>
            </a:schemeClr>
          </a:solidFill>
        </p:spPr>
        <p:txBody>
          <a:bodyPr wrap="square" rtlCol="0">
            <a:spAutoFit/>
          </a:bodyPr>
          <a:lstStyle/>
          <a:p>
            <a:pPr algn="ctr"/>
            <a:r>
              <a:rPr lang="en-US" sz="3600" b="1" dirty="0">
                <a:solidFill>
                  <a:schemeClr val="bg1"/>
                </a:solidFill>
              </a:rPr>
              <a:t>PERALIHAN DALAM EMS</a:t>
            </a:r>
            <a:endParaRPr lang="en-MY" sz="3600" b="1" dirty="0">
              <a:solidFill>
                <a:schemeClr val="bg1"/>
              </a:solidFill>
            </a:endParaRPr>
          </a:p>
        </p:txBody>
      </p:sp>
      <p:pic>
        <p:nvPicPr>
          <p:cNvPr id="17" name="Picture 16"/>
          <p:cNvPicPr>
            <a:picLocks noChangeAspect="1"/>
          </p:cNvPicPr>
          <p:nvPr/>
        </p:nvPicPr>
        <p:blipFill>
          <a:blip r:embed="rId2"/>
          <a:stretch>
            <a:fillRect/>
          </a:stretch>
        </p:blipFill>
        <p:spPr>
          <a:xfrm>
            <a:off x="223954" y="185149"/>
            <a:ext cx="1884933" cy="891059"/>
          </a:xfrm>
          <a:prstGeom prst="rect">
            <a:avLst/>
          </a:prstGeom>
        </p:spPr>
      </p:pic>
      <p:pic>
        <p:nvPicPr>
          <p:cNvPr id="19" name="Content Placeholder 4" descr="Inner-UPM-Template_Option-1A.jpg"/>
          <p:cNvPicPr>
            <a:picLocks noChangeAspect="1"/>
          </p:cNvPicPr>
          <p:nvPr/>
        </p:nvPicPr>
        <p:blipFill>
          <a:blip r:embed="rId3"/>
          <a:stretch>
            <a:fillRect/>
          </a:stretch>
        </p:blipFill>
        <p:spPr>
          <a:xfrm>
            <a:off x="0" y="6353273"/>
            <a:ext cx="8437222" cy="504727"/>
          </a:xfrm>
          <a:prstGeom prst="rect">
            <a:avLst/>
          </a:prstGeom>
        </p:spPr>
      </p:pic>
      <p:pic>
        <p:nvPicPr>
          <p:cNvPr id="2" name="Picture 1"/>
          <p:cNvPicPr>
            <a:picLocks noChangeAspect="1"/>
          </p:cNvPicPr>
          <p:nvPr/>
        </p:nvPicPr>
        <p:blipFill rotWithShape="1">
          <a:blip r:embed="rId4"/>
          <a:srcRect l="4894" r="5300" b="10559"/>
          <a:stretch/>
        </p:blipFill>
        <p:spPr>
          <a:xfrm>
            <a:off x="127000" y="1210870"/>
            <a:ext cx="7061201" cy="4123130"/>
          </a:xfrm>
          <a:prstGeom prst="rect">
            <a:avLst/>
          </a:prstGeom>
        </p:spPr>
      </p:pic>
      <p:pic>
        <p:nvPicPr>
          <p:cNvPr id="3" name="Picture 2"/>
          <p:cNvPicPr>
            <a:picLocks noChangeAspect="1"/>
          </p:cNvPicPr>
          <p:nvPr/>
        </p:nvPicPr>
        <p:blipFill>
          <a:blip r:embed="rId5"/>
          <a:stretch>
            <a:fillRect/>
          </a:stretch>
        </p:blipFill>
        <p:spPr>
          <a:xfrm>
            <a:off x="7025016" y="2719742"/>
            <a:ext cx="4834547" cy="3633531"/>
          </a:xfrm>
          <a:prstGeom prst="rect">
            <a:avLst/>
          </a:prstGeom>
        </p:spPr>
      </p:pic>
    </p:spTree>
    <p:extLst>
      <p:ext uri="{BB962C8B-B14F-4D97-AF65-F5344CB8AC3E}">
        <p14:creationId xmlns:p14="http://schemas.microsoft.com/office/powerpoint/2010/main" val="472562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824"/>
            <a:ext cx="12191999" cy="646331"/>
          </a:xfrm>
          <a:prstGeom prst="rect">
            <a:avLst/>
          </a:prstGeom>
          <a:solidFill>
            <a:schemeClr val="accent6">
              <a:lumMod val="75000"/>
            </a:schemeClr>
          </a:solidFill>
        </p:spPr>
        <p:txBody>
          <a:bodyPr wrap="square" rtlCol="0">
            <a:spAutoFit/>
          </a:bodyPr>
          <a:lstStyle/>
          <a:p>
            <a:pPr algn="ctr"/>
            <a:r>
              <a:rPr lang="en-US" sz="3600" b="1" dirty="0">
                <a:solidFill>
                  <a:srgbClr val="FFFF00"/>
                </a:solidFill>
              </a:rPr>
              <a:t>PERALIHAN DALAM EMS</a:t>
            </a:r>
            <a:endParaRPr lang="en-MY" sz="3600" b="1" dirty="0">
              <a:solidFill>
                <a:srgbClr val="FFFF00"/>
              </a:solidFill>
            </a:endParaRPr>
          </a:p>
        </p:txBody>
      </p:sp>
      <p:pic>
        <p:nvPicPr>
          <p:cNvPr id="17" name="Picture 16"/>
          <p:cNvPicPr>
            <a:picLocks noChangeAspect="1"/>
          </p:cNvPicPr>
          <p:nvPr/>
        </p:nvPicPr>
        <p:blipFill>
          <a:blip r:embed="rId2"/>
          <a:stretch>
            <a:fillRect/>
          </a:stretch>
        </p:blipFill>
        <p:spPr>
          <a:xfrm>
            <a:off x="223954" y="185149"/>
            <a:ext cx="1884933" cy="891059"/>
          </a:xfrm>
          <a:prstGeom prst="rect">
            <a:avLst/>
          </a:prstGeom>
        </p:spPr>
      </p:pic>
      <p:pic>
        <p:nvPicPr>
          <p:cNvPr id="19" name="Content Placeholder 4" descr="Inner-UPM-Template_Option-1A.jpg"/>
          <p:cNvPicPr>
            <a:picLocks noChangeAspect="1"/>
          </p:cNvPicPr>
          <p:nvPr/>
        </p:nvPicPr>
        <p:blipFill>
          <a:blip r:embed="rId3"/>
          <a:stretch>
            <a:fillRect/>
          </a:stretch>
        </p:blipFill>
        <p:spPr>
          <a:xfrm>
            <a:off x="0" y="6353273"/>
            <a:ext cx="8437222" cy="504727"/>
          </a:xfrm>
          <a:prstGeom prst="rect">
            <a:avLst/>
          </a:prstGeom>
        </p:spPr>
      </p:pic>
      <p:pic>
        <p:nvPicPr>
          <p:cNvPr id="4" name="Picture 3"/>
          <p:cNvPicPr>
            <a:picLocks noChangeAspect="1"/>
          </p:cNvPicPr>
          <p:nvPr/>
        </p:nvPicPr>
        <p:blipFill>
          <a:blip r:embed="rId4"/>
          <a:stretch>
            <a:fillRect/>
          </a:stretch>
        </p:blipFill>
        <p:spPr>
          <a:xfrm>
            <a:off x="1133072" y="1167819"/>
            <a:ext cx="9925854" cy="5093843"/>
          </a:xfrm>
          <a:prstGeom prst="rect">
            <a:avLst/>
          </a:prstGeom>
        </p:spPr>
      </p:pic>
      <p:sp>
        <p:nvSpPr>
          <p:cNvPr id="2" name="TextBox 1"/>
          <p:cNvSpPr txBox="1"/>
          <p:nvPr/>
        </p:nvSpPr>
        <p:spPr>
          <a:xfrm>
            <a:off x="660400" y="1642533"/>
            <a:ext cx="1532467" cy="369332"/>
          </a:xfrm>
          <a:prstGeom prst="rect">
            <a:avLst/>
          </a:prstGeom>
          <a:noFill/>
        </p:spPr>
        <p:txBody>
          <a:bodyPr wrap="square" rtlCol="0">
            <a:spAutoFit/>
          </a:bodyPr>
          <a:lstStyle/>
          <a:p>
            <a:r>
              <a:rPr lang="en-US" dirty="0"/>
              <a:t>      </a:t>
            </a:r>
            <a:endParaRPr lang="en-MY" dirty="0"/>
          </a:p>
        </p:txBody>
      </p:sp>
      <p:sp>
        <p:nvSpPr>
          <p:cNvPr id="5" name="TextBox 4"/>
          <p:cNvSpPr txBox="1"/>
          <p:nvPr/>
        </p:nvSpPr>
        <p:spPr>
          <a:xfrm>
            <a:off x="2259137" y="738766"/>
            <a:ext cx="3430461" cy="461665"/>
          </a:xfrm>
          <a:prstGeom prst="rect">
            <a:avLst/>
          </a:prstGeom>
          <a:noFill/>
        </p:spPr>
        <p:txBody>
          <a:bodyPr wrap="square" rtlCol="0">
            <a:spAutoFit/>
          </a:bodyPr>
          <a:lstStyle/>
          <a:p>
            <a:r>
              <a:rPr lang="en-US" sz="2400" b="1" dirty="0"/>
              <a:t>STRUCTURE &amp; CLAUSE</a:t>
            </a:r>
            <a:endParaRPr lang="en-MY" sz="2400" b="1" dirty="0"/>
          </a:p>
        </p:txBody>
      </p:sp>
      <p:graphicFrame>
        <p:nvGraphicFramePr>
          <p:cNvPr id="7" name="Table 6"/>
          <p:cNvGraphicFramePr>
            <a:graphicFrameLocks noGrp="1"/>
          </p:cNvGraphicFramePr>
          <p:nvPr>
            <p:extLst/>
          </p:nvPr>
        </p:nvGraphicFramePr>
        <p:xfrm>
          <a:off x="396470" y="1180887"/>
          <a:ext cx="5225397" cy="5100320"/>
        </p:xfrm>
        <a:graphic>
          <a:graphicData uri="http://schemas.openxmlformats.org/drawingml/2006/table">
            <a:tbl>
              <a:tblPr firstRow="1" bandRow="1">
                <a:tableStyleId>{2D5ABB26-0587-4C30-8999-92F81FD0307C}</a:tableStyleId>
              </a:tblPr>
              <a:tblGrid>
                <a:gridCol w="878326">
                  <a:extLst>
                    <a:ext uri="{9D8B030D-6E8A-4147-A177-3AD203B41FA5}">
                      <a16:colId xmlns:a16="http://schemas.microsoft.com/office/drawing/2014/main" val="20000"/>
                    </a:ext>
                  </a:extLst>
                </a:gridCol>
                <a:gridCol w="4347071">
                  <a:extLst>
                    <a:ext uri="{9D8B030D-6E8A-4147-A177-3AD203B41FA5}">
                      <a16:colId xmlns:a16="http://schemas.microsoft.com/office/drawing/2014/main" val="20001"/>
                    </a:ext>
                  </a:extLst>
                </a:gridCol>
              </a:tblGrid>
              <a:tr h="370840">
                <a:tc>
                  <a:txBody>
                    <a:bodyPr/>
                    <a:lstStyle/>
                    <a:p>
                      <a:r>
                        <a:rPr lang="en-US" b="1" dirty="0"/>
                        <a:t>1.</a:t>
                      </a:r>
                      <a:endParaRPr lang="en-MY" b="1" dirty="0"/>
                    </a:p>
                  </a:txBody>
                  <a:tcPr/>
                </a:tc>
                <a:tc>
                  <a:txBody>
                    <a:bodyPr/>
                    <a:lstStyle/>
                    <a:p>
                      <a:r>
                        <a:rPr lang="en-US" b="1" dirty="0"/>
                        <a:t>SCOPE</a:t>
                      </a:r>
                      <a:endParaRPr lang="en-MY" b="1" dirty="0"/>
                    </a:p>
                  </a:txBody>
                  <a:tcPr/>
                </a:tc>
                <a:extLst>
                  <a:ext uri="{0D108BD9-81ED-4DB2-BD59-A6C34878D82A}">
                    <a16:rowId xmlns:a16="http://schemas.microsoft.com/office/drawing/2014/main" val="10000"/>
                  </a:ext>
                </a:extLst>
              </a:tr>
              <a:tr h="370840">
                <a:tc>
                  <a:txBody>
                    <a:bodyPr/>
                    <a:lstStyle/>
                    <a:p>
                      <a:r>
                        <a:rPr lang="en-US" b="1" dirty="0"/>
                        <a:t>2. </a:t>
                      </a:r>
                      <a:endParaRPr lang="en-MY"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NORMATIVE REFERENCE</a:t>
                      </a:r>
                      <a:endParaRPr lang="en-MY" b="1" dirty="0"/>
                    </a:p>
                  </a:txBody>
                  <a:tcPr/>
                </a:tc>
                <a:extLst>
                  <a:ext uri="{0D108BD9-81ED-4DB2-BD59-A6C34878D82A}">
                    <a16:rowId xmlns:a16="http://schemas.microsoft.com/office/drawing/2014/main" val="10001"/>
                  </a:ext>
                </a:extLst>
              </a:tr>
              <a:tr h="370840">
                <a:tc>
                  <a:txBody>
                    <a:bodyPr/>
                    <a:lstStyle/>
                    <a:p>
                      <a:r>
                        <a:rPr lang="en-US" b="1" dirty="0"/>
                        <a:t>3.</a:t>
                      </a:r>
                      <a:endParaRPr lang="en-MY"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TERMS AND CONDITIONS</a:t>
                      </a:r>
                      <a:endParaRPr lang="en-MY" b="1" dirty="0"/>
                    </a:p>
                  </a:txBody>
                  <a:tcPr/>
                </a:tc>
                <a:extLst>
                  <a:ext uri="{0D108BD9-81ED-4DB2-BD59-A6C34878D82A}">
                    <a16:rowId xmlns:a16="http://schemas.microsoft.com/office/drawing/2014/main" val="10002"/>
                  </a:ext>
                </a:extLst>
              </a:tr>
              <a:tr h="370840">
                <a:tc>
                  <a:txBody>
                    <a:bodyPr/>
                    <a:lstStyle/>
                    <a:p>
                      <a:r>
                        <a:rPr lang="en-US" b="1" dirty="0"/>
                        <a:t>4.</a:t>
                      </a:r>
                      <a:endParaRPr lang="en-MY"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CONTEXT OF THE ORGANIZATIONS</a:t>
                      </a:r>
                      <a:endParaRPr lang="en-MY" sz="2000" b="1" dirty="0">
                        <a:solidFill>
                          <a:srgbClr val="FF0000"/>
                        </a:solidFill>
                      </a:endParaRPr>
                    </a:p>
                  </a:txBody>
                  <a:tcPr>
                    <a:solidFill>
                      <a:srgbClr val="92D050"/>
                    </a:solidFill>
                  </a:tcPr>
                </a:tc>
                <a:extLst>
                  <a:ext uri="{0D108BD9-81ED-4DB2-BD59-A6C34878D82A}">
                    <a16:rowId xmlns:a16="http://schemas.microsoft.com/office/drawing/2014/main" val="10003"/>
                  </a:ext>
                </a:extLst>
              </a:tr>
              <a:tr h="370840">
                <a:tc>
                  <a:txBody>
                    <a:bodyPr/>
                    <a:lstStyle/>
                    <a:p>
                      <a:endParaRPr lang="en-MY" b="1"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Understand the</a:t>
                      </a:r>
                      <a:r>
                        <a:rPr lang="en-US" b="1" baseline="0" dirty="0"/>
                        <a:t> organization and its context</a:t>
                      </a:r>
                      <a:endParaRPr lang="en-MY" b="1" dirty="0"/>
                    </a:p>
                  </a:txBody>
                  <a:tcPr/>
                </a:tc>
                <a:extLst>
                  <a:ext uri="{0D108BD9-81ED-4DB2-BD59-A6C34878D82A}">
                    <a16:rowId xmlns:a16="http://schemas.microsoft.com/office/drawing/2014/main" val="10004"/>
                  </a:ext>
                </a:extLst>
              </a:tr>
              <a:tr h="370840">
                <a:tc>
                  <a:txBody>
                    <a:bodyPr/>
                    <a:lstStyle/>
                    <a:p>
                      <a:endParaRPr lang="en-MY" b="1"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Understanding</a:t>
                      </a:r>
                      <a:r>
                        <a:rPr lang="en-US" b="1" baseline="0" dirty="0"/>
                        <a:t> needs and expectations of interested pasties</a:t>
                      </a:r>
                      <a:endParaRPr lang="en-MY" b="1" dirty="0"/>
                    </a:p>
                  </a:txBody>
                  <a:tcPr/>
                </a:tc>
                <a:extLst>
                  <a:ext uri="{0D108BD9-81ED-4DB2-BD59-A6C34878D82A}">
                    <a16:rowId xmlns:a16="http://schemas.microsoft.com/office/drawing/2014/main" val="10005"/>
                  </a:ext>
                </a:extLst>
              </a:tr>
              <a:tr h="370840">
                <a:tc>
                  <a:txBody>
                    <a:bodyPr/>
                    <a:lstStyle/>
                    <a:p>
                      <a:endParaRPr lang="en-MY" b="1"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Scope</a:t>
                      </a:r>
                      <a:r>
                        <a:rPr lang="en-US" b="1" baseline="0" dirty="0"/>
                        <a:t> of the management system</a:t>
                      </a:r>
                      <a:endParaRPr lang="en-MY" b="1" dirty="0"/>
                    </a:p>
                  </a:txBody>
                  <a:tcPr/>
                </a:tc>
                <a:extLst>
                  <a:ext uri="{0D108BD9-81ED-4DB2-BD59-A6C34878D82A}">
                    <a16:rowId xmlns:a16="http://schemas.microsoft.com/office/drawing/2014/main" val="10006"/>
                  </a:ext>
                </a:extLst>
              </a:tr>
              <a:tr h="370840">
                <a:tc>
                  <a:txBody>
                    <a:bodyPr/>
                    <a:lstStyle/>
                    <a:p>
                      <a:endParaRPr lang="en-MY" b="1"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Environmental  management</a:t>
                      </a:r>
                      <a:r>
                        <a:rPr lang="en-US" b="1" baseline="0" dirty="0"/>
                        <a:t> system</a:t>
                      </a:r>
                      <a:endParaRPr lang="en-MY" b="1" dirty="0"/>
                    </a:p>
                  </a:txBody>
                  <a:tcPr/>
                </a:tc>
                <a:extLst>
                  <a:ext uri="{0D108BD9-81ED-4DB2-BD59-A6C34878D82A}">
                    <a16:rowId xmlns:a16="http://schemas.microsoft.com/office/drawing/2014/main" val="10007"/>
                  </a:ext>
                </a:extLst>
              </a:tr>
              <a:tr h="370840">
                <a:tc>
                  <a:txBody>
                    <a:bodyPr/>
                    <a:lstStyle/>
                    <a:p>
                      <a:r>
                        <a:rPr lang="en-US" b="1" dirty="0"/>
                        <a:t>5.</a:t>
                      </a:r>
                      <a:endParaRPr lang="en-MY" b="1"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dirty="0">
                          <a:solidFill>
                            <a:srgbClr val="FF0000"/>
                          </a:solidFill>
                        </a:rPr>
                        <a:t>LEADERSHIP</a:t>
                      </a:r>
                      <a:endParaRPr lang="en-MY" sz="2400" b="1" dirty="0">
                        <a:solidFill>
                          <a:srgbClr val="FF0000"/>
                        </a:solidFill>
                      </a:endParaRPr>
                    </a:p>
                  </a:txBody>
                  <a:tcPr>
                    <a:solidFill>
                      <a:srgbClr val="92D050"/>
                    </a:solidFill>
                  </a:tcPr>
                </a:tc>
                <a:extLst>
                  <a:ext uri="{0D108BD9-81ED-4DB2-BD59-A6C34878D82A}">
                    <a16:rowId xmlns:a16="http://schemas.microsoft.com/office/drawing/2014/main" val="10008"/>
                  </a:ext>
                </a:extLst>
              </a:tr>
              <a:tr h="370840">
                <a:tc>
                  <a:txBody>
                    <a:bodyPr/>
                    <a:lstStyle/>
                    <a:p>
                      <a:endParaRPr lang="en-MY" b="1"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Leadership and</a:t>
                      </a:r>
                      <a:r>
                        <a:rPr lang="en-US" b="1" baseline="0" dirty="0"/>
                        <a:t> commitment</a:t>
                      </a:r>
                      <a:endParaRPr lang="en-MY" b="1" dirty="0"/>
                    </a:p>
                  </a:txBody>
                  <a:tcPr/>
                </a:tc>
                <a:extLst>
                  <a:ext uri="{0D108BD9-81ED-4DB2-BD59-A6C34878D82A}">
                    <a16:rowId xmlns:a16="http://schemas.microsoft.com/office/drawing/2014/main" val="10009"/>
                  </a:ext>
                </a:extLst>
              </a:tr>
              <a:tr h="370840">
                <a:tc>
                  <a:txBody>
                    <a:bodyPr/>
                    <a:lstStyle/>
                    <a:p>
                      <a:endParaRPr lang="en-MY" b="1"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Environmental policy</a:t>
                      </a:r>
                    </a:p>
                  </a:txBody>
                  <a:tcPr/>
                </a:tc>
                <a:extLst>
                  <a:ext uri="{0D108BD9-81ED-4DB2-BD59-A6C34878D82A}">
                    <a16:rowId xmlns:a16="http://schemas.microsoft.com/office/drawing/2014/main" val="10010"/>
                  </a:ext>
                </a:extLst>
              </a:tr>
              <a:tr h="370840">
                <a:tc>
                  <a:txBody>
                    <a:bodyPr/>
                    <a:lstStyle/>
                    <a:p>
                      <a:endParaRPr lang="en-MY" b="1"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Roles, responsibility and authorities</a:t>
                      </a:r>
                    </a:p>
                  </a:txBody>
                  <a:tcPr/>
                </a:tc>
                <a:extLst>
                  <a:ext uri="{0D108BD9-81ED-4DB2-BD59-A6C34878D82A}">
                    <a16:rowId xmlns:a16="http://schemas.microsoft.com/office/drawing/2014/main" val="10011"/>
                  </a:ext>
                </a:extLst>
              </a:tr>
            </a:tbl>
          </a:graphicData>
        </a:graphic>
      </p:graphicFrame>
      <p:graphicFrame>
        <p:nvGraphicFramePr>
          <p:cNvPr id="11" name="Table 10"/>
          <p:cNvGraphicFramePr>
            <a:graphicFrameLocks noGrp="1"/>
          </p:cNvGraphicFramePr>
          <p:nvPr>
            <p:extLst/>
          </p:nvPr>
        </p:nvGraphicFramePr>
        <p:xfrm>
          <a:off x="6145335" y="1374873"/>
          <a:ext cx="5225397" cy="4978400"/>
        </p:xfrm>
        <a:graphic>
          <a:graphicData uri="http://schemas.openxmlformats.org/drawingml/2006/table">
            <a:tbl>
              <a:tblPr firstRow="1" bandRow="1">
                <a:tableStyleId>{2D5ABB26-0587-4C30-8999-92F81FD0307C}</a:tableStyleId>
              </a:tblPr>
              <a:tblGrid>
                <a:gridCol w="878326">
                  <a:extLst>
                    <a:ext uri="{9D8B030D-6E8A-4147-A177-3AD203B41FA5}">
                      <a16:colId xmlns:a16="http://schemas.microsoft.com/office/drawing/2014/main" val="20000"/>
                    </a:ext>
                  </a:extLst>
                </a:gridCol>
                <a:gridCol w="4347071">
                  <a:extLst>
                    <a:ext uri="{9D8B030D-6E8A-4147-A177-3AD203B41FA5}">
                      <a16:colId xmlns:a16="http://schemas.microsoft.com/office/drawing/2014/main" val="20001"/>
                    </a:ext>
                  </a:extLst>
                </a:gridCol>
              </a:tblGrid>
              <a:tr h="370840">
                <a:tc>
                  <a:txBody>
                    <a:bodyPr/>
                    <a:lstStyle/>
                    <a:p>
                      <a:r>
                        <a:rPr lang="en-US" b="1" dirty="0"/>
                        <a:t>6.</a:t>
                      </a:r>
                      <a:endParaRPr lang="en-MY" b="1" dirty="0"/>
                    </a:p>
                  </a:txBody>
                  <a:tcPr/>
                </a:tc>
                <a:tc>
                  <a:txBody>
                    <a:bodyPr/>
                    <a:lstStyle/>
                    <a:p>
                      <a:r>
                        <a:rPr lang="en-US" sz="2400" b="1" dirty="0">
                          <a:solidFill>
                            <a:srgbClr val="FF0000"/>
                          </a:solidFill>
                        </a:rPr>
                        <a:t>PLANNING</a:t>
                      </a:r>
                      <a:endParaRPr lang="en-MY" sz="2400" b="1" dirty="0">
                        <a:solidFill>
                          <a:srgbClr val="FF0000"/>
                        </a:solidFill>
                      </a:endParaRPr>
                    </a:p>
                  </a:txBody>
                  <a:tcPr>
                    <a:solidFill>
                      <a:srgbClr val="92D050"/>
                    </a:solidFill>
                  </a:tcPr>
                </a:tc>
                <a:extLst>
                  <a:ext uri="{0D108BD9-81ED-4DB2-BD59-A6C34878D82A}">
                    <a16:rowId xmlns:a16="http://schemas.microsoft.com/office/drawing/2014/main" val="10000"/>
                  </a:ext>
                </a:extLst>
              </a:tr>
              <a:tr h="370840">
                <a:tc>
                  <a:txBody>
                    <a:bodyPr/>
                    <a:lstStyle/>
                    <a:p>
                      <a:endParaRPr lang="en-MY" b="1"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Actions to address risks and opportunities</a:t>
                      </a:r>
                      <a:endParaRPr lang="en-MY" b="1" dirty="0"/>
                    </a:p>
                  </a:txBody>
                  <a:tcPr/>
                </a:tc>
                <a:extLst>
                  <a:ext uri="{0D108BD9-81ED-4DB2-BD59-A6C34878D82A}">
                    <a16:rowId xmlns:a16="http://schemas.microsoft.com/office/drawing/2014/main" val="10001"/>
                  </a:ext>
                </a:extLst>
              </a:tr>
              <a:tr h="370840">
                <a:tc>
                  <a:txBody>
                    <a:bodyPr/>
                    <a:lstStyle/>
                    <a:p>
                      <a:endParaRPr lang="en-MY" b="1"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Objectives and planning to achieve them</a:t>
                      </a:r>
                      <a:endParaRPr lang="en-MY" b="1" dirty="0"/>
                    </a:p>
                  </a:txBody>
                  <a:tcPr/>
                </a:tc>
                <a:extLst>
                  <a:ext uri="{0D108BD9-81ED-4DB2-BD59-A6C34878D82A}">
                    <a16:rowId xmlns:a16="http://schemas.microsoft.com/office/drawing/2014/main" val="10002"/>
                  </a:ext>
                </a:extLst>
              </a:tr>
              <a:tr h="370840">
                <a:tc>
                  <a:txBody>
                    <a:bodyPr/>
                    <a:lstStyle/>
                    <a:p>
                      <a:r>
                        <a:rPr lang="en-US" b="1" dirty="0"/>
                        <a:t>7.</a:t>
                      </a:r>
                      <a:endParaRPr lang="en-MY"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rPr>
                        <a:t>SUPPORT</a:t>
                      </a:r>
                      <a:endParaRPr lang="en-MY" sz="2400" b="1" dirty="0">
                        <a:solidFill>
                          <a:srgbClr val="FF0000"/>
                        </a:solidFill>
                      </a:endParaRPr>
                    </a:p>
                  </a:txBody>
                  <a:tcPr>
                    <a:solidFill>
                      <a:srgbClr val="92D050"/>
                    </a:solidFill>
                  </a:tcPr>
                </a:tc>
                <a:extLst>
                  <a:ext uri="{0D108BD9-81ED-4DB2-BD59-A6C34878D82A}">
                    <a16:rowId xmlns:a16="http://schemas.microsoft.com/office/drawing/2014/main" val="10003"/>
                  </a:ext>
                </a:extLst>
              </a:tr>
              <a:tr h="370840">
                <a:tc>
                  <a:txBody>
                    <a:bodyPr/>
                    <a:lstStyle/>
                    <a:p>
                      <a:endParaRPr lang="en-MY" b="1" dirty="0"/>
                    </a:p>
                  </a:txBody>
                  <a:tcPr/>
                </a:tc>
                <a:tc>
                  <a:txBody>
                    <a:bodyPr/>
                    <a:lstStyle/>
                    <a:p>
                      <a:pPr marL="285750" indent="-285750">
                        <a:buFont typeface="Arial" panose="020B0604020202020204" pitchFamily="34" charset="0"/>
                        <a:buChar char="•"/>
                      </a:pPr>
                      <a:r>
                        <a:rPr lang="en-US" b="1" dirty="0"/>
                        <a:t>Resources</a:t>
                      </a:r>
                      <a:endParaRPr lang="en-MY" b="1" dirty="0"/>
                    </a:p>
                  </a:txBody>
                  <a:tcPr/>
                </a:tc>
                <a:extLst>
                  <a:ext uri="{0D108BD9-81ED-4DB2-BD59-A6C34878D82A}">
                    <a16:rowId xmlns:a16="http://schemas.microsoft.com/office/drawing/2014/main" val="10004"/>
                  </a:ext>
                </a:extLst>
              </a:tr>
              <a:tr h="370840">
                <a:tc>
                  <a:txBody>
                    <a:bodyPr/>
                    <a:lstStyle/>
                    <a:p>
                      <a:endParaRPr lang="en-MY" b="1" dirty="0"/>
                    </a:p>
                  </a:txBody>
                  <a:tcPr/>
                </a:tc>
                <a:tc>
                  <a:txBody>
                    <a:bodyPr/>
                    <a:lstStyle/>
                    <a:p>
                      <a:pPr marL="285750" indent="-285750">
                        <a:buFont typeface="Arial" panose="020B0604020202020204" pitchFamily="34" charset="0"/>
                        <a:buChar char="•"/>
                      </a:pPr>
                      <a:r>
                        <a:rPr lang="en-US" b="1" dirty="0"/>
                        <a:t>Competence</a:t>
                      </a:r>
                      <a:endParaRPr lang="en-MY" b="1" dirty="0"/>
                    </a:p>
                  </a:txBody>
                  <a:tcPr/>
                </a:tc>
                <a:extLst>
                  <a:ext uri="{0D108BD9-81ED-4DB2-BD59-A6C34878D82A}">
                    <a16:rowId xmlns:a16="http://schemas.microsoft.com/office/drawing/2014/main" val="10005"/>
                  </a:ext>
                </a:extLst>
              </a:tr>
              <a:tr h="370840">
                <a:tc>
                  <a:txBody>
                    <a:bodyPr/>
                    <a:lstStyle/>
                    <a:p>
                      <a:endParaRPr lang="en-MY" b="1" dirty="0"/>
                    </a:p>
                  </a:txBody>
                  <a:tcPr/>
                </a:tc>
                <a:tc>
                  <a:txBody>
                    <a:bodyPr/>
                    <a:lstStyle/>
                    <a:p>
                      <a:pPr marL="285750" indent="-285750">
                        <a:buFont typeface="Arial" panose="020B0604020202020204" pitchFamily="34" charset="0"/>
                        <a:buChar char="•"/>
                      </a:pPr>
                      <a:r>
                        <a:rPr lang="en-US" b="1" dirty="0"/>
                        <a:t>Awareness</a:t>
                      </a:r>
                      <a:endParaRPr lang="en-MY" b="1" dirty="0"/>
                    </a:p>
                  </a:txBody>
                  <a:tcPr/>
                </a:tc>
                <a:extLst>
                  <a:ext uri="{0D108BD9-81ED-4DB2-BD59-A6C34878D82A}">
                    <a16:rowId xmlns:a16="http://schemas.microsoft.com/office/drawing/2014/main" val="10006"/>
                  </a:ext>
                </a:extLst>
              </a:tr>
              <a:tr h="370840">
                <a:tc>
                  <a:txBody>
                    <a:bodyPr/>
                    <a:lstStyle/>
                    <a:p>
                      <a:endParaRPr lang="en-MY" b="1" dirty="0"/>
                    </a:p>
                  </a:txBody>
                  <a:tcPr/>
                </a:tc>
                <a:tc>
                  <a:txBody>
                    <a:bodyPr/>
                    <a:lstStyle/>
                    <a:p>
                      <a:pPr marL="285750" indent="-285750">
                        <a:buFont typeface="Arial" panose="020B0604020202020204" pitchFamily="34" charset="0"/>
                        <a:buChar char="•"/>
                      </a:pPr>
                      <a:r>
                        <a:rPr lang="en-US" b="1" dirty="0"/>
                        <a:t>Communication</a:t>
                      </a:r>
                      <a:endParaRPr lang="en-MY" b="1" dirty="0"/>
                    </a:p>
                  </a:txBody>
                  <a:tcPr/>
                </a:tc>
                <a:extLst>
                  <a:ext uri="{0D108BD9-81ED-4DB2-BD59-A6C34878D82A}">
                    <a16:rowId xmlns:a16="http://schemas.microsoft.com/office/drawing/2014/main" val="10007"/>
                  </a:ext>
                </a:extLst>
              </a:tr>
              <a:tr h="370840">
                <a:tc>
                  <a:txBody>
                    <a:bodyPr/>
                    <a:lstStyle/>
                    <a:p>
                      <a:endParaRPr lang="en-MY" b="1" dirty="0"/>
                    </a:p>
                  </a:txBody>
                  <a:tcPr/>
                </a:tc>
                <a:tc>
                  <a:txBody>
                    <a:bodyPr/>
                    <a:lstStyle/>
                    <a:p>
                      <a:pPr marL="285750" indent="-285750">
                        <a:buFont typeface="Arial" panose="020B0604020202020204" pitchFamily="34" charset="0"/>
                        <a:buChar char="•"/>
                      </a:pPr>
                      <a:r>
                        <a:rPr lang="en-US" b="1" dirty="0"/>
                        <a:t>Documented information</a:t>
                      </a:r>
                      <a:endParaRPr lang="en-MY" b="1" dirty="0"/>
                    </a:p>
                  </a:txBody>
                  <a:tcPr/>
                </a:tc>
                <a:extLst>
                  <a:ext uri="{0D108BD9-81ED-4DB2-BD59-A6C34878D82A}">
                    <a16:rowId xmlns:a16="http://schemas.microsoft.com/office/drawing/2014/main" val="10008"/>
                  </a:ext>
                </a:extLst>
              </a:tr>
              <a:tr h="370840">
                <a:tc>
                  <a:txBody>
                    <a:bodyPr/>
                    <a:lstStyle/>
                    <a:p>
                      <a:r>
                        <a:rPr lang="en-US" b="1" dirty="0"/>
                        <a:t>8.</a:t>
                      </a:r>
                      <a:endParaRPr lang="en-MY" b="1" dirty="0"/>
                    </a:p>
                  </a:txBody>
                  <a:tcPr/>
                </a:tc>
                <a:tc>
                  <a:txBody>
                    <a:bodyPr/>
                    <a:lstStyle/>
                    <a:p>
                      <a:r>
                        <a:rPr lang="en-US" sz="2400" b="1" dirty="0">
                          <a:solidFill>
                            <a:srgbClr val="FF0000"/>
                          </a:solidFill>
                        </a:rPr>
                        <a:t>OPERATION</a:t>
                      </a:r>
                      <a:endParaRPr lang="en-MY" sz="2400" b="1" dirty="0">
                        <a:solidFill>
                          <a:srgbClr val="FF0000"/>
                        </a:solidFill>
                      </a:endParaRPr>
                    </a:p>
                  </a:txBody>
                  <a:tcPr>
                    <a:solidFill>
                      <a:srgbClr val="92D050"/>
                    </a:solidFill>
                  </a:tcPr>
                </a:tc>
                <a:extLst>
                  <a:ext uri="{0D108BD9-81ED-4DB2-BD59-A6C34878D82A}">
                    <a16:rowId xmlns:a16="http://schemas.microsoft.com/office/drawing/2014/main" val="10009"/>
                  </a:ext>
                </a:extLst>
              </a:tr>
              <a:tr h="370840">
                <a:tc>
                  <a:txBody>
                    <a:bodyPr/>
                    <a:lstStyle/>
                    <a:p>
                      <a:endParaRPr lang="en-MY" b="1" dirty="0"/>
                    </a:p>
                  </a:txBody>
                  <a:tcPr/>
                </a:tc>
                <a:tc>
                  <a:txBody>
                    <a:bodyPr/>
                    <a:lstStyle/>
                    <a:p>
                      <a:r>
                        <a:rPr lang="en-US" b="1" dirty="0"/>
                        <a:t>Operational planning and control</a:t>
                      </a:r>
                      <a:endParaRPr lang="en-MY" b="1" dirty="0"/>
                    </a:p>
                  </a:txBody>
                  <a:tcPr/>
                </a:tc>
                <a:extLst>
                  <a:ext uri="{0D108BD9-81ED-4DB2-BD59-A6C34878D82A}">
                    <a16:rowId xmlns:a16="http://schemas.microsoft.com/office/drawing/2014/main" val="10010"/>
                  </a:ext>
                </a:extLst>
              </a:tr>
              <a:tr h="370840">
                <a:tc>
                  <a:txBody>
                    <a:bodyPr/>
                    <a:lstStyle/>
                    <a:p>
                      <a:endParaRPr lang="en-MY" b="1" dirty="0"/>
                    </a:p>
                  </a:txBody>
                  <a:tcPr/>
                </a:tc>
                <a:tc>
                  <a:txBody>
                    <a:bodyPr/>
                    <a:lstStyle/>
                    <a:p>
                      <a:r>
                        <a:rPr lang="en-US" b="1" dirty="0"/>
                        <a:t>Emergency preparedness &amp; response</a:t>
                      </a:r>
                      <a:endParaRPr lang="en-MY" b="1" dirty="0"/>
                    </a:p>
                  </a:txBody>
                  <a:tcPr/>
                </a:tc>
                <a:extLst>
                  <a:ext uri="{0D108BD9-81ED-4DB2-BD59-A6C34878D82A}">
                    <a16:rowId xmlns:a16="http://schemas.microsoft.com/office/drawing/2014/main" val="10011"/>
                  </a:ext>
                </a:extLst>
              </a:tr>
            </a:tbl>
          </a:graphicData>
        </a:graphic>
      </p:graphicFrame>
      <p:pic>
        <p:nvPicPr>
          <p:cNvPr id="10" name="Picture 9"/>
          <p:cNvPicPr>
            <a:picLocks noChangeAspect="1"/>
          </p:cNvPicPr>
          <p:nvPr/>
        </p:nvPicPr>
        <p:blipFill>
          <a:blip r:embed="rId5"/>
          <a:stretch>
            <a:fillRect/>
          </a:stretch>
        </p:blipFill>
        <p:spPr>
          <a:xfrm>
            <a:off x="11169070" y="221109"/>
            <a:ext cx="728405" cy="1126186"/>
          </a:xfrm>
          <a:prstGeom prst="rect">
            <a:avLst/>
          </a:prstGeom>
        </p:spPr>
      </p:pic>
    </p:spTree>
    <p:extLst>
      <p:ext uri="{BB962C8B-B14F-4D97-AF65-F5344CB8AC3E}">
        <p14:creationId xmlns:p14="http://schemas.microsoft.com/office/powerpoint/2010/main" val="319429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824"/>
            <a:ext cx="12191999" cy="646331"/>
          </a:xfrm>
          <a:prstGeom prst="rect">
            <a:avLst/>
          </a:prstGeom>
          <a:solidFill>
            <a:schemeClr val="accent6">
              <a:lumMod val="75000"/>
            </a:schemeClr>
          </a:solidFill>
        </p:spPr>
        <p:txBody>
          <a:bodyPr wrap="square" rtlCol="0">
            <a:spAutoFit/>
          </a:bodyPr>
          <a:lstStyle/>
          <a:p>
            <a:pPr algn="ctr"/>
            <a:r>
              <a:rPr lang="en-US" sz="3600" b="1" dirty="0">
                <a:solidFill>
                  <a:schemeClr val="bg1"/>
                </a:solidFill>
              </a:rPr>
              <a:t>PERALIHAN DALAM EMS</a:t>
            </a:r>
            <a:endParaRPr lang="en-MY" sz="3600" b="1" dirty="0">
              <a:solidFill>
                <a:schemeClr val="bg1"/>
              </a:solidFill>
            </a:endParaRPr>
          </a:p>
        </p:txBody>
      </p:sp>
      <p:pic>
        <p:nvPicPr>
          <p:cNvPr id="17" name="Picture 16"/>
          <p:cNvPicPr>
            <a:picLocks noChangeAspect="1"/>
          </p:cNvPicPr>
          <p:nvPr/>
        </p:nvPicPr>
        <p:blipFill>
          <a:blip r:embed="rId2"/>
          <a:stretch>
            <a:fillRect/>
          </a:stretch>
        </p:blipFill>
        <p:spPr>
          <a:xfrm>
            <a:off x="223954" y="185149"/>
            <a:ext cx="1884933" cy="891059"/>
          </a:xfrm>
          <a:prstGeom prst="rect">
            <a:avLst/>
          </a:prstGeom>
        </p:spPr>
      </p:pic>
      <p:pic>
        <p:nvPicPr>
          <p:cNvPr id="19" name="Content Placeholder 4" descr="Inner-UPM-Template_Option-1A.jpg"/>
          <p:cNvPicPr>
            <a:picLocks noChangeAspect="1"/>
          </p:cNvPicPr>
          <p:nvPr/>
        </p:nvPicPr>
        <p:blipFill>
          <a:blip r:embed="rId3"/>
          <a:stretch>
            <a:fillRect/>
          </a:stretch>
        </p:blipFill>
        <p:spPr>
          <a:xfrm>
            <a:off x="0" y="6353273"/>
            <a:ext cx="8437222" cy="504727"/>
          </a:xfrm>
          <a:prstGeom prst="rect">
            <a:avLst/>
          </a:prstGeom>
        </p:spPr>
      </p:pic>
      <p:pic>
        <p:nvPicPr>
          <p:cNvPr id="4" name="Picture 3"/>
          <p:cNvPicPr>
            <a:picLocks noChangeAspect="1"/>
          </p:cNvPicPr>
          <p:nvPr/>
        </p:nvPicPr>
        <p:blipFill>
          <a:blip r:embed="rId4"/>
          <a:stretch>
            <a:fillRect/>
          </a:stretch>
        </p:blipFill>
        <p:spPr>
          <a:xfrm>
            <a:off x="1133071" y="1167819"/>
            <a:ext cx="9925854" cy="5093843"/>
          </a:xfrm>
          <a:prstGeom prst="rect">
            <a:avLst/>
          </a:prstGeom>
        </p:spPr>
      </p:pic>
      <p:sp>
        <p:nvSpPr>
          <p:cNvPr id="2" name="TextBox 1"/>
          <p:cNvSpPr txBox="1"/>
          <p:nvPr/>
        </p:nvSpPr>
        <p:spPr>
          <a:xfrm>
            <a:off x="660400" y="1642533"/>
            <a:ext cx="1532467" cy="369332"/>
          </a:xfrm>
          <a:prstGeom prst="rect">
            <a:avLst/>
          </a:prstGeom>
          <a:noFill/>
        </p:spPr>
        <p:txBody>
          <a:bodyPr wrap="square" rtlCol="0">
            <a:spAutoFit/>
          </a:bodyPr>
          <a:lstStyle/>
          <a:p>
            <a:r>
              <a:rPr lang="en-US" dirty="0"/>
              <a:t>      </a:t>
            </a:r>
            <a:endParaRPr lang="en-MY" dirty="0"/>
          </a:p>
        </p:txBody>
      </p:sp>
      <p:sp>
        <p:nvSpPr>
          <p:cNvPr id="5" name="TextBox 4"/>
          <p:cNvSpPr txBox="1"/>
          <p:nvPr/>
        </p:nvSpPr>
        <p:spPr>
          <a:xfrm>
            <a:off x="2192867" y="676654"/>
            <a:ext cx="3430461" cy="461665"/>
          </a:xfrm>
          <a:prstGeom prst="rect">
            <a:avLst/>
          </a:prstGeom>
          <a:noFill/>
        </p:spPr>
        <p:txBody>
          <a:bodyPr wrap="square" rtlCol="0">
            <a:spAutoFit/>
          </a:bodyPr>
          <a:lstStyle/>
          <a:p>
            <a:r>
              <a:rPr lang="en-US" sz="2400" b="1" dirty="0"/>
              <a:t>STRUCTURE &amp; CLAUSE</a:t>
            </a:r>
            <a:endParaRPr lang="en-MY" sz="2400" b="1" dirty="0"/>
          </a:p>
        </p:txBody>
      </p:sp>
      <p:graphicFrame>
        <p:nvGraphicFramePr>
          <p:cNvPr id="7" name="Table 6"/>
          <p:cNvGraphicFramePr>
            <a:graphicFrameLocks noGrp="1"/>
          </p:cNvGraphicFramePr>
          <p:nvPr>
            <p:extLst/>
          </p:nvPr>
        </p:nvGraphicFramePr>
        <p:xfrm>
          <a:off x="1426633" y="1496474"/>
          <a:ext cx="5225397" cy="4521200"/>
        </p:xfrm>
        <a:graphic>
          <a:graphicData uri="http://schemas.openxmlformats.org/drawingml/2006/table">
            <a:tbl>
              <a:tblPr firstRow="1" bandRow="1">
                <a:tableStyleId>{2D5ABB26-0587-4C30-8999-92F81FD0307C}</a:tableStyleId>
              </a:tblPr>
              <a:tblGrid>
                <a:gridCol w="878326">
                  <a:extLst>
                    <a:ext uri="{9D8B030D-6E8A-4147-A177-3AD203B41FA5}">
                      <a16:colId xmlns:a16="http://schemas.microsoft.com/office/drawing/2014/main" val="20000"/>
                    </a:ext>
                  </a:extLst>
                </a:gridCol>
                <a:gridCol w="4347071">
                  <a:extLst>
                    <a:ext uri="{9D8B030D-6E8A-4147-A177-3AD203B41FA5}">
                      <a16:colId xmlns:a16="http://schemas.microsoft.com/office/drawing/2014/main" val="20001"/>
                    </a:ext>
                  </a:extLst>
                </a:gridCol>
              </a:tblGrid>
              <a:tr h="370840">
                <a:tc>
                  <a:txBody>
                    <a:bodyPr/>
                    <a:lstStyle/>
                    <a:p>
                      <a:r>
                        <a:rPr lang="en-US" dirty="0"/>
                        <a:t>9.</a:t>
                      </a:r>
                      <a:endParaRPr lang="en-MY" dirty="0"/>
                    </a:p>
                  </a:txBody>
                  <a:tcPr/>
                </a:tc>
                <a:tc>
                  <a:txBody>
                    <a:bodyPr/>
                    <a:lstStyle/>
                    <a:p>
                      <a:r>
                        <a:rPr lang="en-US" sz="2400" b="1" dirty="0">
                          <a:solidFill>
                            <a:srgbClr val="FF0000"/>
                          </a:solidFill>
                        </a:rPr>
                        <a:t>PERFORMANCE EVALUATION</a:t>
                      </a:r>
                      <a:endParaRPr lang="en-MY" sz="2400" b="1" dirty="0">
                        <a:solidFill>
                          <a:srgbClr val="FF0000"/>
                        </a:solidFill>
                      </a:endParaRPr>
                    </a:p>
                  </a:txBody>
                  <a:tcPr>
                    <a:solidFill>
                      <a:srgbClr val="92D050"/>
                    </a:solidFill>
                  </a:tcPr>
                </a:tc>
                <a:extLst>
                  <a:ext uri="{0D108BD9-81ED-4DB2-BD59-A6C34878D82A}">
                    <a16:rowId xmlns:a16="http://schemas.microsoft.com/office/drawing/2014/main" val="10000"/>
                  </a:ext>
                </a:extLst>
              </a:tr>
              <a:tr h="370840">
                <a:tc>
                  <a:txBody>
                    <a:bodyPr/>
                    <a:lstStyle/>
                    <a:p>
                      <a:endParaRPr lang="en-MY"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Monitoring</a:t>
                      </a:r>
                      <a:r>
                        <a:rPr lang="en-US" baseline="0" dirty="0"/>
                        <a:t> , measurement, analysis and evaluation</a:t>
                      </a:r>
                      <a:endParaRPr lang="en-MY" dirty="0"/>
                    </a:p>
                  </a:txBody>
                  <a:tcPr/>
                </a:tc>
                <a:extLst>
                  <a:ext uri="{0D108BD9-81ED-4DB2-BD59-A6C34878D82A}">
                    <a16:rowId xmlns:a16="http://schemas.microsoft.com/office/drawing/2014/main" val="10001"/>
                  </a:ext>
                </a:extLst>
              </a:tr>
              <a:tr h="370840">
                <a:tc>
                  <a:txBody>
                    <a:bodyPr/>
                    <a:lstStyle/>
                    <a:p>
                      <a:endParaRPr lang="en-MY"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Internal Audit</a:t>
                      </a:r>
                      <a:endParaRPr lang="en-MY" b="0" dirty="0"/>
                    </a:p>
                  </a:txBody>
                  <a:tcPr/>
                </a:tc>
                <a:extLst>
                  <a:ext uri="{0D108BD9-81ED-4DB2-BD59-A6C34878D82A}">
                    <a16:rowId xmlns:a16="http://schemas.microsoft.com/office/drawing/2014/main" val="10002"/>
                  </a:ext>
                </a:extLst>
              </a:tr>
              <a:tr h="370840">
                <a:tc>
                  <a:txBody>
                    <a:bodyPr/>
                    <a:lstStyle/>
                    <a:p>
                      <a:endParaRPr lang="en-MY"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Management review</a:t>
                      </a:r>
                      <a:endParaRPr lang="en-MY" dirty="0"/>
                    </a:p>
                  </a:txBody>
                  <a:tcPr/>
                </a:tc>
                <a:extLst>
                  <a:ext uri="{0D108BD9-81ED-4DB2-BD59-A6C34878D82A}">
                    <a16:rowId xmlns:a16="http://schemas.microsoft.com/office/drawing/2014/main" val="10003"/>
                  </a:ext>
                </a:extLst>
              </a:tr>
              <a:tr h="370840">
                <a:tc>
                  <a:txBody>
                    <a:bodyPr/>
                    <a:lstStyle/>
                    <a:p>
                      <a:r>
                        <a:rPr lang="en-US" dirty="0"/>
                        <a:t>10.</a:t>
                      </a:r>
                      <a:endParaRPr lang="en-MY"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dirty="0">
                          <a:solidFill>
                            <a:srgbClr val="FF0000"/>
                          </a:solidFill>
                        </a:rPr>
                        <a:t>IMPROVEMENT</a:t>
                      </a:r>
                      <a:endParaRPr lang="en-MY" sz="2400" b="1" dirty="0">
                        <a:solidFill>
                          <a:srgbClr val="FF0000"/>
                        </a:solidFill>
                      </a:endParaRPr>
                    </a:p>
                  </a:txBody>
                  <a:tcPr>
                    <a:solidFill>
                      <a:srgbClr val="92D050"/>
                    </a:solidFill>
                  </a:tcPr>
                </a:tc>
                <a:extLst>
                  <a:ext uri="{0D108BD9-81ED-4DB2-BD59-A6C34878D82A}">
                    <a16:rowId xmlns:a16="http://schemas.microsoft.com/office/drawing/2014/main" val="10004"/>
                  </a:ext>
                </a:extLst>
              </a:tr>
              <a:tr h="370840">
                <a:tc>
                  <a:txBody>
                    <a:bodyPr/>
                    <a:lstStyle/>
                    <a:p>
                      <a:endParaRPr lang="en-MY"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Nonconformity and corrective action</a:t>
                      </a:r>
                      <a:endParaRPr lang="en-MY" dirty="0"/>
                    </a:p>
                  </a:txBody>
                  <a:tcPr/>
                </a:tc>
                <a:extLst>
                  <a:ext uri="{0D108BD9-81ED-4DB2-BD59-A6C34878D82A}">
                    <a16:rowId xmlns:a16="http://schemas.microsoft.com/office/drawing/2014/main" val="10005"/>
                  </a:ext>
                </a:extLst>
              </a:tr>
              <a:tr h="370840">
                <a:tc>
                  <a:txBody>
                    <a:bodyPr/>
                    <a:lstStyle/>
                    <a:p>
                      <a:endParaRPr lang="en-MY"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MY" dirty="0"/>
                    </a:p>
                  </a:txBody>
                  <a:tcPr/>
                </a:tc>
                <a:extLst>
                  <a:ext uri="{0D108BD9-81ED-4DB2-BD59-A6C34878D82A}">
                    <a16:rowId xmlns:a16="http://schemas.microsoft.com/office/drawing/2014/main" val="10006"/>
                  </a:ext>
                </a:extLst>
              </a:tr>
              <a:tr h="370840">
                <a:tc>
                  <a:txBody>
                    <a:bodyPr/>
                    <a:lstStyle/>
                    <a:p>
                      <a:endParaRPr lang="en-MY"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Annex A</a:t>
                      </a:r>
                      <a:endParaRPr lang="en-MY" b="1" dirty="0"/>
                    </a:p>
                  </a:txBody>
                  <a:tcPr/>
                </a:tc>
                <a:extLst>
                  <a:ext uri="{0D108BD9-81ED-4DB2-BD59-A6C34878D82A}">
                    <a16:rowId xmlns:a16="http://schemas.microsoft.com/office/drawing/2014/main" val="10007"/>
                  </a:ext>
                </a:extLst>
              </a:tr>
              <a:tr h="370840">
                <a:tc>
                  <a:txBody>
                    <a:bodyPr/>
                    <a:lstStyle/>
                    <a:p>
                      <a:endParaRPr lang="en-MY"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Informative Guidance</a:t>
                      </a:r>
                      <a:endParaRPr lang="en-MY" dirty="0"/>
                    </a:p>
                  </a:txBody>
                  <a:tcPr/>
                </a:tc>
                <a:extLst>
                  <a:ext uri="{0D108BD9-81ED-4DB2-BD59-A6C34878D82A}">
                    <a16:rowId xmlns:a16="http://schemas.microsoft.com/office/drawing/2014/main" val="10008"/>
                  </a:ext>
                </a:extLst>
              </a:tr>
              <a:tr h="370840">
                <a:tc>
                  <a:txBody>
                    <a:bodyPr/>
                    <a:lstStyle/>
                    <a:p>
                      <a:endParaRPr lang="en-MY"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Annex B</a:t>
                      </a:r>
                      <a:endParaRPr lang="en-MY" b="1" dirty="0"/>
                    </a:p>
                  </a:txBody>
                  <a:tcPr/>
                </a:tc>
                <a:extLst>
                  <a:ext uri="{0D108BD9-81ED-4DB2-BD59-A6C34878D82A}">
                    <a16:rowId xmlns:a16="http://schemas.microsoft.com/office/drawing/2014/main" val="10009"/>
                  </a:ext>
                </a:extLst>
              </a:tr>
              <a:tr h="370840">
                <a:tc>
                  <a:txBody>
                    <a:bodyPr/>
                    <a:lstStyle/>
                    <a:p>
                      <a:endParaRPr lang="en-MY"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Correspondence 2015 </a:t>
                      </a:r>
                      <a:r>
                        <a:rPr lang="en-US" dirty="0" err="1"/>
                        <a:t>vs</a:t>
                      </a:r>
                      <a:r>
                        <a:rPr lang="en-US" dirty="0"/>
                        <a:t> 2004</a:t>
                      </a:r>
                      <a:endParaRPr lang="en-MY" dirty="0"/>
                    </a:p>
                  </a:txBody>
                  <a:tcPr/>
                </a:tc>
                <a:extLst>
                  <a:ext uri="{0D108BD9-81ED-4DB2-BD59-A6C34878D82A}">
                    <a16:rowId xmlns:a16="http://schemas.microsoft.com/office/drawing/2014/main" val="10010"/>
                  </a:ext>
                </a:extLst>
              </a:tr>
            </a:tbl>
          </a:graphicData>
        </a:graphic>
      </p:graphicFrame>
      <p:pic>
        <p:nvPicPr>
          <p:cNvPr id="3" name="Picture 2"/>
          <p:cNvPicPr>
            <a:picLocks noChangeAspect="1"/>
          </p:cNvPicPr>
          <p:nvPr/>
        </p:nvPicPr>
        <p:blipFill>
          <a:blip r:embed="rId5"/>
          <a:stretch>
            <a:fillRect/>
          </a:stretch>
        </p:blipFill>
        <p:spPr>
          <a:xfrm>
            <a:off x="7181191" y="1076208"/>
            <a:ext cx="3877734" cy="525370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6"/>
          <a:stretch>
            <a:fillRect/>
          </a:stretch>
        </p:blipFill>
        <p:spPr>
          <a:xfrm>
            <a:off x="11169070" y="221109"/>
            <a:ext cx="728405" cy="1126186"/>
          </a:xfrm>
          <a:prstGeom prst="rect">
            <a:avLst/>
          </a:prstGeom>
        </p:spPr>
      </p:pic>
    </p:spTree>
    <p:extLst>
      <p:ext uri="{BB962C8B-B14F-4D97-AF65-F5344CB8AC3E}">
        <p14:creationId xmlns:p14="http://schemas.microsoft.com/office/powerpoint/2010/main" val="2079139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73803" y="1219198"/>
            <a:ext cx="7942263" cy="510492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0" y="824"/>
            <a:ext cx="12191999" cy="646331"/>
          </a:xfrm>
          <a:prstGeom prst="rect">
            <a:avLst/>
          </a:prstGeom>
          <a:solidFill>
            <a:schemeClr val="accent6">
              <a:lumMod val="75000"/>
            </a:schemeClr>
          </a:solidFill>
        </p:spPr>
        <p:txBody>
          <a:bodyPr wrap="square" rtlCol="0">
            <a:spAutoFit/>
          </a:bodyPr>
          <a:lstStyle/>
          <a:p>
            <a:pPr algn="ctr"/>
            <a:r>
              <a:rPr lang="en-US" sz="3600" b="1" dirty="0">
                <a:solidFill>
                  <a:schemeClr val="bg1"/>
                </a:solidFill>
              </a:rPr>
              <a:t>MODEL PDCA DALAM EMS</a:t>
            </a:r>
            <a:endParaRPr lang="en-MY" sz="3600" b="1" dirty="0">
              <a:solidFill>
                <a:schemeClr val="bg1"/>
              </a:solidFill>
            </a:endParaRPr>
          </a:p>
        </p:txBody>
      </p:sp>
      <p:pic>
        <p:nvPicPr>
          <p:cNvPr id="6" name="Picture 5"/>
          <p:cNvPicPr>
            <a:picLocks noChangeAspect="1"/>
          </p:cNvPicPr>
          <p:nvPr/>
        </p:nvPicPr>
        <p:blipFill>
          <a:blip r:embed="rId3"/>
          <a:stretch>
            <a:fillRect/>
          </a:stretch>
        </p:blipFill>
        <p:spPr>
          <a:xfrm>
            <a:off x="223954" y="185149"/>
            <a:ext cx="1884933" cy="891059"/>
          </a:xfrm>
          <a:prstGeom prst="rect">
            <a:avLst/>
          </a:prstGeom>
        </p:spPr>
      </p:pic>
      <p:pic>
        <p:nvPicPr>
          <p:cNvPr id="8" name="Picture 7"/>
          <p:cNvPicPr>
            <a:picLocks noChangeAspect="1"/>
          </p:cNvPicPr>
          <p:nvPr/>
        </p:nvPicPr>
        <p:blipFill>
          <a:blip r:embed="rId4"/>
          <a:stretch>
            <a:fillRect/>
          </a:stretch>
        </p:blipFill>
        <p:spPr>
          <a:xfrm>
            <a:off x="11169070" y="221109"/>
            <a:ext cx="728405" cy="1126186"/>
          </a:xfrm>
          <a:prstGeom prst="rect">
            <a:avLst/>
          </a:prstGeom>
        </p:spPr>
      </p:pic>
      <p:pic>
        <p:nvPicPr>
          <p:cNvPr id="9" name="Content Placeholder 4" descr="Inner-UPM-Template_Option-1A.jpg"/>
          <p:cNvPicPr>
            <a:picLocks noChangeAspect="1"/>
          </p:cNvPicPr>
          <p:nvPr/>
        </p:nvPicPr>
        <p:blipFill>
          <a:blip r:embed="rId5"/>
          <a:stretch>
            <a:fillRect/>
          </a:stretch>
        </p:blipFill>
        <p:spPr>
          <a:xfrm>
            <a:off x="0" y="6353273"/>
            <a:ext cx="8437222" cy="504727"/>
          </a:xfrm>
          <a:prstGeom prst="rect">
            <a:avLst/>
          </a:prstGeom>
        </p:spPr>
      </p:pic>
    </p:spTree>
    <p:extLst>
      <p:ext uri="{BB962C8B-B14F-4D97-AF65-F5344CB8AC3E}">
        <p14:creationId xmlns:p14="http://schemas.microsoft.com/office/powerpoint/2010/main" val="3265251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76702" y="1504965"/>
            <a:ext cx="9925854" cy="5093843"/>
          </a:xfrm>
          <a:prstGeom prst="rect">
            <a:avLst/>
          </a:prstGeom>
        </p:spPr>
      </p:pic>
      <p:sp>
        <p:nvSpPr>
          <p:cNvPr id="16" name="TextBox 15"/>
          <p:cNvSpPr txBox="1"/>
          <p:nvPr/>
        </p:nvSpPr>
        <p:spPr>
          <a:xfrm>
            <a:off x="0" y="824"/>
            <a:ext cx="12191999" cy="646331"/>
          </a:xfrm>
          <a:prstGeom prst="rect">
            <a:avLst/>
          </a:prstGeom>
          <a:solidFill>
            <a:schemeClr val="accent6">
              <a:lumMod val="75000"/>
            </a:schemeClr>
          </a:solidFill>
        </p:spPr>
        <p:txBody>
          <a:bodyPr wrap="square" rtlCol="0">
            <a:spAutoFit/>
          </a:bodyPr>
          <a:lstStyle/>
          <a:p>
            <a:pPr algn="ctr"/>
            <a:r>
              <a:rPr lang="en-US" sz="3600" b="1" dirty="0">
                <a:solidFill>
                  <a:srgbClr val="FFFF00"/>
                </a:solidFill>
              </a:rPr>
              <a:t>PERALIHAN DALAM EMS</a:t>
            </a:r>
            <a:endParaRPr lang="en-MY" sz="3600" b="1" dirty="0">
              <a:solidFill>
                <a:srgbClr val="FFFF00"/>
              </a:solidFill>
            </a:endParaRPr>
          </a:p>
        </p:txBody>
      </p:sp>
      <p:pic>
        <p:nvPicPr>
          <p:cNvPr id="17" name="Picture 16"/>
          <p:cNvPicPr>
            <a:picLocks noChangeAspect="1"/>
          </p:cNvPicPr>
          <p:nvPr/>
        </p:nvPicPr>
        <p:blipFill>
          <a:blip r:embed="rId3"/>
          <a:stretch>
            <a:fillRect/>
          </a:stretch>
        </p:blipFill>
        <p:spPr>
          <a:xfrm>
            <a:off x="223954" y="185149"/>
            <a:ext cx="1884933" cy="891059"/>
          </a:xfrm>
          <a:prstGeom prst="rect">
            <a:avLst/>
          </a:prstGeom>
        </p:spPr>
      </p:pic>
      <p:pic>
        <p:nvPicPr>
          <p:cNvPr id="19" name="Content Placeholder 4" descr="Inner-UPM-Template_Option-1A.jpg"/>
          <p:cNvPicPr>
            <a:picLocks noChangeAspect="1"/>
          </p:cNvPicPr>
          <p:nvPr/>
        </p:nvPicPr>
        <p:blipFill>
          <a:blip r:embed="rId4"/>
          <a:stretch>
            <a:fillRect/>
          </a:stretch>
        </p:blipFill>
        <p:spPr>
          <a:xfrm>
            <a:off x="0" y="6353273"/>
            <a:ext cx="8437222" cy="504727"/>
          </a:xfrm>
          <a:prstGeom prst="rect">
            <a:avLst/>
          </a:prstGeom>
        </p:spPr>
      </p:pic>
      <p:sp>
        <p:nvSpPr>
          <p:cNvPr id="2" name="TextBox 1"/>
          <p:cNvSpPr txBox="1"/>
          <p:nvPr/>
        </p:nvSpPr>
        <p:spPr>
          <a:xfrm>
            <a:off x="660400" y="1642533"/>
            <a:ext cx="1532467" cy="369332"/>
          </a:xfrm>
          <a:prstGeom prst="rect">
            <a:avLst/>
          </a:prstGeom>
          <a:noFill/>
        </p:spPr>
        <p:txBody>
          <a:bodyPr wrap="square" rtlCol="0">
            <a:spAutoFit/>
          </a:bodyPr>
          <a:lstStyle/>
          <a:p>
            <a:r>
              <a:rPr lang="en-US" dirty="0"/>
              <a:t>      </a:t>
            </a:r>
            <a:endParaRPr lang="en-MY" dirty="0"/>
          </a:p>
        </p:txBody>
      </p:sp>
      <p:sp>
        <p:nvSpPr>
          <p:cNvPr id="3" name="TextBox 2"/>
          <p:cNvSpPr txBox="1"/>
          <p:nvPr/>
        </p:nvSpPr>
        <p:spPr>
          <a:xfrm>
            <a:off x="826229" y="965349"/>
            <a:ext cx="5613400" cy="5386090"/>
          </a:xfrm>
          <a:prstGeom prst="rect">
            <a:avLst/>
          </a:prstGeom>
          <a:noFill/>
        </p:spPr>
        <p:txBody>
          <a:bodyPr wrap="square" rtlCol="0">
            <a:spAutoFit/>
          </a:bodyPr>
          <a:lstStyle/>
          <a:p>
            <a:pPr algn="r"/>
            <a:r>
              <a:rPr lang="en-US" sz="3200" b="1" u="sng" dirty="0">
                <a:solidFill>
                  <a:schemeClr val="accent6">
                    <a:lumMod val="50000"/>
                  </a:schemeClr>
                </a:solidFill>
              </a:rPr>
              <a:t>KEY CHANGES</a:t>
            </a:r>
          </a:p>
          <a:p>
            <a:r>
              <a:rPr lang="en-US" sz="2400" b="1" dirty="0">
                <a:solidFill>
                  <a:srgbClr val="FF0000"/>
                </a:solidFill>
              </a:rPr>
              <a:t>Integration of EM into the organization’s strategic planning process</a:t>
            </a:r>
          </a:p>
          <a:p>
            <a:endParaRPr lang="en-US" sz="2000" b="1" dirty="0"/>
          </a:p>
          <a:p>
            <a:r>
              <a:rPr lang="en-US" sz="2000" b="1" dirty="0"/>
              <a:t>Greater focus on </a:t>
            </a:r>
            <a:r>
              <a:rPr lang="en-US" sz="2800" b="1" dirty="0">
                <a:solidFill>
                  <a:srgbClr val="FF0000"/>
                </a:solidFill>
              </a:rPr>
              <a:t>leadership</a:t>
            </a:r>
          </a:p>
          <a:p>
            <a:endParaRPr lang="en-US" sz="2000" b="1" dirty="0"/>
          </a:p>
          <a:p>
            <a:r>
              <a:rPr lang="en-US" sz="2800" b="1" dirty="0">
                <a:solidFill>
                  <a:srgbClr val="FF0000"/>
                </a:solidFill>
              </a:rPr>
              <a:t>Risk based approach</a:t>
            </a:r>
          </a:p>
          <a:p>
            <a:endParaRPr lang="en-US" sz="2000" b="1" dirty="0"/>
          </a:p>
          <a:p>
            <a:r>
              <a:rPr lang="en-US" sz="2000" b="1" dirty="0"/>
              <a:t>Addition of </a:t>
            </a:r>
            <a:r>
              <a:rPr lang="en-US" sz="2400" b="1" dirty="0">
                <a:solidFill>
                  <a:srgbClr val="FF0000"/>
                </a:solidFill>
              </a:rPr>
              <a:t>proactive initiatives to protect the environment </a:t>
            </a:r>
            <a:r>
              <a:rPr lang="en-US" sz="2000" b="1" dirty="0"/>
              <a:t>from harm and gradations, such as sustainable resource us and climates change mitigation</a:t>
            </a:r>
          </a:p>
          <a:p>
            <a:endParaRPr lang="en-US" sz="2000" b="1" dirty="0"/>
          </a:p>
          <a:p>
            <a:r>
              <a:rPr lang="en-US" sz="2000" b="1" dirty="0"/>
              <a:t>Prominence of </a:t>
            </a:r>
            <a:r>
              <a:rPr lang="en-US" sz="2000" b="1" dirty="0">
                <a:solidFill>
                  <a:srgbClr val="FF0000"/>
                </a:solidFill>
              </a:rPr>
              <a:t>interested pasties</a:t>
            </a:r>
          </a:p>
          <a:p>
            <a:endParaRPr lang="en-US" sz="2000" b="1" dirty="0"/>
          </a:p>
        </p:txBody>
      </p:sp>
      <p:sp>
        <p:nvSpPr>
          <p:cNvPr id="8" name="TextBox 7"/>
          <p:cNvSpPr txBox="1"/>
          <p:nvPr/>
        </p:nvSpPr>
        <p:spPr>
          <a:xfrm>
            <a:off x="7433734" y="1498600"/>
            <a:ext cx="4157133" cy="5262979"/>
          </a:xfrm>
          <a:prstGeom prst="rect">
            <a:avLst/>
          </a:prstGeom>
          <a:noFill/>
        </p:spPr>
        <p:txBody>
          <a:bodyPr wrap="square" rtlCol="0">
            <a:spAutoFit/>
          </a:bodyPr>
          <a:lstStyle/>
          <a:p>
            <a:r>
              <a:rPr lang="en-US" sz="2000" b="1" dirty="0"/>
              <a:t>Increased focus on environment performance  in relation to </a:t>
            </a:r>
            <a:r>
              <a:rPr lang="en-US" sz="2800" b="1" dirty="0">
                <a:solidFill>
                  <a:srgbClr val="FF0000"/>
                </a:solidFill>
              </a:rPr>
              <a:t>continual improvement</a:t>
            </a:r>
            <a:endParaRPr lang="en-MY" sz="2400" b="1" dirty="0">
              <a:solidFill>
                <a:srgbClr val="FF0000"/>
              </a:solidFill>
            </a:endParaRPr>
          </a:p>
          <a:p>
            <a:endParaRPr lang="en-US" sz="2000" b="1" dirty="0"/>
          </a:p>
          <a:p>
            <a:r>
              <a:rPr lang="en-US" sz="2000" b="1" dirty="0"/>
              <a:t>The role of </a:t>
            </a:r>
            <a:r>
              <a:rPr lang="en-US" sz="3200" b="1" dirty="0">
                <a:solidFill>
                  <a:srgbClr val="FF0000"/>
                </a:solidFill>
              </a:rPr>
              <a:t>lifecycle thinking</a:t>
            </a:r>
            <a:endParaRPr lang="en-US" sz="2000" b="1" dirty="0">
              <a:solidFill>
                <a:srgbClr val="FF0000"/>
              </a:solidFill>
            </a:endParaRPr>
          </a:p>
          <a:p>
            <a:endParaRPr lang="en-US" sz="2000" b="1" dirty="0"/>
          </a:p>
          <a:p>
            <a:r>
              <a:rPr lang="en-US" sz="2800" b="1" dirty="0">
                <a:solidFill>
                  <a:srgbClr val="FF0000"/>
                </a:solidFill>
              </a:rPr>
              <a:t>Impacts organization has on the environment &amp; vice versa </a:t>
            </a:r>
            <a:r>
              <a:rPr lang="en-US" sz="2000" b="1" dirty="0"/>
              <a:t>(what the environment can do to u &amp; what u can do to the environment</a:t>
            </a:r>
          </a:p>
          <a:p>
            <a:endParaRPr lang="en-US" sz="2000" b="1" dirty="0"/>
          </a:p>
          <a:p>
            <a:endParaRPr lang="en-US" sz="2000" b="1" dirty="0"/>
          </a:p>
        </p:txBody>
      </p:sp>
      <p:sp>
        <p:nvSpPr>
          <p:cNvPr id="5" name="Oval 4"/>
          <p:cNvSpPr/>
          <p:nvPr/>
        </p:nvSpPr>
        <p:spPr>
          <a:xfrm>
            <a:off x="491066" y="1436131"/>
            <a:ext cx="338667" cy="32223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MY"/>
          </a:p>
        </p:txBody>
      </p:sp>
      <p:sp>
        <p:nvSpPr>
          <p:cNvPr id="10" name="Oval 9"/>
          <p:cNvSpPr/>
          <p:nvPr/>
        </p:nvSpPr>
        <p:spPr>
          <a:xfrm>
            <a:off x="443701" y="3894702"/>
            <a:ext cx="338667" cy="32223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MY"/>
          </a:p>
        </p:txBody>
      </p:sp>
      <p:sp>
        <p:nvSpPr>
          <p:cNvPr id="11" name="Oval 10"/>
          <p:cNvSpPr/>
          <p:nvPr/>
        </p:nvSpPr>
        <p:spPr>
          <a:xfrm>
            <a:off x="435620" y="5541510"/>
            <a:ext cx="338667" cy="32223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MY"/>
          </a:p>
        </p:txBody>
      </p:sp>
      <p:sp>
        <p:nvSpPr>
          <p:cNvPr id="12" name="Oval 11"/>
          <p:cNvSpPr/>
          <p:nvPr/>
        </p:nvSpPr>
        <p:spPr>
          <a:xfrm>
            <a:off x="7071576" y="1581631"/>
            <a:ext cx="338667" cy="32223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MY"/>
          </a:p>
        </p:txBody>
      </p:sp>
      <p:sp>
        <p:nvSpPr>
          <p:cNvPr id="13" name="Oval 12"/>
          <p:cNvSpPr/>
          <p:nvPr/>
        </p:nvSpPr>
        <p:spPr>
          <a:xfrm>
            <a:off x="7071577" y="3016863"/>
            <a:ext cx="338667" cy="32223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MY"/>
          </a:p>
        </p:txBody>
      </p:sp>
      <p:sp>
        <p:nvSpPr>
          <p:cNvPr id="14" name="Oval 13"/>
          <p:cNvSpPr/>
          <p:nvPr/>
        </p:nvSpPr>
        <p:spPr>
          <a:xfrm>
            <a:off x="7076089" y="4267200"/>
            <a:ext cx="338667" cy="32223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MY"/>
          </a:p>
        </p:txBody>
      </p:sp>
      <p:sp>
        <p:nvSpPr>
          <p:cNvPr id="15" name="Oval 14"/>
          <p:cNvSpPr/>
          <p:nvPr/>
        </p:nvSpPr>
        <p:spPr>
          <a:xfrm>
            <a:off x="461591" y="3190808"/>
            <a:ext cx="338667" cy="32223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MY"/>
          </a:p>
        </p:txBody>
      </p:sp>
      <p:sp>
        <p:nvSpPr>
          <p:cNvPr id="18" name="Oval 17"/>
          <p:cNvSpPr/>
          <p:nvPr/>
        </p:nvSpPr>
        <p:spPr>
          <a:xfrm>
            <a:off x="475816" y="2486914"/>
            <a:ext cx="338667" cy="32223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MY"/>
          </a:p>
        </p:txBody>
      </p:sp>
      <p:pic>
        <p:nvPicPr>
          <p:cNvPr id="20" name="Picture 19"/>
          <p:cNvPicPr>
            <a:picLocks noChangeAspect="1"/>
          </p:cNvPicPr>
          <p:nvPr/>
        </p:nvPicPr>
        <p:blipFill>
          <a:blip r:embed="rId5"/>
          <a:stretch>
            <a:fillRect/>
          </a:stretch>
        </p:blipFill>
        <p:spPr>
          <a:xfrm>
            <a:off x="11169070" y="221109"/>
            <a:ext cx="728405" cy="1126186"/>
          </a:xfrm>
          <a:prstGeom prst="rect">
            <a:avLst/>
          </a:prstGeom>
        </p:spPr>
      </p:pic>
    </p:spTree>
    <p:extLst>
      <p:ext uri="{BB962C8B-B14F-4D97-AF65-F5344CB8AC3E}">
        <p14:creationId xmlns:p14="http://schemas.microsoft.com/office/powerpoint/2010/main" val="3195725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824"/>
            <a:ext cx="12191999" cy="646331"/>
          </a:xfrm>
          <a:prstGeom prst="rect">
            <a:avLst/>
          </a:prstGeom>
          <a:solidFill>
            <a:schemeClr val="accent6">
              <a:lumMod val="75000"/>
            </a:schemeClr>
          </a:solidFill>
        </p:spPr>
        <p:txBody>
          <a:bodyPr wrap="square" rtlCol="0">
            <a:spAutoFit/>
          </a:bodyPr>
          <a:lstStyle/>
          <a:p>
            <a:pPr algn="ctr"/>
            <a:r>
              <a:rPr lang="en-US" sz="3600" b="1" dirty="0">
                <a:solidFill>
                  <a:srgbClr val="FFFF00"/>
                </a:solidFill>
              </a:rPr>
              <a:t>PERALIHAN DALAM EMS</a:t>
            </a:r>
            <a:endParaRPr lang="en-MY" sz="3600" b="1" dirty="0">
              <a:solidFill>
                <a:srgbClr val="FFFF00"/>
              </a:solidFill>
            </a:endParaRPr>
          </a:p>
        </p:txBody>
      </p:sp>
      <p:pic>
        <p:nvPicPr>
          <p:cNvPr id="17" name="Picture 16"/>
          <p:cNvPicPr>
            <a:picLocks noChangeAspect="1"/>
          </p:cNvPicPr>
          <p:nvPr/>
        </p:nvPicPr>
        <p:blipFill>
          <a:blip r:embed="rId2"/>
          <a:stretch>
            <a:fillRect/>
          </a:stretch>
        </p:blipFill>
        <p:spPr>
          <a:xfrm>
            <a:off x="223954" y="185149"/>
            <a:ext cx="1884933" cy="891059"/>
          </a:xfrm>
          <a:prstGeom prst="rect">
            <a:avLst/>
          </a:prstGeom>
        </p:spPr>
      </p:pic>
      <p:pic>
        <p:nvPicPr>
          <p:cNvPr id="19" name="Content Placeholder 4" descr="Inner-UPM-Template_Option-1A.jpg"/>
          <p:cNvPicPr>
            <a:picLocks noChangeAspect="1"/>
          </p:cNvPicPr>
          <p:nvPr/>
        </p:nvPicPr>
        <p:blipFill>
          <a:blip r:embed="rId3"/>
          <a:stretch>
            <a:fillRect/>
          </a:stretch>
        </p:blipFill>
        <p:spPr>
          <a:xfrm>
            <a:off x="0" y="6353273"/>
            <a:ext cx="8437222" cy="504727"/>
          </a:xfrm>
          <a:prstGeom prst="rect">
            <a:avLst/>
          </a:prstGeom>
        </p:spPr>
      </p:pic>
      <p:sp>
        <p:nvSpPr>
          <p:cNvPr id="2" name="TextBox 1"/>
          <p:cNvSpPr txBox="1"/>
          <p:nvPr/>
        </p:nvSpPr>
        <p:spPr>
          <a:xfrm>
            <a:off x="660400" y="1642533"/>
            <a:ext cx="1532467" cy="369332"/>
          </a:xfrm>
          <a:prstGeom prst="rect">
            <a:avLst/>
          </a:prstGeom>
          <a:noFill/>
        </p:spPr>
        <p:txBody>
          <a:bodyPr wrap="square" rtlCol="0">
            <a:spAutoFit/>
          </a:bodyPr>
          <a:lstStyle/>
          <a:p>
            <a:r>
              <a:rPr lang="en-US" dirty="0"/>
              <a:t>      </a:t>
            </a:r>
            <a:endParaRPr lang="en-MY" dirty="0"/>
          </a:p>
        </p:txBody>
      </p:sp>
      <p:sp>
        <p:nvSpPr>
          <p:cNvPr id="3" name="TextBox 2"/>
          <p:cNvSpPr txBox="1"/>
          <p:nvPr/>
        </p:nvSpPr>
        <p:spPr>
          <a:xfrm>
            <a:off x="939800" y="1019843"/>
            <a:ext cx="7366000" cy="2369880"/>
          </a:xfrm>
          <a:prstGeom prst="rect">
            <a:avLst/>
          </a:prstGeom>
          <a:noFill/>
        </p:spPr>
        <p:txBody>
          <a:bodyPr wrap="square" rtlCol="0">
            <a:spAutoFit/>
          </a:bodyPr>
          <a:lstStyle/>
          <a:p>
            <a:pPr algn="ctr"/>
            <a:r>
              <a:rPr lang="en-US" sz="2400" b="1" u="sng" dirty="0"/>
              <a:t>KEY CHANGES</a:t>
            </a:r>
          </a:p>
          <a:p>
            <a:r>
              <a:rPr lang="en-US" sz="3200" b="1" dirty="0">
                <a:solidFill>
                  <a:srgbClr val="FF0000"/>
                </a:solidFill>
              </a:rPr>
              <a:t>Integration of EM into the organization’s strategic planning process</a:t>
            </a:r>
          </a:p>
          <a:p>
            <a:endParaRPr lang="en-US" sz="2000" b="1" dirty="0"/>
          </a:p>
          <a:p>
            <a:endParaRPr lang="en-US" sz="2000" b="1" dirty="0"/>
          </a:p>
          <a:p>
            <a:endParaRPr lang="en-US" sz="2000" b="1" dirty="0"/>
          </a:p>
        </p:txBody>
      </p:sp>
      <p:sp>
        <p:nvSpPr>
          <p:cNvPr id="5" name="Oval 4"/>
          <p:cNvSpPr/>
          <p:nvPr/>
        </p:nvSpPr>
        <p:spPr>
          <a:xfrm>
            <a:off x="491066" y="1436131"/>
            <a:ext cx="338667" cy="32223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MY"/>
          </a:p>
        </p:txBody>
      </p:sp>
      <p:pic>
        <p:nvPicPr>
          <p:cNvPr id="20" name="Picture 19"/>
          <p:cNvPicPr>
            <a:picLocks noChangeAspect="1"/>
          </p:cNvPicPr>
          <p:nvPr/>
        </p:nvPicPr>
        <p:blipFill>
          <a:blip r:embed="rId4"/>
          <a:stretch>
            <a:fillRect/>
          </a:stretch>
        </p:blipFill>
        <p:spPr>
          <a:xfrm>
            <a:off x="11169070" y="221109"/>
            <a:ext cx="728405" cy="1126186"/>
          </a:xfrm>
          <a:prstGeom prst="rect">
            <a:avLst/>
          </a:prstGeom>
        </p:spPr>
      </p:pic>
      <p:pic>
        <p:nvPicPr>
          <p:cNvPr id="6" name="Picture 5"/>
          <p:cNvPicPr>
            <a:picLocks noChangeAspect="1"/>
          </p:cNvPicPr>
          <p:nvPr/>
        </p:nvPicPr>
        <p:blipFill>
          <a:blip r:embed="rId5"/>
          <a:stretch>
            <a:fillRect/>
          </a:stretch>
        </p:blipFill>
        <p:spPr>
          <a:xfrm>
            <a:off x="2244700" y="2816049"/>
            <a:ext cx="9060183" cy="33591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39861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824"/>
            <a:ext cx="12191999" cy="646331"/>
          </a:xfrm>
          <a:prstGeom prst="rect">
            <a:avLst/>
          </a:prstGeom>
          <a:solidFill>
            <a:schemeClr val="accent6">
              <a:lumMod val="75000"/>
            </a:schemeClr>
          </a:solidFill>
        </p:spPr>
        <p:txBody>
          <a:bodyPr wrap="square" rtlCol="0">
            <a:spAutoFit/>
          </a:bodyPr>
          <a:lstStyle/>
          <a:p>
            <a:pPr algn="ctr"/>
            <a:r>
              <a:rPr lang="en-US" sz="3600" b="1" dirty="0">
                <a:solidFill>
                  <a:srgbClr val="FFFF00"/>
                </a:solidFill>
              </a:rPr>
              <a:t>PERALIHAN DALAM EMS</a:t>
            </a:r>
            <a:endParaRPr lang="en-MY" sz="3600" b="1" dirty="0">
              <a:solidFill>
                <a:srgbClr val="FFFF00"/>
              </a:solidFill>
            </a:endParaRPr>
          </a:p>
        </p:txBody>
      </p:sp>
      <p:pic>
        <p:nvPicPr>
          <p:cNvPr id="17" name="Picture 16"/>
          <p:cNvPicPr>
            <a:picLocks noChangeAspect="1"/>
          </p:cNvPicPr>
          <p:nvPr/>
        </p:nvPicPr>
        <p:blipFill>
          <a:blip r:embed="rId2"/>
          <a:stretch>
            <a:fillRect/>
          </a:stretch>
        </p:blipFill>
        <p:spPr>
          <a:xfrm>
            <a:off x="223954" y="185149"/>
            <a:ext cx="1884933" cy="891059"/>
          </a:xfrm>
          <a:prstGeom prst="rect">
            <a:avLst/>
          </a:prstGeom>
        </p:spPr>
      </p:pic>
      <p:pic>
        <p:nvPicPr>
          <p:cNvPr id="19" name="Content Placeholder 4" descr="Inner-UPM-Template_Option-1A.jpg"/>
          <p:cNvPicPr>
            <a:picLocks noChangeAspect="1"/>
          </p:cNvPicPr>
          <p:nvPr/>
        </p:nvPicPr>
        <p:blipFill>
          <a:blip r:embed="rId3"/>
          <a:stretch>
            <a:fillRect/>
          </a:stretch>
        </p:blipFill>
        <p:spPr>
          <a:xfrm>
            <a:off x="0" y="6353273"/>
            <a:ext cx="8437222" cy="504727"/>
          </a:xfrm>
          <a:prstGeom prst="rect">
            <a:avLst/>
          </a:prstGeom>
        </p:spPr>
      </p:pic>
      <p:sp>
        <p:nvSpPr>
          <p:cNvPr id="2" name="TextBox 1"/>
          <p:cNvSpPr txBox="1"/>
          <p:nvPr/>
        </p:nvSpPr>
        <p:spPr>
          <a:xfrm>
            <a:off x="660400" y="1642533"/>
            <a:ext cx="1532467" cy="369332"/>
          </a:xfrm>
          <a:prstGeom prst="rect">
            <a:avLst/>
          </a:prstGeom>
          <a:noFill/>
        </p:spPr>
        <p:txBody>
          <a:bodyPr wrap="square" rtlCol="0">
            <a:spAutoFit/>
          </a:bodyPr>
          <a:lstStyle/>
          <a:p>
            <a:r>
              <a:rPr lang="en-US" dirty="0"/>
              <a:t>      </a:t>
            </a:r>
            <a:endParaRPr lang="en-MY" dirty="0"/>
          </a:p>
        </p:txBody>
      </p:sp>
      <p:sp>
        <p:nvSpPr>
          <p:cNvPr id="3" name="TextBox 2"/>
          <p:cNvSpPr txBox="1"/>
          <p:nvPr/>
        </p:nvSpPr>
        <p:spPr>
          <a:xfrm>
            <a:off x="872526" y="784202"/>
            <a:ext cx="5613400" cy="2308324"/>
          </a:xfrm>
          <a:prstGeom prst="rect">
            <a:avLst/>
          </a:prstGeom>
          <a:noFill/>
        </p:spPr>
        <p:txBody>
          <a:bodyPr wrap="square" rtlCol="0">
            <a:spAutoFit/>
          </a:bodyPr>
          <a:lstStyle/>
          <a:p>
            <a:pPr algn="r"/>
            <a:r>
              <a:rPr lang="en-US" sz="2800" b="1" u="sng" dirty="0"/>
              <a:t>KEY CHANGES</a:t>
            </a:r>
            <a:endParaRPr lang="en-US" sz="2400" b="1" dirty="0"/>
          </a:p>
          <a:p>
            <a:r>
              <a:rPr lang="en-US" sz="3200" b="1" dirty="0"/>
              <a:t>Greater focus on </a:t>
            </a:r>
            <a:r>
              <a:rPr lang="en-US" sz="4000" b="1" dirty="0">
                <a:solidFill>
                  <a:srgbClr val="FF0000"/>
                </a:solidFill>
              </a:rPr>
              <a:t>leadership</a:t>
            </a:r>
          </a:p>
          <a:p>
            <a:endParaRPr lang="en-US" sz="3200" b="1" dirty="0"/>
          </a:p>
          <a:p>
            <a:endParaRPr lang="en-US" sz="4400" b="1" dirty="0"/>
          </a:p>
        </p:txBody>
      </p:sp>
      <p:sp>
        <p:nvSpPr>
          <p:cNvPr id="5" name="Oval 4"/>
          <p:cNvSpPr/>
          <p:nvPr/>
        </p:nvSpPr>
        <p:spPr>
          <a:xfrm>
            <a:off x="491066" y="1436131"/>
            <a:ext cx="338667" cy="32223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MY"/>
          </a:p>
        </p:txBody>
      </p:sp>
      <p:pic>
        <p:nvPicPr>
          <p:cNvPr id="20" name="Picture 19"/>
          <p:cNvPicPr>
            <a:picLocks noChangeAspect="1"/>
          </p:cNvPicPr>
          <p:nvPr/>
        </p:nvPicPr>
        <p:blipFill>
          <a:blip r:embed="rId4"/>
          <a:stretch>
            <a:fillRect/>
          </a:stretch>
        </p:blipFill>
        <p:spPr>
          <a:xfrm>
            <a:off x="11169070" y="221109"/>
            <a:ext cx="728405" cy="1126186"/>
          </a:xfrm>
          <a:prstGeom prst="rect">
            <a:avLst/>
          </a:prstGeom>
        </p:spPr>
      </p:pic>
      <p:pic>
        <p:nvPicPr>
          <p:cNvPr id="6" name="Picture 5"/>
          <p:cNvPicPr>
            <a:picLocks noChangeAspect="1"/>
          </p:cNvPicPr>
          <p:nvPr/>
        </p:nvPicPr>
        <p:blipFill>
          <a:blip r:embed="rId5"/>
          <a:stretch>
            <a:fillRect/>
          </a:stretch>
        </p:blipFill>
        <p:spPr>
          <a:xfrm>
            <a:off x="5250251" y="1938364"/>
            <a:ext cx="6753225" cy="4362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p:cNvPicPr>
            <a:picLocks noChangeAspect="1"/>
          </p:cNvPicPr>
          <p:nvPr/>
        </p:nvPicPr>
        <p:blipFill rotWithShape="1">
          <a:blip r:embed="rId5"/>
          <a:srcRect b="66785"/>
          <a:stretch/>
        </p:blipFill>
        <p:spPr>
          <a:xfrm>
            <a:off x="826229" y="2769156"/>
            <a:ext cx="10299376" cy="2363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1815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824"/>
            <a:ext cx="12191999" cy="646331"/>
          </a:xfrm>
          <a:prstGeom prst="rect">
            <a:avLst/>
          </a:prstGeom>
          <a:solidFill>
            <a:schemeClr val="accent6">
              <a:lumMod val="75000"/>
            </a:schemeClr>
          </a:solidFill>
        </p:spPr>
        <p:txBody>
          <a:bodyPr wrap="square" rtlCol="0">
            <a:spAutoFit/>
          </a:bodyPr>
          <a:lstStyle/>
          <a:p>
            <a:pPr algn="ctr"/>
            <a:r>
              <a:rPr lang="en-US" sz="3600" b="1" dirty="0">
                <a:solidFill>
                  <a:srgbClr val="FFFF00"/>
                </a:solidFill>
              </a:rPr>
              <a:t>PERALIHAN DALAM EMS</a:t>
            </a:r>
            <a:endParaRPr lang="en-MY" sz="3600" b="1" dirty="0">
              <a:solidFill>
                <a:srgbClr val="FFFF00"/>
              </a:solidFill>
            </a:endParaRPr>
          </a:p>
        </p:txBody>
      </p:sp>
      <p:pic>
        <p:nvPicPr>
          <p:cNvPr id="17" name="Picture 16"/>
          <p:cNvPicPr>
            <a:picLocks noChangeAspect="1"/>
          </p:cNvPicPr>
          <p:nvPr/>
        </p:nvPicPr>
        <p:blipFill>
          <a:blip r:embed="rId2"/>
          <a:stretch>
            <a:fillRect/>
          </a:stretch>
        </p:blipFill>
        <p:spPr>
          <a:xfrm>
            <a:off x="223954" y="185149"/>
            <a:ext cx="1884933" cy="891059"/>
          </a:xfrm>
          <a:prstGeom prst="rect">
            <a:avLst/>
          </a:prstGeom>
        </p:spPr>
      </p:pic>
      <p:pic>
        <p:nvPicPr>
          <p:cNvPr id="19" name="Content Placeholder 4" descr="Inner-UPM-Template_Option-1A.jpg"/>
          <p:cNvPicPr>
            <a:picLocks noChangeAspect="1"/>
          </p:cNvPicPr>
          <p:nvPr/>
        </p:nvPicPr>
        <p:blipFill>
          <a:blip r:embed="rId3"/>
          <a:stretch>
            <a:fillRect/>
          </a:stretch>
        </p:blipFill>
        <p:spPr>
          <a:xfrm>
            <a:off x="0" y="6353273"/>
            <a:ext cx="8437222" cy="504727"/>
          </a:xfrm>
          <a:prstGeom prst="rect">
            <a:avLst/>
          </a:prstGeom>
        </p:spPr>
      </p:pic>
      <p:sp>
        <p:nvSpPr>
          <p:cNvPr id="2" name="TextBox 1"/>
          <p:cNvSpPr txBox="1"/>
          <p:nvPr/>
        </p:nvSpPr>
        <p:spPr>
          <a:xfrm>
            <a:off x="660400" y="1642533"/>
            <a:ext cx="1532467" cy="369332"/>
          </a:xfrm>
          <a:prstGeom prst="rect">
            <a:avLst/>
          </a:prstGeom>
          <a:noFill/>
        </p:spPr>
        <p:txBody>
          <a:bodyPr wrap="square" rtlCol="0">
            <a:spAutoFit/>
          </a:bodyPr>
          <a:lstStyle/>
          <a:p>
            <a:r>
              <a:rPr lang="en-US" dirty="0"/>
              <a:t>      </a:t>
            </a:r>
            <a:endParaRPr lang="en-MY" dirty="0"/>
          </a:p>
        </p:txBody>
      </p:sp>
      <p:sp>
        <p:nvSpPr>
          <p:cNvPr id="3" name="TextBox 2"/>
          <p:cNvSpPr txBox="1"/>
          <p:nvPr/>
        </p:nvSpPr>
        <p:spPr>
          <a:xfrm>
            <a:off x="826229" y="973816"/>
            <a:ext cx="3305504" cy="3847207"/>
          </a:xfrm>
          <a:prstGeom prst="rect">
            <a:avLst/>
          </a:prstGeom>
          <a:noFill/>
        </p:spPr>
        <p:txBody>
          <a:bodyPr wrap="square" rtlCol="0">
            <a:spAutoFit/>
          </a:bodyPr>
          <a:lstStyle/>
          <a:p>
            <a:pPr algn="r"/>
            <a:r>
              <a:rPr lang="en-US" sz="2400" b="1" u="sng" dirty="0"/>
              <a:t>KEY CHANGES</a:t>
            </a:r>
            <a:endParaRPr lang="en-US" sz="2000" b="1" dirty="0"/>
          </a:p>
          <a:p>
            <a:r>
              <a:rPr lang="en-US" sz="2800" b="1" dirty="0">
                <a:solidFill>
                  <a:srgbClr val="FF0000"/>
                </a:solidFill>
              </a:rPr>
              <a:t>Risk based approach</a:t>
            </a:r>
          </a:p>
          <a:p>
            <a:endParaRPr lang="en-US" sz="2000" b="1" dirty="0"/>
          </a:p>
          <a:p>
            <a:r>
              <a:rPr lang="en-US" sz="2000" b="1" dirty="0"/>
              <a:t>Addition of </a:t>
            </a:r>
            <a:r>
              <a:rPr lang="en-US" sz="2400" b="1" dirty="0">
                <a:solidFill>
                  <a:srgbClr val="FF0000"/>
                </a:solidFill>
              </a:rPr>
              <a:t>proactive initiatives to protect the environment </a:t>
            </a:r>
            <a:r>
              <a:rPr lang="en-US" sz="2000" b="1" dirty="0"/>
              <a:t>from harm and degradation, such as sustainable resource use and climates change mitigation</a:t>
            </a:r>
          </a:p>
          <a:p>
            <a:endParaRPr lang="en-US" sz="2000" b="1" dirty="0"/>
          </a:p>
          <a:p>
            <a:endParaRPr lang="en-US" sz="2000" b="1" dirty="0"/>
          </a:p>
        </p:txBody>
      </p:sp>
      <p:sp>
        <p:nvSpPr>
          <p:cNvPr id="5" name="Oval 4"/>
          <p:cNvSpPr/>
          <p:nvPr/>
        </p:nvSpPr>
        <p:spPr>
          <a:xfrm>
            <a:off x="443700" y="1394032"/>
            <a:ext cx="338667" cy="32223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MY"/>
          </a:p>
        </p:txBody>
      </p:sp>
      <p:sp>
        <p:nvSpPr>
          <p:cNvPr id="18" name="Oval 17"/>
          <p:cNvSpPr/>
          <p:nvPr/>
        </p:nvSpPr>
        <p:spPr>
          <a:xfrm>
            <a:off x="443701" y="2179160"/>
            <a:ext cx="338667" cy="32223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MY"/>
          </a:p>
        </p:txBody>
      </p:sp>
      <p:pic>
        <p:nvPicPr>
          <p:cNvPr id="20" name="Picture 19"/>
          <p:cNvPicPr>
            <a:picLocks noChangeAspect="1"/>
          </p:cNvPicPr>
          <p:nvPr/>
        </p:nvPicPr>
        <p:blipFill>
          <a:blip r:embed="rId4"/>
          <a:stretch>
            <a:fillRect/>
          </a:stretch>
        </p:blipFill>
        <p:spPr>
          <a:xfrm>
            <a:off x="11169070" y="221109"/>
            <a:ext cx="728405" cy="1126186"/>
          </a:xfrm>
          <a:prstGeom prst="rect">
            <a:avLst/>
          </a:prstGeom>
        </p:spPr>
      </p:pic>
      <p:pic>
        <p:nvPicPr>
          <p:cNvPr id="6" name="Picture 5"/>
          <p:cNvPicPr>
            <a:picLocks noChangeAspect="1"/>
          </p:cNvPicPr>
          <p:nvPr/>
        </p:nvPicPr>
        <p:blipFill>
          <a:blip r:embed="rId5"/>
          <a:stretch>
            <a:fillRect/>
          </a:stretch>
        </p:blipFill>
        <p:spPr>
          <a:xfrm>
            <a:off x="4396411" y="1441395"/>
            <a:ext cx="7561156" cy="47371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9168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824"/>
            <a:ext cx="12191999" cy="646331"/>
          </a:xfrm>
          <a:prstGeom prst="rect">
            <a:avLst/>
          </a:prstGeom>
          <a:solidFill>
            <a:schemeClr val="accent6">
              <a:lumMod val="75000"/>
            </a:schemeClr>
          </a:solidFill>
        </p:spPr>
        <p:txBody>
          <a:bodyPr wrap="square" rtlCol="0">
            <a:spAutoFit/>
          </a:bodyPr>
          <a:lstStyle/>
          <a:p>
            <a:pPr algn="ctr"/>
            <a:r>
              <a:rPr lang="en-US" sz="3600" b="1" dirty="0">
                <a:solidFill>
                  <a:srgbClr val="FFFF00"/>
                </a:solidFill>
              </a:rPr>
              <a:t>PERALIHAN DALAM EMS</a:t>
            </a:r>
            <a:endParaRPr lang="en-MY" sz="3600" b="1" dirty="0">
              <a:solidFill>
                <a:srgbClr val="FFFF00"/>
              </a:solidFill>
            </a:endParaRPr>
          </a:p>
        </p:txBody>
      </p:sp>
      <p:pic>
        <p:nvPicPr>
          <p:cNvPr id="17" name="Picture 16"/>
          <p:cNvPicPr>
            <a:picLocks noChangeAspect="1"/>
          </p:cNvPicPr>
          <p:nvPr/>
        </p:nvPicPr>
        <p:blipFill>
          <a:blip r:embed="rId2"/>
          <a:stretch>
            <a:fillRect/>
          </a:stretch>
        </p:blipFill>
        <p:spPr>
          <a:xfrm>
            <a:off x="223954" y="185149"/>
            <a:ext cx="1884933" cy="891059"/>
          </a:xfrm>
          <a:prstGeom prst="rect">
            <a:avLst/>
          </a:prstGeom>
        </p:spPr>
      </p:pic>
      <p:pic>
        <p:nvPicPr>
          <p:cNvPr id="19" name="Content Placeholder 4" descr="Inner-UPM-Template_Option-1A.jpg"/>
          <p:cNvPicPr>
            <a:picLocks noChangeAspect="1"/>
          </p:cNvPicPr>
          <p:nvPr/>
        </p:nvPicPr>
        <p:blipFill>
          <a:blip r:embed="rId3"/>
          <a:stretch>
            <a:fillRect/>
          </a:stretch>
        </p:blipFill>
        <p:spPr>
          <a:xfrm>
            <a:off x="0" y="6353273"/>
            <a:ext cx="8437222" cy="504727"/>
          </a:xfrm>
          <a:prstGeom prst="rect">
            <a:avLst/>
          </a:prstGeom>
        </p:spPr>
      </p:pic>
      <p:sp>
        <p:nvSpPr>
          <p:cNvPr id="2" name="TextBox 1"/>
          <p:cNvSpPr txBox="1"/>
          <p:nvPr/>
        </p:nvSpPr>
        <p:spPr>
          <a:xfrm>
            <a:off x="660400" y="1642533"/>
            <a:ext cx="1532467" cy="369332"/>
          </a:xfrm>
          <a:prstGeom prst="rect">
            <a:avLst/>
          </a:prstGeom>
          <a:noFill/>
        </p:spPr>
        <p:txBody>
          <a:bodyPr wrap="square" rtlCol="0">
            <a:spAutoFit/>
          </a:bodyPr>
          <a:lstStyle/>
          <a:p>
            <a:r>
              <a:rPr lang="en-US" dirty="0"/>
              <a:t>      </a:t>
            </a:r>
            <a:endParaRPr lang="en-MY" dirty="0"/>
          </a:p>
        </p:txBody>
      </p:sp>
      <p:sp>
        <p:nvSpPr>
          <p:cNvPr id="3" name="TextBox 2"/>
          <p:cNvSpPr txBox="1"/>
          <p:nvPr/>
        </p:nvSpPr>
        <p:spPr>
          <a:xfrm>
            <a:off x="826229" y="965349"/>
            <a:ext cx="6505904" cy="1569660"/>
          </a:xfrm>
          <a:prstGeom prst="rect">
            <a:avLst/>
          </a:prstGeom>
          <a:noFill/>
        </p:spPr>
        <p:txBody>
          <a:bodyPr wrap="square" rtlCol="0">
            <a:spAutoFit/>
          </a:bodyPr>
          <a:lstStyle/>
          <a:p>
            <a:pPr algn="r"/>
            <a:r>
              <a:rPr lang="en-US" sz="2400" b="1" u="sng" dirty="0"/>
              <a:t>KEY CHANGES</a:t>
            </a:r>
          </a:p>
          <a:p>
            <a:endParaRPr lang="en-US" sz="2000" b="1" dirty="0"/>
          </a:p>
          <a:p>
            <a:r>
              <a:rPr lang="en-US" sz="3200" b="1" dirty="0"/>
              <a:t>Prominence of </a:t>
            </a:r>
            <a:r>
              <a:rPr lang="en-US" sz="3200" b="1" dirty="0">
                <a:solidFill>
                  <a:srgbClr val="FF0000"/>
                </a:solidFill>
              </a:rPr>
              <a:t>interested parties</a:t>
            </a:r>
          </a:p>
          <a:p>
            <a:endParaRPr lang="en-US" sz="2000" b="1" dirty="0"/>
          </a:p>
        </p:txBody>
      </p:sp>
      <p:sp>
        <p:nvSpPr>
          <p:cNvPr id="5" name="Oval 4"/>
          <p:cNvSpPr/>
          <p:nvPr/>
        </p:nvSpPr>
        <p:spPr>
          <a:xfrm>
            <a:off x="479095" y="1790086"/>
            <a:ext cx="338667" cy="32223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MY"/>
          </a:p>
        </p:txBody>
      </p:sp>
      <p:pic>
        <p:nvPicPr>
          <p:cNvPr id="20" name="Picture 19"/>
          <p:cNvPicPr>
            <a:picLocks noChangeAspect="1"/>
          </p:cNvPicPr>
          <p:nvPr/>
        </p:nvPicPr>
        <p:blipFill>
          <a:blip r:embed="rId4"/>
          <a:stretch>
            <a:fillRect/>
          </a:stretch>
        </p:blipFill>
        <p:spPr>
          <a:xfrm>
            <a:off x="11169070" y="221109"/>
            <a:ext cx="728405" cy="1126186"/>
          </a:xfrm>
          <a:prstGeom prst="rect">
            <a:avLst/>
          </a:prstGeom>
        </p:spPr>
      </p:pic>
      <p:pic>
        <p:nvPicPr>
          <p:cNvPr id="6" name="Picture 5"/>
          <p:cNvPicPr>
            <a:picLocks noChangeAspect="1"/>
          </p:cNvPicPr>
          <p:nvPr/>
        </p:nvPicPr>
        <p:blipFill>
          <a:blip r:embed="rId5"/>
          <a:stretch>
            <a:fillRect/>
          </a:stretch>
        </p:blipFill>
        <p:spPr>
          <a:xfrm>
            <a:off x="3128643" y="2660373"/>
            <a:ext cx="8133696" cy="21087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214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824"/>
            <a:ext cx="12191999" cy="646331"/>
          </a:xfrm>
          <a:prstGeom prst="rect">
            <a:avLst/>
          </a:prstGeom>
          <a:solidFill>
            <a:schemeClr val="accent6">
              <a:lumMod val="75000"/>
            </a:schemeClr>
          </a:solidFill>
        </p:spPr>
        <p:txBody>
          <a:bodyPr wrap="square" rtlCol="0">
            <a:spAutoFit/>
          </a:bodyPr>
          <a:lstStyle/>
          <a:p>
            <a:pPr algn="ctr"/>
            <a:r>
              <a:rPr lang="en-US" sz="3600" b="1" dirty="0">
                <a:solidFill>
                  <a:srgbClr val="FFFF00"/>
                </a:solidFill>
              </a:rPr>
              <a:t>PERALIHAN DALAM EMS</a:t>
            </a:r>
            <a:endParaRPr lang="en-MY" sz="3600" b="1" dirty="0">
              <a:solidFill>
                <a:srgbClr val="FFFF00"/>
              </a:solidFill>
            </a:endParaRPr>
          </a:p>
        </p:txBody>
      </p:sp>
      <p:pic>
        <p:nvPicPr>
          <p:cNvPr id="17" name="Picture 16"/>
          <p:cNvPicPr>
            <a:picLocks noChangeAspect="1"/>
          </p:cNvPicPr>
          <p:nvPr/>
        </p:nvPicPr>
        <p:blipFill>
          <a:blip r:embed="rId2"/>
          <a:stretch>
            <a:fillRect/>
          </a:stretch>
        </p:blipFill>
        <p:spPr>
          <a:xfrm>
            <a:off x="223954" y="185149"/>
            <a:ext cx="1884933" cy="891059"/>
          </a:xfrm>
          <a:prstGeom prst="rect">
            <a:avLst/>
          </a:prstGeom>
        </p:spPr>
      </p:pic>
      <p:pic>
        <p:nvPicPr>
          <p:cNvPr id="19" name="Content Placeholder 4" descr="Inner-UPM-Template_Option-1A.jpg"/>
          <p:cNvPicPr>
            <a:picLocks noChangeAspect="1"/>
          </p:cNvPicPr>
          <p:nvPr/>
        </p:nvPicPr>
        <p:blipFill>
          <a:blip r:embed="rId3"/>
          <a:stretch>
            <a:fillRect/>
          </a:stretch>
        </p:blipFill>
        <p:spPr>
          <a:xfrm>
            <a:off x="0" y="6353273"/>
            <a:ext cx="8437222" cy="504727"/>
          </a:xfrm>
          <a:prstGeom prst="rect">
            <a:avLst/>
          </a:prstGeom>
        </p:spPr>
      </p:pic>
      <p:sp>
        <p:nvSpPr>
          <p:cNvPr id="2" name="TextBox 1"/>
          <p:cNvSpPr txBox="1"/>
          <p:nvPr/>
        </p:nvSpPr>
        <p:spPr>
          <a:xfrm>
            <a:off x="660400" y="1642533"/>
            <a:ext cx="1532467" cy="369332"/>
          </a:xfrm>
          <a:prstGeom prst="rect">
            <a:avLst/>
          </a:prstGeom>
          <a:noFill/>
        </p:spPr>
        <p:txBody>
          <a:bodyPr wrap="square" rtlCol="0">
            <a:spAutoFit/>
          </a:bodyPr>
          <a:lstStyle/>
          <a:p>
            <a:r>
              <a:rPr lang="en-US" dirty="0"/>
              <a:t>      </a:t>
            </a:r>
            <a:endParaRPr lang="en-MY" dirty="0"/>
          </a:p>
        </p:txBody>
      </p:sp>
      <p:sp>
        <p:nvSpPr>
          <p:cNvPr id="3" name="TextBox 2"/>
          <p:cNvSpPr txBox="1"/>
          <p:nvPr/>
        </p:nvSpPr>
        <p:spPr>
          <a:xfrm>
            <a:off x="487084" y="1057758"/>
            <a:ext cx="3281562" cy="769441"/>
          </a:xfrm>
          <a:prstGeom prst="rect">
            <a:avLst/>
          </a:prstGeom>
          <a:noFill/>
        </p:spPr>
        <p:txBody>
          <a:bodyPr wrap="square" rtlCol="0">
            <a:spAutoFit/>
          </a:bodyPr>
          <a:lstStyle/>
          <a:p>
            <a:pPr algn="ctr"/>
            <a:r>
              <a:rPr lang="en-US" sz="2400" b="1" u="sng" dirty="0"/>
              <a:t>KEY CHANGES</a:t>
            </a:r>
          </a:p>
          <a:p>
            <a:endParaRPr lang="en-US" sz="2000" b="1" dirty="0"/>
          </a:p>
        </p:txBody>
      </p:sp>
      <p:sp>
        <p:nvSpPr>
          <p:cNvPr id="8" name="TextBox 7"/>
          <p:cNvSpPr txBox="1"/>
          <p:nvPr/>
        </p:nvSpPr>
        <p:spPr>
          <a:xfrm>
            <a:off x="1166420" y="1612474"/>
            <a:ext cx="7435713" cy="1692771"/>
          </a:xfrm>
          <a:prstGeom prst="rect">
            <a:avLst/>
          </a:prstGeom>
          <a:noFill/>
        </p:spPr>
        <p:txBody>
          <a:bodyPr wrap="square" rtlCol="0">
            <a:spAutoFit/>
          </a:bodyPr>
          <a:lstStyle/>
          <a:p>
            <a:r>
              <a:rPr lang="en-US" sz="2400" b="1" dirty="0"/>
              <a:t>Increased focus on environment performance  in relation to </a:t>
            </a:r>
            <a:r>
              <a:rPr lang="en-US" sz="3200" b="1" dirty="0">
                <a:solidFill>
                  <a:srgbClr val="FF0000"/>
                </a:solidFill>
              </a:rPr>
              <a:t>continual improvement</a:t>
            </a:r>
            <a:endParaRPr lang="en-MY" sz="2800" b="1" dirty="0">
              <a:solidFill>
                <a:srgbClr val="FF0000"/>
              </a:solidFill>
            </a:endParaRPr>
          </a:p>
          <a:p>
            <a:endParaRPr lang="en-US" sz="2400" b="1" dirty="0"/>
          </a:p>
          <a:p>
            <a:endParaRPr lang="en-US" sz="2400" b="1" dirty="0"/>
          </a:p>
        </p:txBody>
      </p:sp>
      <p:sp>
        <p:nvSpPr>
          <p:cNvPr id="12" name="Oval 11"/>
          <p:cNvSpPr/>
          <p:nvPr/>
        </p:nvSpPr>
        <p:spPr>
          <a:xfrm>
            <a:off x="684728" y="1689631"/>
            <a:ext cx="338667" cy="32223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MY"/>
          </a:p>
        </p:txBody>
      </p:sp>
      <p:pic>
        <p:nvPicPr>
          <p:cNvPr id="20" name="Picture 19"/>
          <p:cNvPicPr>
            <a:picLocks noChangeAspect="1"/>
          </p:cNvPicPr>
          <p:nvPr/>
        </p:nvPicPr>
        <p:blipFill>
          <a:blip r:embed="rId4"/>
          <a:stretch>
            <a:fillRect/>
          </a:stretch>
        </p:blipFill>
        <p:spPr>
          <a:xfrm>
            <a:off x="11169070" y="221109"/>
            <a:ext cx="728405" cy="1126186"/>
          </a:xfrm>
          <a:prstGeom prst="rect">
            <a:avLst/>
          </a:prstGeom>
        </p:spPr>
      </p:pic>
      <p:pic>
        <p:nvPicPr>
          <p:cNvPr id="6" name="Picture 5"/>
          <p:cNvPicPr>
            <a:picLocks noChangeAspect="1"/>
          </p:cNvPicPr>
          <p:nvPr/>
        </p:nvPicPr>
        <p:blipFill>
          <a:blip r:embed="rId5"/>
          <a:stretch>
            <a:fillRect/>
          </a:stretch>
        </p:blipFill>
        <p:spPr>
          <a:xfrm rot="21172001">
            <a:off x="895056" y="3176150"/>
            <a:ext cx="10592855" cy="13908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3619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48447" t="16144" r="36757" b="60446"/>
          <a:stretch>
            <a:fillRect/>
          </a:stretch>
        </p:blipFill>
        <p:spPr bwMode="auto">
          <a:xfrm>
            <a:off x="1208099" y="1910690"/>
            <a:ext cx="2363788"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204924" y="2723392"/>
            <a:ext cx="2366963" cy="200025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US" altLang="ms-MY" sz="2000"/>
              <a:t>TELAH DIPERSIJILKAN DENGAN PENSIJILAN </a:t>
            </a:r>
          </a:p>
          <a:p>
            <a:pPr algn="ctr"/>
            <a:r>
              <a:rPr lang="en-US" altLang="ms-MY" sz="2400" b="1">
                <a:solidFill>
                  <a:srgbClr val="C00000"/>
                </a:solidFill>
              </a:rPr>
              <a:t>(ISO 14001:2004) </a:t>
            </a:r>
            <a:r>
              <a:rPr lang="en-US" altLang="ms-MY" sz="2000"/>
              <a:t>MULAI TAHUN 2014 HINGGA KINI</a:t>
            </a:r>
            <a:endParaRPr lang="en-MY" altLang="ms-MY" sz="2000"/>
          </a:p>
        </p:txBody>
      </p:sp>
      <p:grpSp>
        <p:nvGrpSpPr>
          <p:cNvPr id="7" name="Group 6"/>
          <p:cNvGrpSpPr>
            <a:grpSpLocks/>
          </p:cNvGrpSpPr>
          <p:nvPr/>
        </p:nvGrpSpPr>
        <p:grpSpPr bwMode="auto">
          <a:xfrm>
            <a:off x="6763567" y="775644"/>
            <a:ext cx="4656137" cy="5727700"/>
            <a:chOff x="5749113" y="108247"/>
            <a:chExt cx="6053926" cy="6749753"/>
          </a:xfrm>
        </p:grpSpPr>
        <p:pic>
          <p:nvPicPr>
            <p:cNvPr id="20489" name="Picture 6" descr="Image result for fr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9113" y="108247"/>
              <a:ext cx="6053926" cy="6749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print"/>
            <a:stretch>
              <a:fillRect/>
            </a:stretch>
          </p:blipFill>
          <p:spPr>
            <a:xfrm>
              <a:off x="6810233" y="1096639"/>
              <a:ext cx="4080680" cy="485378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pic>
        <p:nvPicPr>
          <p:cNvPr id="10" name="Picture 2" descr="https://tse4.mm.bing.net/th?id=OIP.XNOC6jlBmuu0fhsvOQBCpQDKDI&amp;pid=15.1&amp;P=0&amp;w=167&amp;h=1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5932" y="2312194"/>
            <a:ext cx="2130425"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747169" y="4852131"/>
            <a:ext cx="4030662" cy="881063"/>
          </a:xfrm>
          <a:prstGeom prst="rect">
            <a:avLst/>
          </a:prstGeom>
          <a:solidFill>
            <a:srgbClr val="0099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ms-MY" sz="24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 Pensijilan ER 0909</a:t>
            </a:r>
          </a:p>
        </p:txBody>
      </p:sp>
      <p:sp>
        <p:nvSpPr>
          <p:cNvPr id="12" name="TextBox 11"/>
          <p:cNvSpPr txBox="1"/>
          <p:nvPr/>
        </p:nvSpPr>
        <p:spPr>
          <a:xfrm>
            <a:off x="0" y="824"/>
            <a:ext cx="12191999" cy="646331"/>
          </a:xfrm>
          <a:prstGeom prst="rect">
            <a:avLst/>
          </a:prstGeom>
          <a:solidFill>
            <a:schemeClr val="accent6">
              <a:lumMod val="75000"/>
            </a:schemeClr>
          </a:solidFill>
        </p:spPr>
        <p:txBody>
          <a:bodyPr wrap="square" rtlCol="0">
            <a:spAutoFit/>
          </a:bodyPr>
          <a:lstStyle/>
          <a:p>
            <a:pPr algn="ctr"/>
            <a:r>
              <a:rPr lang="en-US" sz="3600" b="1" dirty="0">
                <a:solidFill>
                  <a:schemeClr val="bg1"/>
                </a:solidFill>
              </a:rPr>
              <a:t>PENSIJILAN ISO 14001</a:t>
            </a:r>
            <a:endParaRPr lang="en-MY" sz="3600" b="1" dirty="0">
              <a:solidFill>
                <a:schemeClr val="bg1"/>
              </a:solidFill>
            </a:endParaRPr>
          </a:p>
        </p:txBody>
      </p:sp>
      <p:pic>
        <p:nvPicPr>
          <p:cNvPr id="13" name="Content Placeholder 4" descr="Inner-UPM-Template_Option-1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284162"/>
            <a:ext cx="9580605" cy="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7"/>
          <a:stretch>
            <a:fillRect/>
          </a:stretch>
        </p:blipFill>
        <p:spPr>
          <a:xfrm>
            <a:off x="223954" y="185149"/>
            <a:ext cx="1884933" cy="891059"/>
          </a:xfrm>
          <a:prstGeom prst="rect">
            <a:avLst/>
          </a:prstGeom>
        </p:spPr>
      </p:pic>
      <p:pic>
        <p:nvPicPr>
          <p:cNvPr id="15" name="Picture 14"/>
          <p:cNvPicPr>
            <a:picLocks noChangeAspect="1"/>
          </p:cNvPicPr>
          <p:nvPr/>
        </p:nvPicPr>
        <p:blipFill>
          <a:blip r:embed="rId8"/>
          <a:stretch>
            <a:fillRect/>
          </a:stretch>
        </p:blipFill>
        <p:spPr>
          <a:xfrm>
            <a:off x="11174370" y="69090"/>
            <a:ext cx="822058" cy="1260490"/>
          </a:xfrm>
          <a:prstGeom prst="rect">
            <a:avLst/>
          </a:prstGeom>
        </p:spPr>
      </p:pic>
    </p:spTree>
    <p:extLst>
      <p:ext uri="{BB962C8B-B14F-4D97-AF65-F5344CB8AC3E}">
        <p14:creationId xmlns:p14="http://schemas.microsoft.com/office/powerpoint/2010/main" val="1761225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3688"/>
            <a:ext cx="12191999" cy="646331"/>
          </a:xfrm>
          <a:prstGeom prst="rect">
            <a:avLst/>
          </a:prstGeom>
          <a:solidFill>
            <a:schemeClr val="accent6">
              <a:lumMod val="75000"/>
            </a:schemeClr>
          </a:solidFill>
        </p:spPr>
        <p:txBody>
          <a:bodyPr wrap="square" rtlCol="0">
            <a:spAutoFit/>
          </a:bodyPr>
          <a:lstStyle/>
          <a:p>
            <a:pPr algn="ctr"/>
            <a:r>
              <a:rPr lang="en-US" sz="3600" b="1" dirty="0">
                <a:solidFill>
                  <a:srgbClr val="FFFF00"/>
                </a:solidFill>
              </a:rPr>
              <a:t>PERALIHAN DALAM EMS</a:t>
            </a:r>
            <a:endParaRPr lang="en-MY" sz="3600" b="1" dirty="0">
              <a:solidFill>
                <a:srgbClr val="FFFF00"/>
              </a:solidFill>
            </a:endParaRPr>
          </a:p>
        </p:txBody>
      </p:sp>
      <p:pic>
        <p:nvPicPr>
          <p:cNvPr id="17" name="Picture 16"/>
          <p:cNvPicPr>
            <a:picLocks noChangeAspect="1"/>
          </p:cNvPicPr>
          <p:nvPr/>
        </p:nvPicPr>
        <p:blipFill>
          <a:blip r:embed="rId2"/>
          <a:stretch>
            <a:fillRect/>
          </a:stretch>
        </p:blipFill>
        <p:spPr>
          <a:xfrm>
            <a:off x="223954" y="185149"/>
            <a:ext cx="1884933" cy="891059"/>
          </a:xfrm>
          <a:prstGeom prst="rect">
            <a:avLst/>
          </a:prstGeom>
        </p:spPr>
      </p:pic>
      <p:pic>
        <p:nvPicPr>
          <p:cNvPr id="19" name="Content Placeholder 4" descr="Inner-UPM-Template_Option-1A.jpg"/>
          <p:cNvPicPr>
            <a:picLocks noChangeAspect="1"/>
          </p:cNvPicPr>
          <p:nvPr/>
        </p:nvPicPr>
        <p:blipFill>
          <a:blip r:embed="rId3"/>
          <a:stretch>
            <a:fillRect/>
          </a:stretch>
        </p:blipFill>
        <p:spPr>
          <a:xfrm>
            <a:off x="0" y="6353273"/>
            <a:ext cx="8437222" cy="504727"/>
          </a:xfrm>
          <a:prstGeom prst="rect">
            <a:avLst/>
          </a:prstGeom>
        </p:spPr>
      </p:pic>
      <p:sp>
        <p:nvSpPr>
          <p:cNvPr id="2" name="TextBox 1"/>
          <p:cNvSpPr txBox="1"/>
          <p:nvPr/>
        </p:nvSpPr>
        <p:spPr>
          <a:xfrm>
            <a:off x="660399" y="1387221"/>
            <a:ext cx="1532467" cy="369332"/>
          </a:xfrm>
          <a:prstGeom prst="rect">
            <a:avLst/>
          </a:prstGeom>
          <a:noFill/>
        </p:spPr>
        <p:txBody>
          <a:bodyPr wrap="square" rtlCol="0">
            <a:spAutoFit/>
          </a:bodyPr>
          <a:lstStyle/>
          <a:p>
            <a:r>
              <a:rPr lang="en-US" dirty="0"/>
              <a:t>      </a:t>
            </a:r>
            <a:endParaRPr lang="en-MY" dirty="0"/>
          </a:p>
        </p:txBody>
      </p:sp>
      <p:sp>
        <p:nvSpPr>
          <p:cNvPr id="3" name="TextBox 2"/>
          <p:cNvSpPr txBox="1"/>
          <p:nvPr/>
        </p:nvSpPr>
        <p:spPr>
          <a:xfrm>
            <a:off x="988119" y="832989"/>
            <a:ext cx="2409496" cy="461665"/>
          </a:xfrm>
          <a:prstGeom prst="rect">
            <a:avLst/>
          </a:prstGeom>
          <a:noFill/>
        </p:spPr>
        <p:txBody>
          <a:bodyPr wrap="square" rtlCol="0">
            <a:spAutoFit/>
          </a:bodyPr>
          <a:lstStyle/>
          <a:p>
            <a:pPr algn="r"/>
            <a:r>
              <a:rPr lang="en-US" sz="2400" b="1" u="sng" dirty="0"/>
              <a:t>KEY CHANGES</a:t>
            </a:r>
          </a:p>
        </p:txBody>
      </p:sp>
      <p:sp>
        <p:nvSpPr>
          <p:cNvPr id="8" name="TextBox 7"/>
          <p:cNvSpPr txBox="1"/>
          <p:nvPr/>
        </p:nvSpPr>
        <p:spPr>
          <a:xfrm>
            <a:off x="1442434" y="1221730"/>
            <a:ext cx="6709834" cy="1754326"/>
          </a:xfrm>
          <a:prstGeom prst="rect">
            <a:avLst/>
          </a:prstGeom>
          <a:noFill/>
        </p:spPr>
        <p:txBody>
          <a:bodyPr wrap="square" rtlCol="0">
            <a:spAutoFit/>
          </a:bodyPr>
          <a:lstStyle/>
          <a:p>
            <a:r>
              <a:rPr lang="en-US" sz="2400" b="1" dirty="0"/>
              <a:t>The role of </a:t>
            </a:r>
            <a:r>
              <a:rPr lang="en-US" sz="3600" b="1" dirty="0">
                <a:solidFill>
                  <a:srgbClr val="FF0000"/>
                </a:solidFill>
              </a:rPr>
              <a:t>lifecycle thinking</a:t>
            </a:r>
            <a:endParaRPr lang="en-US" sz="2400" b="1" dirty="0">
              <a:solidFill>
                <a:srgbClr val="FF0000"/>
              </a:solidFill>
            </a:endParaRPr>
          </a:p>
          <a:p>
            <a:endParaRPr lang="en-US" sz="2400" b="1" dirty="0"/>
          </a:p>
          <a:p>
            <a:endParaRPr lang="en-US" sz="2400" b="1" dirty="0"/>
          </a:p>
          <a:p>
            <a:endParaRPr lang="en-US" sz="2400" b="1" dirty="0"/>
          </a:p>
        </p:txBody>
      </p:sp>
      <p:sp>
        <p:nvSpPr>
          <p:cNvPr id="13" name="Oval 12"/>
          <p:cNvSpPr/>
          <p:nvPr/>
        </p:nvSpPr>
        <p:spPr>
          <a:xfrm>
            <a:off x="867605" y="1478462"/>
            <a:ext cx="338667" cy="320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MY"/>
          </a:p>
        </p:txBody>
      </p:sp>
      <p:pic>
        <p:nvPicPr>
          <p:cNvPr id="20" name="Picture 19"/>
          <p:cNvPicPr>
            <a:picLocks noChangeAspect="1"/>
          </p:cNvPicPr>
          <p:nvPr/>
        </p:nvPicPr>
        <p:blipFill>
          <a:blip r:embed="rId4"/>
          <a:stretch>
            <a:fillRect/>
          </a:stretch>
        </p:blipFill>
        <p:spPr>
          <a:xfrm>
            <a:off x="11169070" y="221109"/>
            <a:ext cx="728405" cy="1126186"/>
          </a:xfrm>
          <a:prstGeom prst="rect">
            <a:avLst/>
          </a:prstGeom>
        </p:spPr>
      </p:pic>
      <p:pic>
        <p:nvPicPr>
          <p:cNvPr id="6" name="Picture 5"/>
          <p:cNvPicPr>
            <a:picLocks noChangeAspect="1"/>
          </p:cNvPicPr>
          <p:nvPr/>
        </p:nvPicPr>
        <p:blipFill>
          <a:blip r:embed="rId5"/>
          <a:stretch>
            <a:fillRect/>
          </a:stretch>
        </p:blipFill>
        <p:spPr>
          <a:xfrm>
            <a:off x="1532466" y="3377945"/>
            <a:ext cx="9727547" cy="1486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1282473" y="4875945"/>
            <a:ext cx="10691202" cy="1477328"/>
          </a:xfrm>
          <a:prstGeom prst="rect">
            <a:avLst/>
          </a:prstGeom>
          <a:noFill/>
        </p:spPr>
        <p:txBody>
          <a:bodyPr wrap="square" rtlCol="0">
            <a:spAutoFit/>
          </a:bodyPr>
          <a:lstStyle/>
          <a:p>
            <a:r>
              <a:rPr lang="en-US" dirty="0"/>
              <a:t>..consider the environmental impacts can be controlled and influence during each stage of the product lifecycle</a:t>
            </a:r>
          </a:p>
          <a:p>
            <a:pPr marL="285750" indent="-285750">
              <a:buFontTx/>
              <a:buChar char="-"/>
            </a:pPr>
            <a:r>
              <a:rPr lang="en-US" dirty="0"/>
              <a:t>Raw material acquisition</a:t>
            </a:r>
          </a:p>
          <a:p>
            <a:pPr marL="285750" indent="-285750">
              <a:buFontTx/>
              <a:buChar char="-"/>
            </a:pPr>
            <a:r>
              <a:rPr lang="en-US" dirty="0"/>
              <a:t>Manufacture</a:t>
            </a:r>
          </a:p>
          <a:p>
            <a:pPr marL="285750" indent="-285750">
              <a:buFontTx/>
              <a:buChar char="-"/>
            </a:pPr>
            <a:r>
              <a:rPr lang="en-US" dirty="0"/>
              <a:t>Packaging/ Transport/Delivery</a:t>
            </a:r>
          </a:p>
          <a:p>
            <a:pPr marL="285750" indent="-285750">
              <a:buFontTx/>
              <a:buChar char="-"/>
            </a:pPr>
            <a:r>
              <a:rPr lang="en-US" dirty="0"/>
              <a:t>End life treatment &amp; final disposal </a:t>
            </a:r>
            <a:endParaRPr lang="en-MY" dirty="0"/>
          </a:p>
        </p:txBody>
      </p:sp>
      <p:sp>
        <p:nvSpPr>
          <p:cNvPr id="12" name="TextBox 11"/>
          <p:cNvSpPr txBox="1"/>
          <p:nvPr/>
        </p:nvSpPr>
        <p:spPr>
          <a:xfrm>
            <a:off x="1466485" y="1567675"/>
            <a:ext cx="9004475" cy="2554545"/>
          </a:xfrm>
          <a:prstGeom prst="rect">
            <a:avLst/>
          </a:prstGeom>
          <a:noFill/>
        </p:spPr>
        <p:txBody>
          <a:bodyPr wrap="square" rtlCol="0">
            <a:spAutoFit/>
          </a:bodyPr>
          <a:lstStyle/>
          <a:p>
            <a:endParaRPr lang="en-US" sz="2400" b="1" dirty="0"/>
          </a:p>
          <a:p>
            <a:r>
              <a:rPr lang="en-US" sz="3200" b="1" dirty="0">
                <a:solidFill>
                  <a:srgbClr val="FF0000"/>
                </a:solidFill>
              </a:rPr>
              <a:t>Impacts organization has on the environment &amp; vice versa </a:t>
            </a:r>
            <a:r>
              <a:rPr lang="en-US" sz="2400" b="1" dirty="0"/>
              <a:t>(what the environment can do to u &amp; what u can do to the environment</a:t>
            </a:r>
          </a:p>
          <a:p>
            <a:endParaRPr lang="en-US" sz="2400" b="1" dirty="0"/>
          </a:p>
          <a:p>
            <a:endParaRPr lang="en-US" sz="2400" b="1" dirty="0"/>
          </a:p>
        </p:txBody>
      </p:sp>
      <p:sp>
        <p:nvSpPr>
          <p:cNvPr id="14" name="Oval 13"/>
          <p:cNvSpPr/>
          <p:nvPr/>
        </p:nvSpPr>
        <p:spPr>
          <a:xfrm>
            <a:off x="867605" y="2067566"/>
            <a:ext cx="338667" cy="320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823653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824"/>
            <a:ext cx="12191999" cy="584775"/>
          </a:xfrm>
          <a:prstGeom prst="rect">
            <a:avLst/>
          </a:prstGeom>
          <a:solidFill>
            <a:schemeClr val="accent6">
              <a:lumMod val="75000"/>
            </a:schemeClr>
          </a:solidFill>
        </p:spPr>
        <p:txBody>
          <a:bodyPr wrap="square" rtlCol="0">
            <a:spAutoFit/>
          </a:bodyPr>
          <a:lstStyle/>
          <a:p>
            <a:pPr algn="ctr"/>
            <a:r>
              <a:rPr lang="en-US" sz="3200" b="1" dirty="0">
                <a:solidFill>
                  <a:schemeClr val="bg1"/>
                </a:solidFill>
              </a:rPr>
              <a:t>            OBJEKTIF</a:t>
            </a:r>
            <a:r>
              <a:rPr lang="ms-MY" sz="3200" b="1" dirty="0">
                <a:solidFill>
                  <a:schemeClr val="bg1"/>
                </a:solidFill>
                <a:cs typeface="Arial" panose="020B0604020202020204" pitchFamily="34" charset="0"/>
              </a:rPr>
              <a:t> PENGURUSAN ALAM SEKITAR</a:t>
            </a:r>
            <a:endParaRPr lang="en-MY" sz="3200" b="1" dirty="0">
              <a:solidFill>
                <a:schemeClr val="bg1"/>
              </a:solidFill>
            </a:endParaRPr>
          </a:p>
        </p:txBody>
      </p:sp>
      <p:pic>
        <p:nvPicPr>
          <p:cNvPr id="26" name="Picture 25"/>
          <p:cNvPicPr>
            <a:picLocks noChangeAspect="1"/>
          </p:cNvPicPr>
          <p:nvPr/>
        </p:nvPicPr>
        <p:blipFill>
          <a:blip r:embed="rId3"/>
          <a:stretch>
            <a:fillRect/>
          </a:stretch>
        </p:blipFill>
        <p:spPr>
          <a:xfrm>
            <a:off x="223954" y="185149"/>
            <a:ext cx="1884933" cy="891059"/>
          </a:xfrm>
          <a:prstGeom prst="rect">
            <a:avLst/>
          </a:prstGeom>
        </p:spPr>
      </p:pic>
      <p:pic>
        <p:nvPicPr>
          <p:cNvPr id="27" name="Picture 26"/>
          <p:cNvPicPr>
            <a:picLocks noChangeAspect="1"/>
          </p:cNvPicPr>
          <p:nvPr/>
        </p:nvPicPr>
        <p:blipFill>
          <a:blip r:embed="rId4"/>
          <a:stretch>
            <a:fillRect/>
          </a:stretch>
        </p:blipFill>
        <p:spPr>
          <a:xfrm>
            <a:off x="11174370" y="69090"/>
            <a:ext cx="822058" cy="1260490"/>
          </a:xfrm>
          <a:prstGeom prst="rect">
            <a:avLst/>
          </a:prstGeom>
        </p:spPr>
      </p:pic>
      <p:pic>
        <p:nvPicPr>
          <p:cNvPr id="28" name="Content Placeholder 4" descr="Inner-UPM-Template_Option-1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4162"/>
            <a:ext cx="9580605" cy="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3"/>
          <p:cNvSpPr txBox="1"/>
          <p:nvPr/>
        </p:nvSpPr>
        <p:spPr bwMode="auto">
          <a:xfrm>
            <a:off x="1077102" y="2405306"/>
            <a:ext cx="10733174" cy="3539430"/>
          </a:xfrm>
          <a:prstGeom prst="rect">
            <a:avLst/>
          </a:prstGeom>
          <a:noFill/>
        </p:spPr>
        <p:txBody>
          <a:bodyPr wrap="square">
            <a:spAutoFit/>
          </a:bodyPr>
          <a:lstStyle>
            <a:defPPr>
              <a:defRPr lang="en-US"/>
            </a:defPPr>
            <a:lvl1pPr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9pPr>
          </a:lstStyle>
          <a:p>
            <a:pPr marL="539354" indent="-272654">
              <a:defRPr/>
            </a:pPr>
            <a:r>
              <a:rPr lang="ms-MY" sz="2800" dirty="0">
                <a:solidFill>
                  <a:schemeClr val="tx1"/>
                </a:solidFill>
                <a:latin typeface="Tahoma" panose="020B0604030504040204" pitchFamily="34" charset="0"/>
                <a:ea typeface="Tahoma" panose="020B0604030504040204" pitchFamily="34" charset="0"/>
                <a:cs typeface="Tahoma" panose="020B0604030504040204" pitchFamily="34" charset="0"/>
              </a:rPr>
              <a:t>1. 	Penjimatan </a:t>
            </a:r>
            <a:r>
              <a:rPr lang="ms-MY" sz="28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penggunaan kertas</a:t>
            </a:r>
            <a:r>
              <a:rPr lang="ms-MY" sz="28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539354" indent="-272654">
              <a:defRPr/>
            </a:pPr>
            <a:r>
              <a:rPr lang="ms-MY" sz="2800" dirty="0">
                <a:solidFill>
                  <a:schemeClr val="tx1"/>
                </a:solidFill>
                <a:latin typeface="Tahoma" panose="020B0604030504040204" pitchFamily="34" charset="0"/>
                <a:ea typeface="Tahoma" panose="020B0604030504040204" pitchFamily="34" charset="0"/>
                <a:cs typeface="Tahoma" panose="020B0604030504040204" pitchFamily="34" charset="0"/>
              </a:rPr>
              <a:t>2. 	Penjimatan </a:t>
            </a:r>
            <a:r>
              <a:rPr lang="ms-MY" sz="28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tenaga elektrik</a:t>
            </a:r>
            <a:r>
              <a:rPr lang="ms-MY" sz="28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539354" indent="-272654">
              <a:defRPr/>
            </a:pPr>
            <a:r>
              <a:rPr lang="ms-MY" sz="2800" dirty="0">
                <a:solidFill>
                  <a:schemeClr val="tx1"/>
                </a:solidFill>
                <a:latin typeface="Tahoma" panose="020B0604030504040204" pitchFamily="34" charset="0"/>
                <a:ea typeface="Tahoma" panose="020B0604030504040204" pitchFamily="34" charset="0"/>
                <a:cs typeface="Tahoma" panose="020B0604030504040204" pitchFamily="34" charset="0"/>
              </a:rPr>
              <a:t>3. 	Pemantauan </a:t>
            </a:r>
            <a:r>
              <a:rPr lang="ms-MY" sz="28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pelepasan asap bas bahan bakar    </a:t>
            </a:r>
          </a:p>
          <a:p>
            <a:pPr marL="539354" indent="-272654">
              <a:defRPr/>
            </a:pPr>
            <a:r>
              <a:rPr lang="ms-MY" sz="28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diesel</a:t>
            </a:r>
            <a:r>
              <a:rPr lang="ms-MY" sz="28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723900" indent="-457200">
              <a:buAutoNum type="arabicPeriod" startAt="4"/>
              <a:defRPr/>
            </a:pPr>
            <a:r>
              <a:rPr lang="ms-MY" sz="2800" dirty="0">
                <a:solidFill>
                  <a:schemeClr val="tx1"/>
                </a:solidFill>
                <a:latin typeface="Tahoma" panose="020B0604030504040204" pitchFamily="34" charset="0"/>
                <a:ea typeface="Tahoma" panose="020B0604030504040204" pitchFamily="34" charset="0"/>
                <a:cs typeface="Tahoma" panose="020B0604030504040204" pitchFamily="34" charset="0"/>
              </a:rPr>
              <a:t>  Pengendalian </a:t>
            </a:r>
            <a:r>
              <a:rPr lang="ms-MY" sz="28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kemudahan yang mencemar ke udara     </a:t>
            </a:r>
          </a:p>
          <a:p>
            <a:pPr marL="266700">
              <a:defRPr/>
            </a:pPr>
            <a:r>
              <a:rPr lang="ms-MY" sz="2800" dirty="0">
                <a:solidFill>
                  <a:schemeClr val="tx1"/>
                </a:solidFill>
                <a:latin typeface="Tahoma" panose="020B0604030504040204" pitchFamily="34" charset="0"/>
                <a:ea typeface="Tahoma" panose="020B0604030504040204" pitchFamily="34" charset="0"/>
                <a:cs typeface="Tahoma" panose="020B0604030504040204" pitchFamily="34" charset="0"/>
              </a:rPr>
              <a:t>       mengikut perundangan yang ditetapkan</a:t>
            </a:r>
          </a:p>
          <a:p>
            <a:pPr marL="266700">
              <a:defRPr/>
            </a:pP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4.1  </a:t>
            </a:r>
            <a:r>
              <a:rPr lang="ms-MY" sz="2800"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Incenerator</a:t>
            </a:r>
            <a:r>
              <a:rPr lang="ms-MY" sz="28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ms-MY"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266700">
              <a:defRPr/>
            </a:pPr>
            <a:r>
              <a:rPr lang="ms-MY" sz="2800" dirty="0">
                <a:solidFill>
                  <a:schemeClr val="tx1"/>
                </a:solidFill>
                <a:latin typeface="Tahoma" panose="020B0604030504040204" pitchFamily="34" charset="0"/>
                <a:ea typeface="Tahoma" panose="020B0604030504040204" pitchFamily="34" charset="0"/>
                <a:cs typeface="Tahoma" panose="020B0604030504040204" pitchFamily="34" charset="0"/>
              </a:rPr>
              <a:t>       4.2   </a:t>
            </a:r>
            <a:r>
              <a:rPr lang="ms-MY" sz="28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Kebuk Wasap </a:t>
            </a:r>
          </a:p>
        </p:txBody>
      </p:sp>
      <p:pic>
        <p:nvPicPr>
          <p:cNvPr id="9" name="Picture 8"/>
          <p:cNvPicPr>
            <a:picLocks noChangeAspect="1"/>
          </p:cNvPicPr>
          <p:nvPr/>
        </p:nvPicPr>
        <p:blipFill>
          <a:blip r:embed="rId6"/>
          <a:stretch>
            <a:fillRect/>
          </a:stretch>
        </p:blipFill>
        <p:spPr>
          <a:xfrm>
            <a:off x="789236" y="954981"/>
            <a:ext cx="4517528" cy="1322947"/>
          </a:xfrm>
          <a:prstGeom prst="rect">
            <a:avLst/>
          </a:prstGeom>
        </p:spPr>
      </p:pic>
      <p:sp>
        <p:nvSpPr>
          <p:cNvPr id="10" name="TextBox 9"/>
          <p:cNvSpPr txBox="1"/>
          <p:nvPr/>
        </p:nvSpPr>
        <p:spPr>
          <a:xfrm>
            <a:off x="8331200" y="5731961"/>
            <a:ext cx="3796066" cy="923330"/>
          </a:xfrm>
          <a:prstGeom prst="rect">
            <a:avLst/>
          </a:prstGeom>
          <a:noFill/>
        </p:spPr>
        <p:txBody>
          <a:bodyPr wrap="square" rtlCol="0">
            <a:spAutoFit/>
          </a:bodyPr>
          <a:lstStyle/>
          <a:p>
            <a:r>
              <a:rPr lang="en-US" b="1" dirty="0">
                <a:solidFill>
                  <a:srgbClr val="FF0000"/>
                </a:solidFill>
              </a:rPr>
              <a:t>#</a:t>
            </a:r>
            <a:r>
              <a:rPr lang="en-US" b="1" dirty="0" err="1">
                <a:solidFill>
                  <a:srgbClr val="FF0000"/>
                </a:solidFill>
              </a:rPr>
              <a:t>Semakan</a:t>
            </a:r>
            <a:r>
              <a:rPr lang="en-US" b="1" dirty="0">
                <a:solidFill>
                  <a:srgbClr val="FF0000"/>
                </a:solidFill>
              </a:rPr>
              <a:t> </a:t>
            </a:r>
            <a:r>
              <a:rPr lang="en-US" b="1" dirty="0" err="1">
                <a:solidFill>
                  <a:srgbClr val="FF0000"/>
                </a:solidFill>
              </a:rPr>
              <a:t>Undang-undang</a:t>
            </a:r>
            <a:r>
              <a:rPr lang="en-US" b="1" dirty="0">
                <a:solidFill>
                  <a:srgbClr val="FF0000"/>
                </a:solidFill>
              </a:rPr>
              <a:t> </a:t>
            </a:r>
            <a:r>
              <a:rPr lang="en-US" b="1" dirty="0" err="1">
                <a:solidFill>
                  <a:srgbClr val="FF0000"/>
                </a:solidFill>
              </a:rPr>
              <a:t>mendapati</a:t>
            </a:r>
            <a:r>
              <a:rPr lang="en-US" b="1" dirty="0">
                <a:solidFill>
                  <a:srgbClr val="FF0000"/>
                </a:solidFill>
              </a:rPr>
              <a:t> </a:t>
            </a:r>
            <a:r>
              <a:rPr lang="en-US" b="1" dirty="0" err="1">
                <a:solidFill>
                  <a:srgbClr val="FF0000"/>
                </a:solidFill>
              </a:rPr>
              <a:t>kapasiti</a:t>
            </a:r>
            <a:r>
              <a:rPr lang="en-US" b="1" dirty="0">
                <a:solidFill>
                  <a:srgbClr val="FF0000"/>
                </a:solidFill>
              </a:rPr>
              <a:t> boiler UPM </a:t>
            </a:r>
            <a:r>
              <a:rPr lang="en-US" b="1" dirty="0" err="1">
                <a:solidFill>
                  <a:srgbClr val="FF0000"/>
                </a:solidFill>
              </a:rPr>
              <a:t>tidak</a:t>
            </a:r>
            <a:r>
              <a:rPr lang="en-US" b="1" dirty="0">
                <a:solidFill>
                  <a:srgbClr val="FF0000"/>
                </a:solidFill>
              </a:rPr>
              <a:t> </a:t>
            </a:r>
            <a:r>
              <a:rPr lang="en-US" b="1" dirty="0" err="1">
                <a:solidFill>
                  <a:srgbClr val="FF0000"/>
                </a:solidFill>
              </a:rPr>
              <a:t>terpakai</a:t>
            </a:r>
            <a:r>
              <a:rPr lang="en-US" b="1" dirty="0">
                <a:solidFill>
                  <a:srgbClr val="FF0000"/>
                </a:solidFill>
              </a:rPr>
              <a:t> (JKKP </a:t>
            </a:r>
            <a:r>
              <a:rPr lang="en-US" b="1" dirty="0" err="1">
                <a:solidFill>
                  <a:srgbClr val="FF0000"/>
                </a:solidFill>
              </a:rPr>
              <a:t>pada</a:t>
            </a:r>
            <a:r>
              <a:rPr lang="en-US" b="1" dirty="0">
                <a:solidFill>
                  <a:srgbClr val="FF0000"/>
                </a:solidFill>
              </a:rPr>
              <a:t> 2 Mac 2018)</a:t>
            </a:r>
            <a:endParaRPr lang="en-MY" b="1" dirty="0">
              <a:solidFill>
                <a:srgbClr val="FF0000"/>
              </a:solidFill>
            </a:endParaRPr>
          </a:p>
        </p:txBody>
      </p:sp>
      <p:pic>
        <p:nvPicPr>
          <p:cNvPr id="3" name="Picture 2"/>
          <p:cNvPicPr>
            <a:picLocks noChangeAspect="1"/>
          </p:cNvPicPr>
          <p:nvPr/>
        </p:nvPicPr>
        <p:blipFill>
          <a:blip r:embed="rId7"/>
          <a:stretch>
            <a:fillRect/>
          </a:stretch>
        </p:blipFill>
        <p:spPr>
          <a:xfrm>
            <a:off x="6273799" y="5023459"/>
            <a:ext cx="5095875" cy="790575"/>
          </a:xfrm>
          <a:prstGeom prst="rect">
            <a:avLst/>
          </a:prstGeom>
        </p:spPr>
      </p:pic>
      <p:pic>
        <p:nvPicPr>
          <p:cNvPr id="4" name="Picture 3"/>
          <p:cNvPicPr>
            <a:picLocks noChangeAspect="1"/>
          </p:cNvPicPr>
          <p:nvPr/>
        </p:nvPicPr>
        <p:blipFill>
          <a:blip r:embed="rId8"/>
          <a:stretch>
            <a:fillRect/>
          </a:stretch>
        </p:blipFill>
        <p:spPr>
          <a:xfrm>
            <a:off x="7399958" y="5023459"/>
            <a:ext cx="931242" cy="1107545"/>
          </a:xfrm>
          <a:prstGeom prst="rect">
            <a:avLst/>
          </a:prstGeom>
        </p:spPr>
      </p:pic>
    </p:spTree>
    <p:extLst>
      <p:ext uri="{BB962C8B-B14F-4D97-AF65-F5344CB8AC3E}">
        <p14:creationId xmlns:p14="http://schemas.microsoft.com/office/powerpoint/2010/main" val="2211401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            PENILAIAN  KEPATUHAN UNDANG-UNDANG ALAM SEKITAR</a:t>
            </a:r>
            <a:endParaRPr lang="en-MY" sz="2800" b="1" dirty="0">
              <a:solidFill>
                <a:schemeClr val="bg1"/>
              </a:solidFill>
            </a:endParaRPr>
          </a:p>
        </p:txBody>
      </p:sp>
      <p:pic>
        <p:nvPicPr>
          <p:cNvPr id="26" name="Picture 25"/>
          <p:cNvPicPr>
            <a:picLocks noChangeAspect="1"/>
          </p:cNvPicPr>
          <p:nvPr/>
        </p:nvPicPr>
        <p:blipFill>
          <a:blip r:embed="rId3"/>
          <a:stretch>
            <a:fillRect/>
          </a:stretch>
        </p:blipFill>
        <p:spPr>
          <a:xfrm>
            <a:off x="223954" y="185149"/>
            <a:ext cx="1884933" cy="891059"/>
          </a:xfrm>
          <a:prstGeom prst="rect">
            <a:avLst/>
          </a:prstGeom>
        </p:spPr>
      </p:pic>
      <p:pic>
        <p:nvPicPr>
          <p:cNvPr id="27" name="Picture 26"/>
          <p:cNvPicPr>
            <a:picLocks noChangeAspect="1"/>
          </p:cNvPicPr>
          <p:nvPr/>
        </p:nvPicPr>
        <p:blipFill>
          <a:blip r:embed="rId4"/>
          <a:stretch>
            <a:fillRect/>
          </a:stretch>
        </p:blipFill>
        <p:spPr>
          <a:xfrm>
            <a:off x="11174370" y="69090"/>
            <a:ext cx="822058" cy="1260490"/>
          </a:xfrm>
          <a:prstGeom prst="rect">
            <a:avLst/>
          </a:prstGeom>
        </p:spPr>
      </p:pic>
      <p:pic>
        <p:nvPicPr>
          <p:cNvPr id="28" name="Content Placeholder 4" descr="Inner-UPM-Template_Option-1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4162"/>
            <a:ext cx="9580605" cy="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87399" y="1490265"/>
            <a:ext cx="4394200" cy="4154984"/>
          </a:xfrm>
          <a:prstGeom prst="rect">
            <a:avLst/>
          </a:prstGeom>
        </p:spPr>
        <p:txBody>
          <a:bodyPr wrap="square">
            <a:spAutoFit/>
          </a:bodyPr>
          <a:lstStyle/>
          <a:p>
            <a:pPr marL="271463" indent="-4763" algn="r">
              <a:defRPr/>
            </a:pPr>
            <a:r>
              <a:rPr lang="sv-SE" sz="2000" dirty="0">
                <a:latin typeface="Tahoma" panose="020B0604030504040204" pitchFamily="34" charset="0"/>
                <a:ea typeface="Tahoma" panose="020B0604030504040204" pitchFamily="34" charset="0"/>
                <a:cs typeface="Tahoma" panose="020B0604030504040204" pitchFamily="34" charset="0"/>
              </a:rPr>
              <a:t>Akta dan perundangan telah dikenal pasti melalui Daftar Aspek Impak Alam Sekitar UPM.  </a:t>
            </a:r>
          </a:p>
          <a:p>
            <a:pPr marL="271463" indent="-4763" algn="r">
              <a:defRPr/>
            </a:pPr>
            <a:endParaRPr lang="sv-SE" sz="2000" dirty="0">
              <a:latin typeface="Tahoma" panose="020B0604030504040204" pitchFamily="34" charset="0"/>
              <a:ea typeface="Tahoma" panose="020B0604030504040204" pitchFamily="34" charset="0"/>
              <a:cs typeface="Tahoma" panose="020B0604030504040204" pitchFamily="34" charset="0"/>
            </a:endParaRPr>
          </a:p>
          <a:p>
            <a:pPr marL="271463" indent="-4763" algn="r">
              <a:defRPr/>
            </a:pPr>
            <a:endParaRPr lang="sv-SE" sz="2000" dirty="0">
              <a:latin typeface="Tahoma" panose="020B0604030504040204" pitchFamily="34" charset="0"/>
              <a:ea typeface="Tahoma" panose="020B0604030504040204" pitchFamily="34" charset="0"/>
              <a:cs typeface="Tahoma" panose="020B0604030504040204" pitchFamily="34" charset="0"/>
            </a:endParaRPr>
          </a:p>
          <a:p>
            <a:pPr marL="271463" indent="-4763" algn="r">
              <a:defRPr/>
            </a:pPr>
            <a:r>
              <a:rPr lang="sv-SE" sz="28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Senarai Daftar Undang-undang dan Keperluan lain</a:t>
            </a:r>
            <a:r>
              <a:rPr lang="sv-SE" sz="2000" b="1" dirty="0">
                <a:latin typeface="Tahoma" panose="020B0604030504040204" pitchFamily="34" charset="0"/>
                <a:ea typeface="Tahoma" panose="020B0604030504040204" pitchFamily="34" charset="0"/>
                <a:cs typeface="Tahoma" panose="020B0604030504040204" pitchFamily="34" charset="0"/>
              </a:rPr>
              <a:t> </a:t>
            </a:r>
            <a:r>
              <a:rPr lang="sv-SE" sz="2000" i="1" dirty="0">
                <a:latin typeface="Tahoma" panose="020B0604030504040204" pitchFamily="34" charset="0"/>
                <a:ea typeface="Tahoma" panose="020B0604030504040204" pitchFamily="34" charset="0"/>
                <a:cs typeface="Tahoma" panose="020B0604030504040204" pitchFamily="34" charset="0"/>
              </a:rPr>
              <a:t>(List Of Legal Register and Other Requirements) </a:t>
            </a:r>
            <a:r>
              <a:rPr lang="sv-SE" sz="20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yang terpakai di UPM</a:t>
            </a:r>
            <a:r>
              <a:rPr lang="sv-SE" sz="2000" i="1" dirty="0">
                <a:latin typeface="Tahoma" panose="020B0604030504040204" pitchFamily="34" charset="0"/>
                <a:ea typeface="Tahoma" panose="020B0604030504040204" pitchFamily="34" charset="0"/>
                <a:cs typeface="Tahoma" panose="020B0604030504040204" pitchFamily="34" charset="0"/>
              </a:rPr>
              <a:t> </a:t>
            </a:r>
            <a:r>
              <a:rPr lang="sv-SE" sz="2000" dirty="0">
                <a:latin typeface="Tahoma" panose="020B0604030504040204" pitchFamily="34" charset="0"/>
                <a:ea typeface="Tahoma" panose="020B0604030504040204" pitchFamily="34" charset="0"/>
                <a:cs typeface="Tahoma" panose="020B0604030504040204" pitchFamily="34" charset="0"/>
              </a:rPr>
              <a:t>telah disedia sebagai rujukan pelaksanaan EMS.</a:t>
            </a:r>
          </a:p>
        </p:txBody>
      </p:sp>
      <p:sp>
        <p:nvSpPr>
          <p:cNvPr id="3" name="Rectangle 2"/>
          <p:cNvSpPr/>
          <p:nvPr/>
        </p:nvSpPr>
        <p:spPr>
          <a:xfrm>
            <a:off x="5828562" y="1485966"/>
            <a:ext cx="4047066" cy="4401205"/>
          </a:xfrm>
          <a:prstGeom prst="rect">
            <a:avLst/>
          </a:prstGeom>
        </p:spPr>
        <p:txBody>
          <a:bodyPr wrap="square">
            <a:spAutoFit/>
          </a:bodyPr>
          <a:lstStyle/>
          <a:p>
            <a:pPr marL="271463" indent="-4763" algn="r">
              <a:defRPr/>
            </a:pPr>
            <a:r>
              <a:rPr lang="sv-SE" sz="20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Jawatankuasa Penilaian Kepatuhan (JKPK) </a:t>
            </a:r>
          </a:p>
          <a:p>
            <a:pPr marL="271463" indent="-4763" algn="r">
              <a:defRPr/>
            </a:pPr>
            <a:endParaRPr lang="sv-SE" sz="20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a:p>
            <a:pPr marL="271463" indent="-4763" algn="r">
              <a:defRPr/>
            </a:pPr>
            <a:r>
              <a:rPr lang="sv-SE" sz="2000" b="1" dirty="0">
                <a:latin typeface="Tahoma" panose="020B0604030504040204" pitchFamily="34" charset="0"/>
                <a:ea typeface="Tahoma" panose="020B0604030504040204" pitchFamily="34" charset="0"/>
                <a:cs typeface="Tahoma" panose="020B0604030504040204" pitchFamily="34" charset="0"/>
              </a:rPr>
              <a:t>Menilai kepatuhan </a:t>
            </a:r>
            <a:r>
              <a:rPr lang="sv-SE" sz="2000" dirty="0">
                <a:latin typeface="Tahoma" panose="020B0604030504040204" pitchFamily="34" charset="0"/>
                <a:ea typeface="Tahoma" panose="020B0604030504040204" pitchFamily="34" charset="0"/>
                <a:cs typeface="Tahoma" panose="020B0604030504040204" pitchFamily="34" charset="0"/>
              </a:rPr>
              <a:t>UPM terhadap akta/undang-undang terpakai, serta melaksanakan penguatkuasaan dan pemeriksaan berkala terhadap pematuhan EMS.  </a:t>
            </a:r>
          </a:p>
          <a:p>
            <a:pPr marL="271463" indent="-4763" algn="r">
              <a:defRPr/>
            </a:pPr>
            <a:endParaRPr lang="sv-SE" sz="2000" dirty="0">
              <a:latin typeface="Tahoma" panose="020B0604030504040204" pitchFamily="34" charset="0"/>
              <a:ea typeface="Tahoma" panose="020B0604030504040204" pitchFamily="34" charset="0"/>
              <a:cs typeface="Tahoma" panose="020B0604030504040204" pitchFamily="34" charset="0"/>
            </a:endParaRPr>
          </a:p>
          <a:p>
            <a:pPr marL="271463" indent="-4763" algn="r">
              <a:defRPr/>
            </a:pPr>
            <a:r>
              <a:rPr lang="sv-SE" sz="2000" dirty="0">
                <a:latin typeface="Tahoma" panose="020B0604030504040204" pitchFamily="34" charset="0"/>
                <a:ea typeface="Tahoma" panose="020B0604030504040204" pitchFamily="34" charset="0"/>
                <a:cs typeface="Tahoma" panose="020B0604030504040204" pitchFamily="34" charset="0"/>
              </a:rPr>
              <a:t>Keahlian JKPK adalah daripada kalangan pakar alam sekitar di UPM dan peneraju bagi operasi berkaitan alam sekitar</a:t>
            </a:r>
          </a:p>
        </p:txBody>
      </p:sp>
      <p:pic>
        <p:nvPicPr>
          <p:cNvPr id="6" name="Picture 5"/>
          <p:cNvPicPr>
            <a:picLocks noChangeAspect="1"/>
          </p:cNvPicPr>
          <p:nvPr/>
        </p:nvPicPr>
        <p:blipFill>
          <a:blip r:embed="rId6"/>
          <a:stretch>
            <a:fillRect/>
          </a:stretch>
        </p:blipFill>
        <p:spPr>
          <a:xfrm>
            <a:off x="10081828" y="1329580"/>
            <a:ext cx="1793942" cy="2943508"/>
          </a:xfrm>
          <a:prstGeom prst="rect">
            <a:avLst/>
          </a:prstGeom>
        </p:spPr>
      </p:pic>
    </p:spTree>
    <p:extLst>
      <p:ext uri="{BB962C8B-B14F-4D97-AF65-F5344CB8AC3E}">
        <p14:creationId xmlns:p14="http://schemas.microsoft.com/office/powerpoint/2010/main" val="2528035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            SENARAI UNDANG-UNDANG ALAM SEKITAR TERPAKAI: 22</a:t>
            </a:r>
            <a:endParaRPr lang="en-MY" sz="2800" b="1" dirty="0">
              <a:solidFill>
                <a:schemeClr val="bg1"/>
              </a:solidFill>
            </a:endParaRPr>
          </a:p>
        </p:txBody>
      </p:sp>
      <p:pic>
        <p:nvPicPr>
          <p:cNvPr id="26" name="Picture 25"/>
          <p:cNvPicPr>
            <a:picLocks noChangeAspect="1"/>
          </p:cNvPicPr>
          <p:nvPr/>
        </p:nvPicPr>
        <p:blipFill>
          <a:blip r:embed="rId3"/>
          <a:stretch>
            <a:fillRect/>
          </a:stretch>
        </p:blipFill>
        <p:spPr>
          <a:xfrm>
            <a:off x="223954" y="185149"/>
            <a:ext cx="1884933" cy="891059"/>
          </a:xfrm>
          <a:prstGeom prst="rect">
            <a:avLst/>
          </a:prstGeom>
        </p:spPr>
      </p:pic>
      <p:pic>
        <p:nvPicPr>
          <p:cNvPr id="27" name="Picture 26"/>
          <p:cNvPicPr>
            <a:picLocks noChangeAspect="1"/>
          </p:cNvPicPr>
          <p:nvPr/>
        </p:nvPicPr>
        <p:blipFill>
          <a:blip r:embed="rId4"/>
          <a:stretch>
            <a:fillRect/>
          </a:stretch>
        </p:blipFill>
        <p:spPr>
          <a:xfrm>
            <a:off x="11174370" y="69090"/>
            <a:ext cx="822058" cy="1260490"/>
          </a:xfrm>
          <a:prstGeom prst="rect">
            <a:avLst/>
          </a:prstGeom>
        </p:spPr>
      </p:pic>
      <p:pic>
        <p:nvPicPr>
          <p:cNvPr id="28" name="Content Placeholder 4" descr="Inner-UPM-Template_Option-1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4162"/>
            <a:ext cx="9580605" cy="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stretch>
            <a:fillRect/>
          </a:stretch>
        </p:blipFill>
        <p:spPr>
          <a:xfrm>
            <a:off x="2108887" y="396842"/>
            <a:ext cx="3064935" cy="897559"/>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311818681"/>
              </p:ext>
            </p:extLst>
          </p:nvPr>
        </p:nvGraphicFramePr>
        <p:xfrm>
          <a:off x="922867" y="1517915"/>
          <a:ext cx="9880600" cy="4337685"/>
        </p:xfrm>
        <a:graphic>
          <a:graphicData uri="http://schemas.openxmlformats.org/drawingml/2006/table">
            <a:tbl>
              <a:tblPr/>
              <a:tblGrid>
                <a:gridCol w="509966">
                  <a:extLst>
                    <a:ext uri="{9D8B030D-6E8A-4147-A177-3AD203B41FA5}">
                      <a16:colId xmlns:a16="http://schemas.microsoft.com/office/drawing/2014/main" val="20000"/>
                    </a:ext>
                  </a:extLst>
                </a:gridCol>
                <a:gridCol w="3361142">
                  <a:extLst>
                    <a:ext uri="{9D8B030D-6E8A-4147-A177-3AD203B41FA5}">
                      <a16:colId xmlns:a16="http://schemas.microsoft.com/office/drawing/2014/main" val="20001"/>
                    </a:ext>
                  </a:extLst>
                </a:gridCol>
                <a:gridCol w="3453864">
                  <a:extLst>
                    <a:ext uri="{9D8B030D-6E8A-4147-A177-3AD203B41FA5}">
                      <a16:colId xmlns:a16="http://schemas.microsoft.com/office/drawing/2014/main" val="20002"/>
                    </a:ext>
                  </a:extLst>
                </a:gridCol>
                <a:gridCol w="2555628">
                  <a:extLst>
                    <a:ext uri="{9D8B030D-6E8A-4147-A177-3AD203B41FA5}">
                      <a16:colId xmlns:a16="http://schemas.microsoft.com/office/drawing/2014/main" val="20003"/>
                    </a:ext>
                  </a:extLst>
                </a:gridCol>
              </a:tblGrid>
              <a:tr h="371475">
                <a:tc gridSpan="3">
                  <a:txBody>
                    <a:bodyPr/>
                    <a:lstStyle/>
                    <a:p>
                      <a:pPr algn="ctr" fontAlgn="ctr"/>
                      <a:r>
                        <a:rPr lang="sv-SE" sz="1800" b="1" i="0" u="none" strike="noStrike">
                          <a:solidFill>
                            <a:srgbClr val="000000"/>
                          </a:solidFill>
                          <a:effectLst/>
                          <a:latin typeface="Tahoma" panose="020B0604030504040204" pitchFamily="34" charset="0"/>
                        </a:rPr>
                        <a:t>SENARAI UNDANG-UNDANG DAN KEPERLUAN LAIN BAGI KEPATUHAN SISTEM PENGURUSAN ALAM SEKITAR UPM</a:t>
                      </a:r>
                    </a:p>
                  </a:txBody>
                  <a:tcPr marL="9525" marR="9525" marT="9525" marB="0" anchor="ctr">
                    <a:lnL>
                      <a:noFill/>
                    </a:lnL>
                    <a:lnR>
                      <a:noFill/>
                    </a:lnR>
                    <a:lnT>
                      <a:noFill/>
                    </a:lnT>
                    <a:lnB>
                      <a:noFill/>
                    </a:lnB>
                  </a:tcPr>
                </a:tc>
                <a:tc hMerge="1">
                  <a:txBody>
                    <a:bodyPr/>
                    <a:lstStyle/>
                    <a:p>
                      <a:endParaRPr lang="en-MY"/>
                    </a:p>
                  </a:txBody>
                  <a:tcPr/>
                </a:tc>
                <a:tc hMerge="1">
                  <a:txBody>
                    <a:bodyPr/>
                    <a:lstStyle/>
                    <a:p>
                      <a:endParaRPr lang="en-MY"/>
                    </a:p>
                  </a:txBody>
                  <a:tcPr/>
                </a:tc>
                <a:tc>
                  <a:txBody>
                    <a:bodyPr/>
                    <a:lstStyle/>
                    <a:p>
                      <a:pPr algn="ctr" fontAlgn="ctr"/>
                      <a:endParaRPr lang="en-MY" sz="1400" b="0" i="0" u="none" strike="noStrike">
                        <a:solidFill>
                          <a:srgbClr val="000000"/>
                        </a:solidFill>
                        <a:effectLst/>
                        <a:latin typeface="Tahoma" panose="020B060403050404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0"/>
                  </a:ext>
                </a:extLst>
              </a:tr>
              <a:tr h="133350">
                <a:tc>
                  <a:txBody>
                    <a:bodyPr/>
                    <a:lstStyle/>
                    <a:p>
                      <a:pPr algn="ctr" fontAlgn="ctr"/>
                      <a:endParaRPr lang="en-MY" sz="1400" b="1" i="0" u="none" strike="noStrike">
                        <a:solidFill>
                          <a:srgbClr val="000000"/>
                        </a:solidFill>
                        <a:effectLst/>
                        <a:latin typeface="Tahoma" panose="020B0604030504040204" pitchFamily="34" charset="0"/>
                      </a:endParaRPr>
                    </a:p>
                  </a:txBody>
                  <a:tcPr marL="9525" marR="9525" marT="9525" marB="0" anchor="ctr">
                    <a:lnL>
                      <a:noFill/>
                    </a:lnL>
                    <a:lnR>
                      <a:noFill/>
                    </a:lnR>
                    <a:lnT>
                      <a:noFill/>
                    </a:lnT>
                    <a:lnB>
                      <a:noFill/>
                    </a:lnB>
                  </a:tcPr>
                </a:tc>
                <a:tc>
                  <a:txBody>
                    <a:bodyPr/>
                    <a:lstStyle/>
                    <a:p>
                      <a:pPr algn="ctr" fontAlgn="ctr"/>
                      <a:endParaRPr lang="en-MY" sz="1400" b="1" i="0" u="none" strike="noStrike">
                        <a:solidFill>
                          <a:srgbClr val="000000"/>
                        </a:solidFill>
                        <a:effectLst/>
                        <a:latin typeface="Tahoma" panose="020B0604030504040204" pitchFamily="34" charset="0"/>
                      </a:endParaRPr>
                    </a:p>
                  </a:txBody>
                  <a:tcPr marL="9525" marR="9525" marT="9525" marB="0" anchor="ctr">
                    <a:lnL>
                      <a:noFill/>
                    </a:lnL>
                    <a:lnR>
                      <a:noFill/>
                    </a:lnR>
                    <a:lnT>
                      <a:noFill/>
                    </a:lnT>
                    <a:lnB>
                      <a:noFill/>
                    </a:lnB>
                  </a:tcPr>
                </a:tc>
                <a:tc>
                  <a:txBody>
                    <a:bodyPr/>
                    <a:lstStyle/>
                    <a:p>
                      <a:pPr algn="ctr" fontAlgn="ctr"/>
                      <a:endParaRPr lang="en-MY" sz="1400" b="0" i="0" u="none" strike="noStrike">
                        <a:solidFill>
                          <a:srgbClr val="000000"/>
                        </a:solidFill>
                        <a:effectLst/>
                        <a:latin typeface="Tahoma" panose="020B0604030504040204" pitchFamily="34" charset="0"/>
                      </a:endParaRPr>
                    </a:p>
                  </a:txBody>
                  <a:tcPr marL="9525" marR="9525" marT="9525" marB="0" anchor="ctr">
                    <a:lnL>
                      <a:noFill/>
                    </a:lnL>
                    <a:lnR>
                      <a:noFill/>
                    </a:lnR>
                    <a:lnT>
                      <a:noFill/>
                    </a:lnT>
                    <a:lnB>
                      <a:noFill/>
                    </a:lnB>
                  </a:tcPr>
                </a:tc>
                <a:tc>
                  <a:txBody>
                    <a:bodyPr/>
                    <a:lstStyle/>
                    <a:p>
                      <a:pPr algn="ctr" fontAlgn="ctr"/>
                      <a:endParaRPr lang="en-MY" sz="1400" b="0" i="0" u="none" strike="noStrike">
                        <a:solidFill>
                          <a:srgbClr val="000000"/>
                        </a:solidFill>
                        <a:effectLst/>
                        <a:latin typeface="Tahoma" panose="020B060403050404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1"/>
                  </a:ext>
                </a:extLst>
              </a:tr>
              <a:tr h="133350">
                <a:tc>
                  <a:txBody>
                    <a:bodyPr/>
                    <a:lstStyle/>
                    <a:p>
                      <a:pPr algn="ctr" fontAlgn="ctr"/>
                      <a:endParaRPr lang="en-MY" sz="1400" b="0" i="0" u="none" strike="noStrike">
                        <a:solidFill>
                          <a:srgbClr val="000000"/>
                        </a:solidFill>
                        <a:effectLst/>
                        <a:latin typeface="Tahoma" panose="020B0604030504040204"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MY" sz="1400" b="0" i="0" u="none" strike="noStrike">
                        <a:solidFill>
                          <a:srgbClr val="000000"/>
                        </a:solidFill>
                        <a:effectLst/>
                        <a:latin typeface="Tahoma" panose="020B0604030504040204"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MY" sz="1400" b="0" i="0" u="none" strike="noStrike">
                        <a:solidFill>
                          <a:srgbClr val="000000"/>
                        </a:solidFill>
                        <a:effectLst/>
                        <a:latin typeface="Tahoma" panose="020B0604030504040204"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MY" sz="1400" b="0" i="0" u="none" strike="noStrike">
                        <a:solidFill>
                          <a:srgbClr val="000000"/>
                        </a:solidFill>
                        <a:effectLst/>
                        <a:latin typeface="Tahoma" panose="020B0604030504040204"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8150">
                <a:tc>
                  <a:txBody>
                    <a:bodyPr/>
                    <a:lstStyle/>
                    <a:p>
                      <a:pPr algn="ctr" fontAlgn="ctr"/>
                      <a:r>
                        <a:rPr lang="en-MY" sz="1400" b="1" i="0" u="none" strike="noStrike">
                          <a:solidFill>
                            <a:srgbClr val="000000"/>
                          </a:solidFill>
                          <a:effectLst/>
                          <a:latin typeface="Tahoma" panose="020B0604030504040204" pitchFamily="34" charset="0"/>
                        </a:rPr>
                        <a:t>Bil.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MY" sz="1400" b="1" i="0" u="none" strike="noStrike">
                          <a:solidFill>
                            <a:srgbClr val="000000"/>
                          </a:solidFill>
                          <a:effectLst/>
                          <a:latin typeface="Tahoma" panose="020B0604030504040204" pitchFamily="34" charset="0"/>
                        </a:rPr>
                        <a:t>Undang-Undang dan Keperluan Lain yang berkaitan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MY" sz="1400" b="1" i="0" u="none" strike="noStrike">
                          <a:solidFill>
                            <a:srgbClr val="000000"/>
                          </a:solidFill>
                          <a:effectLst/>
                          <a:latin typeface="Tahoma" panose="020B0604030504040204" pitchFamily="34" charset="0"/>
                        </a:rPr>
                        <a:t>Ringkasan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MY" sz="1400" b="1" i="0" u="none" strike="noStrike">
                          <a:solidFill>
                            <a:srgbClr val="000000"/>
                          </a:solidFill>
                          <a:effectLst/>
                          <a:latin typeface="Tahoma" panose="020B0604030504040204" pitchFamily="34" charset="0"/>
                        </a:rPr>
                        <a:t>Pihak Berkepentingan yang terlibat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628650">
                <a:tc>
                  <a:txBody>
                    <a:bodyPr/>
                    <a:lstStyle/>
                    <a:p>
                      <a:pPr algn="ctr" fontAlgn="ctr"/>
                      <a:r>
                        <a:rPr lang="en-MY" sz="1400" b="0" i="0" u="none" strike="noStrike">
                          <a:solidFill>
                            <a:srgbClr val="000000"/>
                          </a:solidFill>
                          <a:effectLst/>
                          <a:latin typeface="Tahom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MY" sz="1400" b="1" i="0" u="none" strike="noStrike">
                          <a:solidFill>
                            <a:srgbClr val="000000"/>
                          </a:solidFill>
                          <a:effectLst/>
                          <a:latin typeface="Tahoma" panose="020B0604030504040204" pitchFamily="34" charset="0"/>
                        </a:rPr>
                        <a:t>Environmental Quality Act 1974 as amended by Environmental Quality (Amendment) Act 2012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sv-SE" sz="1400" b="0" i="0" u="none" strike="noStrike">
                          <a:solidFill>
                            <a:srgbClr val="000000"/>
                          </a:solidFill>
                          <a:effectLst/>
                          <a:latin typeface="Tahoma" panose="020B0604030504040204" pitchFamily="34" charset="0"/>
                        </a:rPr>
                        <a:t>Larangan pencemaran terhadap alam sekitar yang memberi kesan kepada tanah, udara, air, sumber alam, bunyi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400" b="0" i="0" u="none" strike="noStrike">
                          <a:solidFill>
                            <a:srgbClr val="000000"/>
                          </a:solidFill>
                          <a:effectLst/>
                          <a:latin typeface="Tahoma" panose="020B0604030504040204" pitchFamily="34" charset="0"/>
                        </a:rPr>
                        <a:t>Jabatan Alam Sekitar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62000">
                <a:tc>
                  <a:txBody>
                    <a:bodyPr/>
                    <a:lstStyle/>
                    <a:p>
                      <a:pPr algn="ctr" fontAlgn="ctr"/>
                      <a:r>
                        <a:rPr lang="en-MY" sz="1400" b="0" i="0" u="none" strike="noStrike">
                          <a:solidFill>
                            <a:srgbClr val="000000"/>
                          </a:solidFill>
                          <a:effectLst/>
                          <a:latin typeface="Tahom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MY" sz="1400" b="1" i="0" u="none" strike="noStrike">
                          <a:solidFill>
                            <a:srgbClr val="000000"/>
                          </a:solidFill>
                          <a:effectLst/>
                          <a:latin typeface="Tahoma" panose="020B0604030504040204" pitchFamily="34" charset="0"/>
                        </a:rPr>
                        <a:t>Environmental Quality (Clean Air) Regulations 2014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nn-NO" sz="1400" b="0" i="0" u="none" strike="noStrike">
                          <a:solidFill>
                            <a:srgbClr val="000000"/>
                          </a:solidFill>
                          <a:effectLst/>
                          <a:latin typeface="Tahoma" panose="020B0604030504040204" pitchFamily="34" charset="0"/>
                        </a:rPr>
                        <a:t>Pengukuran dan pengawalan pencemaran udara (Kebuk Wasap, Insinerator, Generator Set (tidak terpakai di UPM berdasarkan kapasiti), Boiler (Tidak terpakai di UPM berdasarkan kapasiti)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400" b="0" i="0" u="none" strike="noStrike">
                          <a:solidFill>
                            <a:srgbClr val="000000"/>
                          </a:solidFill>
                          <a:effectLst/>
                          <a:latin typeface="Tahoma" panose="020B0604030504040204" pitchFamily="34" charset="0"/>
                        </a:rPr>
                        <a:t>Jabatan Alam Sekitar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28625">
                <a:tc>
                  <a:txBody>
                    <a:bodyPr/>
                    <a:lstStyle/>
                    <a:p>
                      <a:pPr algn="ctr" fontAlgn="ctr"/>
                      <a:r>
                        <a:rPr lang="en-MY" sz="1400" b="0" i="0" u="none" strike="noStrike">
                          <a:solidFill>
                            <a:srgbClr val="000000"/>
                          </a:solidFill>
                          <a:effectLst/>
                          <a:latin typeface="Tahom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MY" sz="1400" b="1" i="0" u="none" strike="noStrike">
                          <a:solidFill>
                            <a:srgbClr val="000000"/>
                          </a:solidFill>
                          <a:effectLst/>
                          <a:latin typeface="Tahoma" panose="020B0604030504040204" pitchFamily="34" charset="0"/>
                        </a:rPr>
                        <a:t>Environmental Quality (Scheduled Wastes) Regulations 2005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400" b="0" i="0" u="none" strike="noStrike">
                          <a:solidFill>
                            <a:srgbClr val="000000"/>
                          </a:solidFill>
                          <a:effectLst/>
                          <a:latin typeface="Tahoma" panose="020B0604030504040204" pitchFamily="34" charset="0"/>
                        </a:rPr>
                        <a:t>Pengawalan pelupusan sisa terjadual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400" b="0" i="0" u="none" strike="noStrike">
                          <a:solidFill>
                            <a:srgbClr val="000000"/>
                          </a:solidFill>
                          <a:effectLst/>
                          <a:latin typeface="Tahoma" panose="020B0604030504040204" pitchFamily="34" charset="0"/>
                        </a:rPr>
                        <a:t>Jabatan Alam Sekitar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33425">
                <a:tc>
                  <a:txBody>
                    <a:bodyPr/>
                    <a:lstStyle/>
                    <a:p>
                      <a:pPr algn="ctr" fontAlgn="ctr"/>
                      <a:r>
                        <a:rPr lang="en-MY" sz="1400" b="0" i="0" u="none" strike="noStrike">
                          <a:solidFill>
                            <a:srgbClr val="000000"/>
                          </a:solidFill>
                          <a:effectLst/>
                          <a:latin typeface="Tahom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MY" sz="1400" b="1" i="0" u="none" strike="noStrike">
                          <a:solidFill>
                            <a:srgbClr val="000000"/>
                          </a:solidFill>
                          <a:effectLst/>
                          <a:latin typeface="Tahoma" panose="020B0604030504040204" pitchFamily="34" charset="0"/>
                        </a:rPr>
                        <a:t>Environmental Quality (Control Of Lead Concentration In Motor Gasoline) Regulations 1985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400" b="0" i="0" u="none" strike="noStrike">
                          <a:solidFill>
                            <a:srgbClr val="000000"/>
                          </a:solidFill>
                          <a:effectLst/>
                          <a:latin typeface="Tahoma" panose="020B0604030504040204" pitchFamily="34" charset="0"/>
                        </a:rPr>
                        <a:t>Pengawalan penyimpanan dan penggunaan bahan api yang mengandungi plumbum di PTJ</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400" b="0" i="0" u="none" strike="noStrike" dirty="0" err="1">
                          <a:solidFill>
                            <a:srgbClr val="000000"/>
                          </a:solidFill>
                          <a:effectLst/>
                          <a:latin typeface="Tahoma" panose="020B0604030504040204" pitchFamily="34" charset="0"/>
                        </a:rPr>
                        <a:t>Jabatan</a:t>
                      </a:r>
                      <a:r>
                        <a:rPr lang="en-MY" sz="1400" b="0" i="0" u="none" strike="noStrike" dirty="0">
                          <a:solidFill>
                            <a:srgbClr val="000000"/>
                          </a:solidFill>
                          <a:effectLst/>
                          <a:latin typeface="Tahoma" panose="020B0604030504040204" pitchFamily="34" charset="0"/>
                        </a:rPr>
                        <a:t> </a:t>
                      </a:r>
                      <a:r>
                        <a:rPr lang="en-MY" sz="1400" b="0" i="0" u="none" strike="noStrike" dirty="0" err="1">
                          <a:solidFill>
                            <a:srgbClr val="000000"/>
                          </a:solidFill>
                          <a:effectLst/>
                          <a:latin typeface="Tahoma" panose="020B0604030504040204" pitchFamily="34" charset="0"/>
                        </a:rPr>
                        <a:t>Alam</a:t>
                      </a:r>
                      <a:r>
                        <a:rPr lang="en-MY" sz="1400" b="0" i="0" u="none" strike="noStrike" dirty="0">
                          <a:solidFill>
                            <a:srgbClr val="000000"/>
                          </a:solidFill>
                          <a:effectLst/>
                          <a:latin typeface="Tahoma" panose="020B0604030504040204" pitchFamily="34" charset="0"/>
                        </a:rPr>
                        <a:t> </a:t>
                      </a:r>
                      <a:r>
                        <a:rPr lang="en-MY" sz="1400" b="0" i="0" u="none" strike="noStrike" dirty="0" err="1">
                          <a:solidFill>
                            <a:srgbClr val="000000"/>
                          </a:solidFill>
                          <a:effectLst/>
                          <a:latin typeface="Tahoma" panose="020B0604030504040204" pitchFamily="34" charset="0"/>
                        </a:rPr>
                        <a:t>Sekitar</a:t>
                      </a:r>
                      <a:endParaRPr lang="en-MY" sz="1400" b="0" i="0" u="none" strike="noStrike" dirty="0">
                        <a:solidFill>
                          <a:srgbClr val="000000"/>
                        </a:solidFill>
                        <a:effectLst/>
                        <a:latin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70659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            SENARAI UNDANG-UNDANG ALAM SEKITAR TERPAKAI: 23</a:t>
            </a:r>
            <a:endParaRPr lang="en-MY" sz="2800" b="1" dirty="0">
              <a:solidFill>
                <a:schemeClr val="bg1"/>
              </a:solidFill>
            </a:endParaRPr>
          </a:p>
        </p:txBody>
      </p:sp>
      <p:pic>
        <p:nvPicPr>
          <p:cNvPr id="26" name="Picture 25"/>
          <p:cNvPicPr>
            <a:picLocks noChangeAspect="1"/>
          </p:cNvPicPr>
          <p:nvPr/>
        </p:nvPicPr>
        <p:blipFill>
          <a:blip r:embed="rId3"/>
          <a:stretch>
            <a:fillRect/>
          </a:stretch>
        </p:blipFill>
        <p:spPr>
          <a:xfrm>
            <a:off x="223954" y="185149"/>
            <a:ext cx="1884933" cy="891059"/>
          </a:xfrm>
          <a:prstGeom prst="rect">
            <a:avLst/>
          </a:prstGeom>
        </p:spPr>
      </p:pic>
      <p:pic>
        <p:nvPicPr>
          <p:cNvPr id="27" name="Picture 26"/>
          <p:cNvPicPr>
            <a:picLocks noChangeAspect="1"/>
          </p:cNvPicPr>
          <p:nvPr/>
        </p:nvPicPr>
        <p:blipFill>
          <a:blip r:embed="rId4"/>
          <a:stretch>
            <a:fillRect/>
          </a:stretch>
        </p:blipFill>
        <p:spPr>
          <a:xfrm>
            <a:off x="11174370" y="69090"/>
            <a:ext cx="822058" cy="1260490"/>
          </a:xfrm>
          <a:prstGeom prst="rect">
            <a:avLst/>
          </a:prstGeom>
        </p:spPr>
      </p:pic>
      <p:pic>
        <p:nvPicPr>
          <p:cNvPr id="28" name="Content Placeholder 4" descr="Inner-UPM-Template_Option-1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4162"/>
            <a:ext cx="9580605" cy="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stretch>
            <a:fillRect/>
          </a:stretch>
        </p:blipFill>
        <p:spPr>
          <a:xfrm>
            <a:off x="2175931" y="425137"/>
            <a:ext cx="2411162" cy="706103"/>
          </a:xfrm>
          <a:prstGeom prst="rect">
            <a:avLst/>
          </a:prstGeom>
        </p:spPr>
      </p:pic>
      <p:pic>
        <p:nvPicPr>
          <p:cNvPr id="4" name="Picture 3"/>
          <p:cNvPicPr>
            <a:picLocks noChangeAspect="1"/>
          </p:cNvPicPr>
          <p:nvPr/>
        </p:nvPicPr>
        <p:blipFill>
          <a:blip r:embed="rId7"/>
          <a:stretch>
            <a:fillRect/>
          </a:stretch>
        </p:blipFill>
        <p:spPr>
          <a:xfrm>
            <a:off x="709240" y="1555553"/>
            <a:ext cx="10465130" cy="4354180"/>
          </a:xfrm>
          <a:prstGeom prst="rect">
            <a:avLst/>
          </a:prstGeom>
        </p:spPr>
      </p:pic>
    </p:spTree>
    <p:extLst>
      <p:ext uri="{BB962C8B-B14F-4D97-AF65-F5344CB8AC3E}">
        <p14:creationId xmlns:p14="http://schemas.microsoft.com/office/powerpoint/2010/main" val="23107235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            SENARAI UNDANG-UNDANG ALAM SEKITAR TERPAKAI: 23</a:t>
            </a:r>
            <a:endParaRPr lang="en-MY" sz="2800" b="1" dirty="0">
              <a:solidFill>
                <a:schemeClr val="bg1"/>
              </a:solidFill>
            </a:endParaRPr>
          </a:p>
        </p:txBody>
      </p:sp>
      <p:pic>
        <p:nvPicPr>
          <p:cNvPr id="26" name="Picture 25"/>
          <p:cNvPicPr>
            <a:picLocks noChangeAspect="1"/>
          </p:cNvPicPr>
          <p:nvPr/>
        </p:nvPicPr>
        <p:blipFill>
          <a:blip r:embed="rId3"/>
          <a:stretch>
            <a:fillRect/>
          </a:stretch>
        </p:blipFill>
        <p:spPr>
          <a:xfrm>
            <a:off x="223954" y="185149"/>
            <a:ext cx="1884933" cy="891059"/>
          </a:xfrm>
          <a:prstGeom prst="rect">
            <a:avLst/>
          </a:prstGeom>
        </p:spPr>
      </p:pic>
      <p:pic>
        <p:nvPicPr>
          <p:cNvPr id="27" name="Picture 26"/>
          <p:cNvPicPr>
            <a:picLocks noChangeAspect="1"/>
          </p:cNvPicPr>
          <p:nvPr/>
        </p:nvPicPr>
        <p:blipFill>
          <a:blip r:embed="rId4"/>
          <a:stretch>
            <a:fillRect/>
          </a:stretch>
        </p:blipFill>
        <p:spPr>
          <a:xfrm>
            <a:off x="11174370" y="69090"/>
            <a:ext cx="822058" cy="1260490"/>
          </a:xfrm>
          <a:prstGeom prst="rect">
            <a:avLst/>
          </a:prstGeom>
        </p:spPr>
      </p:pic>
      <p:pic>
        <p:nvPicPr>
          <p:cNvPr id="28" name="Content Placeholder 4" descr="Inner-UPM-Template_Option-1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4162"/>
            <a:ext cx="9580605" cy="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stretch>
            <a:fillRect/>
          </a:stretch>
        </p:blipFill>
        <p:spPr>
          <a:xfrm>
            <a:off x="2175931" y="425137"/>
            <a:ext cx="2411162" cy="706103"/>
          </a:xfrm>
          <a:prstGeom prst="rect">
            <a:avLst/>
          </a:prstGeom>
        </p:spPr>
      </p:pic>
      <p:pic>
        <p:nvPicPr>
          <p:cNvPr id="2" name="Picture 1"/>
          <p:cNvPicPr>
            <a:picLocks noChangeAspect="1"/>
          </p:cNvPicPr>
          <p:nvPr/>
        </p:nvPicPr>
        <p:blipFill>
          <a:blip r:embed="rId7"/>
          <a:stretch>
            <a:fillRect/>
          </a:stretch>
        </p:blipFill>
        <p:spPr>
          <a:xfrm>
            <a:off x="886532" y="1154008"/>
            <a:ext cx="10092267" cy="5052354"/>
          </a:xfrm>
          <a:prstGeom prst="rect">
            <a:avLst/>
          </a:prstGeom>
        </p:spPr>
      </p:pic>
    </p:spTree>
    <p:extLst>
      <p:ext uri="{BB962C8B-B14F-4D97-AF65-F5344CB8AC3E}">
        <p14:creationId xmlns:p14="http://schemas.microsoft.com/office/powerpoint/2010/main" val="2825132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            SENARAI UNDANG-UNDANG ALAM SEKITAR TERPAKAI: 23</a:t>
            </a:r>
            <a:endParaRPr lang="en-MY" sz="2800" b="1" dirty="0">
              <a:solidFill>
                <a:schemeClr val="bg1"/>
              </a:solidFill>
            </a:endParaRPr>
          </a:p>
        </p:txBody>
      </p:sp>
      <p:pic>
        <p:nvPicPr>
          <p:cNvPr id="26" name="Picture 25"/>
          <p:cNvPicPr>
            <a:picLocks noChangeAspect="1"/>
          </p:cNvPicPr>
          <p:nvPr/>
        </p:nvPicPr>
        <p:blipFill>
          <a:blip r:embed="rId3"/>
          <a:stretch>
            <a:fillRect/>
          </a:stretch>
        </p:blipFill>
        <p:spPr>
          <a:xfrm>
            <a:off x="223954" y="185149"/>
            <a:ext cx="1884933" cy="891059"/>
          </a:xfrm>
          <a:prstGeom prst="rect">
            <a:avLst/>
          </a:prstGeom>
        </p:spPr>
      </p:pic>
      <p:pic>
        <p:nvPicPr>
          <p:cNvPr id="27" name="Picture 26"/>
          <p:cNvPicPr>
            <a:picLocks noChangeAspect="1"/>
          </p:cNvPicPr>
          <p:nvPr/>
        </p:nvPicPr>
        <p:blipFill>
          <a:blip r:embed="rId4"/>
          <a:stretch>
            <a:fillRect/>
          </a:stretch>
        </p:blipFill>
        <p:spPr>
          <a:xfrm>
            <a:off x="11174370" y="69090"/>
            <a:ext cx="822058" cy="1260490"/>
          </a:xfrm>
          <a:prstGeom prst="rect">
            <a:avLst/>
          </a:prstGeom>
        </p:spPr>
      </p:pic>
      <p:pic>
        <p:nvPicPr>
          <p:cNvPr id="28" name="Content Placeholder 4" descr="Inner-UPM-Template_Option-1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4162"/>
            <a:ext cx="9580605" cy="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stretch>
            <a:fillRect/>
          </a:stretch>
        </p:blipFill>
        <p:spPr>
          <a:xfrm>
            <a:off x="2175931" y="425137"/>
            <a:ext cx="2411162" cy="706103"/>
          </a:xfrm>
          <a:prstGeom prst="rect">
            <a:avLst/>
          </a:prstGeom>
        </p:spPr>
      </p:pic>
      <p:pic>
        <p:nvPicPr>
          <p:cNvPr id="2" name="Picture 1"/>
          <p:cNvPicPr>
            <a:picLocks noChangeAspect="1"/>
          </p:cNvPicPr>
          <p:nvPr/>
        </p:nvPicPr>
        <p:blipFill>
          <a:blip r:embed="rId7"/>
          <a:stretch>
            <a:fillRect/>
          </a:stretch>
        </p:blipFill>
        <p:spPr>
          <a:xfrm>
            <a:off x="826048" y="1513905"/>
            <a:ext cx="11071287" cy="4023295"/>
          </a:xfrm>
          <a:prstGeom prst="rect">
            <a:avLst/>
          </a:prstGeom>
        </p:spPr>
      </p:pic>
    </p:spTree>
    <p:extLst>
      <p:ext uri="{BB962C8B-B14F-4D97-AF65-F5344CB8AC3E}">
        <p14:creationId xmlns:p14="http://schemas.microsoft.com/office/powerpoint/2010/main" val="2653358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            SENARAI UNDANG-UNDANG ALAM SEKITAR TERPAKAI: 23</a:t>
            </a:r>
            <a:endParaRPr lang="en-MY" sz="2800" b="1" dirty="0">
              <a:solidFill>
                <a:schemeClr val="bg1"/>
              </a:solidFill>
            </a:endParaRPr>
          </a:p>
        </p:txBody>
      </p:sp>
      <p:pic>
        <p:nvPicPr>
          <p:cNvPr id="26" name="Picture 25"/>
          <p:cNvPicPr>
            <a:picLocks noChangeAspect="1"/>
          </p:cNvPicPr>
          <p:nvPr/>
        </p:nvPicPr>
        <p:blipFill>
          <a:blip r:embed="rId3"/>
          <a:stretch>
            <a:fillRect/>
          </a:stretch>
        </p:blipFill>
        <p:spPr>
          <a:xfrm>
            <a:off x="223954" y="185149"/>
            <a:ext cx="1884933" cy="891059"/>
          </a:xfrm>
          <a:prstGeom prst="rect">
            <a:avLst/>
          </a:prstGeom>
        </p:spPr>
      </p:pic>
      <p:pic>
        <p:nvPicPr>
          <p:cNvPr id="27" name="Picture 26"/>
          <p:cNvPicPr>
            <a:picLocks noChangeAspect="1"/>
          </p:cNvPicPr>
          <p:nvPr/>
        </p:nvPicPr>
        <p:blipFill>
          <a:blip r:embed="rId4"/>
          <a:stretch>
            <a:fillRect/>
          </a:stretch>
        </p:blipFill>
        <p:spPr>
          <a:xfrm>
            <a:off x="11174370" y="69090"/>
            <a:ext cx="822058" cy="1260490"/>
          </a:xfrm>
          <a:prstGeom prst="rect">
            <a:avLst/>
          </a:prstGeom>
        </p:spPr>
      </p:pic>
      <p:pic>
        <p:nvPicPr>
          <p:cNvPr id="28" name="Content Placeholder 4" descr="Inner-UPM-Template_Option-1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4162"/>
            <a:ext cx="9580605" cy="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stretch>
            <a:fillRect/>
          </a:stretch>
        </p:blipFill>
        <p:spPr>
          <a:xfrm>
            <a:off x="2175931" y="425137"/>
            <a:ext cx="2411162" cy="706103"/>
          </a:xfrm>
          <a:prstGeom prst="rect">
            <a:avLst/>
          </a:prstGeom>
        </p:spPr>
      </p:pic>
      <p:pic>
        <p:nvPicPr>
          <p:cNvPr id="3" name="Picture 2"/>
          <p:cNvPicPr>
            <a:picLocks noChangeAspect="1"/>
          </p:cNvPicPr>
          <p:nvPr/>
        </p:nvPicPr>
        <p:blipFill>
          <a:blip r:embed="rId7"/>
          <a:stretch>
            <a:fillRect/>
          </a:stretch>
        </p:blipFill>
        <p:spPr>
          <a:xfrm>
            <a:off x="859934" y="1903570"/>
            <a:ext cx="10725465" cy="3125630"/>
          </a:xfrm>
          <a:prstGeom prst="rect">
            <a:avLst/>
          </a:prstGeom>
        </p:spPr>
      </p:pic>
      <p:sp>
        <p:nvSpPr>
          <p:cNvPr id="9" name="TextBox 8"/>
          <p:cNvSpPr txBox="1"/>
          <p:nvPr/>
        </p:nvSpPr>
        <p:spPr>
          <a:xfrm>
            <a:off x="876299" y="5148849"/>
            <a:ext cx="10439400" cy="1015663"/>
          </a:xfrm>
          <a:prstGeom prst="rect">
            <a:avLst/>
          </a:prstGeom>
          <a:noFill/>
        </p:spPr>
        <p:txBody>
          <a:bodyPr wrap="square" rtlCol="0">
            <a:spAutoFit/>
          </a:bodyPr>
          <a:lstStyle/>
          <a:p>
            <a:r>
              <a:rPr lang="en-US" sz="2000" b="1" u="sng" dirty="0">
                <a:solidFill>
                  <a:schemeClr val="accent6">
                    <a:lumMod val="75000"/>
                  </a:schemeClr>
                </a:solidFill>
              </a:rPr>
              <a:t>Nota</a:t>
            </a:r>
            <a:r>
              <a:rPr lang="en-US" sz="2000" b="1" dirty="0">
                <a:solidFill>
                  <a:schemeClr val="accent6">
                    <a:lumMod val="75000"/>
                  </a:schemeClr>
                </a:solidFill>
              </a:rPr>
              <a:t>:</a:t>
            </a:r>
          </a:p>
          <a:p>
            <a:r>
              <a:rPr lang="en-US" sz="2000" b="1" dirty="0" err="1">
                <a:solidFill>
                  <a:schemeClr val="accent6">
                    <a:lumMod val="75000"/>
                  </a:schemeClr>
                </a:solidFill>
              </a:rPr>
              <a:t>Setiap</a:t>
            </a:r>
            <a:r>
              <a:rPr lang="en-US" sz="2000" b="1" dirty="0">
                <a:solidFill>
                  <a:schemeClr val="accent6">
                    <a:lumMod val="75000"/>
                  </a:schemeClr>
                </a:solidFill>
              </a:rPr>
              <a:t> </a:t>
            </a:r>
            <a:r>
              <a:rPr lang="en-US" sz="2000" b="1" dirty="0" err="1">
                <a:solidFill>
                  <a:schemeClr val="accent6">
                    <a:lumMod val="75000"/>
                  </a:schemeClr>
                </a:solidFill>
              </a:rPr>
              <a:t>undang-undang</a:t>
            </a:r>
            <a:r>
              <a:rPr lang="en-US" sz="2000" b="1" dirty="0">
                <a:solidFill>
                  <a:schemeClr val="accent6">
                    <a:lumMod val="75000"/>
                  </a:schemeClr>
                </a:solidFill>
              </a:rPr>
              <a:t> </a:t>
            </a:r>
            <a:r>
              <a:rPr lang="en-US" sz="2000" b="1" dirty="0" err="1">
                <a:solidFill>
                  <a:schemeClr val="accent6">
                    <a:lumMod val="75000"/>
                  </a:schemeClr>
                </a:solidFill>
              </a:rPr>
              <a:t>perlu</a:t>
            </a:r>
            <a:r>
              <a:rPr lang="en-US" sz="2000" b="1" dirty="0">
                <a:solidFill>
                  <a:schemeClr val="accent6">
                    <a:lumMod val="75000"/>
                  </a:schemeClr>
                </a:solidFill>
              </a:rPr>
              <a:t> </a:t>
            </a:r>
            <a:r>
              <a:rPr lang="en-US" sz="2000" b="1" dirty="0" err="1">
                <a:solidFill>
                  <a:schemeClr val="accent6">
                    <a:lumMod val="75000"/>
                  </a:schemeClr>
                </a:solidFill>
              </a:rPr>
              <a:t>dinilai</a:t>
            </a:r>
            <a:r>
              <a:rPr lang="en-US" sz="2000" b="1" dirty="0">
                <a:solidFill>
                  <a:schemeClr val="accent6">
                    <a:lumMod val="75000"/>
                  </a:schemeClr>
                </a:solidFill>
              </a:rPr>
              <a:t> </a:t>
            </a:r>
            <a:r>
              <a:rPr lang="en-US" sz="2000" b="1" dirty="0" err="1">
                <a:solidFill>
                  <a:schemeClr val="accent6">
                    <a:lumMod val="75000"/>
                  </a:schemeClr>
                </a:solidFill>
              </a:rPr>
              <a:t>kepatuhannya</a:t>
            </a:r>
            <a:r>
              <a:rPr lang="en-US" sz="2000" b="1" dirty="0">
                <a:solidFill>
                  <a:schemeClr val="accent6">
                    <a:lumMod val="75000"/>
                  </a:schemeClr>
                </a:solidFill>
              </a:rPr>
              <a:t> </a:t>
            </a:r>
            <a:r>
              <a:rPr lang="en-US" sz="2000" b="1" dirty="0" err="1">
                <a:solidFill>
                  <a:schemeClr val="accent6">
                    <a:lumMod val="75000"/>
                  </a:schemeClr>
                </a:solidFill>
              </a:rPr>
              <a:t>menggunakan</a:t>
            </a:r>
            <a:r>
              <a:rPr lang="en-US" sz="2000" b="1" dirty="0">
                <a:solidFill>
                  <a:schemeClr val="accent6">
                    <a:lumMod val="75000"/>
                  </a:schemeClr>
                </a:solidFill>
              </a:rPr>
              <a:t> check point yang </a:t>
            </a:r>
            <a:r>
              <a:rPr lang="en-US" sz="2000" b="1" dirty="0" err="1">
                <a:solidFill>
                  <a:schemeClr val="accent6">
                    <a:lumMod val="75000"/>
                  </a:schemeClr>
                </a:solidFill>
              </a:rPr>
              <a:t>dibina</a:t>
            </a:r>
            <a:r>
              <a:rPr lang="en-US" sz="2000" b="1" dirty="0">
                <a:solidFill>
                  <a:schemeClr val="accent6">
                    <a:lumMod val="75000"/>
                  </a:schemeClr>
                </a:solidFill>
              </a:rPr>
              <a:t> </a:t>
            </a:r>
            <a:r>
              <a:rPr lang="en-US" sz="2000" b="1" dirty="0" err="1">
                <a:solidFill>
                  <a:schemeClr val="accent6">
                    <a:lumMod val="75000"/>
                  </a:schemeClr>
                </a:solidFill>
              </a:rPr>
              <a:t>bagi</a:t>
            </a:r>
            <a:r>
              <a:rPr lang="en-US" sz="2000" b="1" dirty="0">
                <a:solidFill>
                  <a:schemeClr val="accent6">
                    <a:lumMod val="75000"/>
                  </a:schemeClr>
                </a:solidFill>
              </a:rPr>
              <a:t> </a:t>
            </a:r>
          </a:p>
          <a:p>
            <a:r>
              <a:rPr lang="en-US" sz="2000" b="1" dirty="0" err="1">
                <a:solidFill>
                  <a:schemeClr val="accent6">
                    <a:lumMod val="75000"/>
                  </a:schemeClr>
                </a:solidFill>
              </a:rPr>
              <a:t>setiap</a:t>
            </a:r>
            <a:r>
              <a:rPr lang="en-US" sz="2000" b="1" dirty="0">
                <a:solidFill>
                  <a:schemeClr val="accent6">
                    <a:lumMod val="75000"/>
                  </a:schemeClr>
                </a:solidFill>
              </a:rPr>
              <a:t> </a:t>
            </a:r>
            <a:r>
              <a:rPr lang="en-US" sz="2000" b="1" dirty="0" err="1">
                <a:solidFill>
                  <a:schemeClr val="accent6">
                    <a:lumMod val="75000"/>
                  </a:schemeClr>
                </a:solidFill>
              </a:rPr>
              <a:t>undang-undang</a:t>
            </a:r>
            <a:r>
              <a:rPr lang="en-US" sz="2000" b="1" dirty="0">
                <a:solidFill>
                  <a:schemeClr val="accent6">
                    <a:lumMod val="75000"/>
                  </a:schemeClr>
                </a:solidFill>
              </a:rPr>
              <a:t> </a:t>
            </a:r>
            <a:r>
              <a:rPr lang="en-US" sz="2000" b="1" dirty="0" err="1">
                <a:solidFill>
                  <a:schemeClr val="accent6">
                    <a:lumMod val="75000"/>
                  </a:schemeClr>
                </a:solidFill>
              </a:rPr>
              <a:t>tersebut</a:t>
            </a:r>
            <a:r>
              <a:rPr lang="en-US" sz="2000" b="1" dirty="0">
                <a:solidFill>
                  <a:schemeClr val="accent6">
                    <a:lumMod val="75000"/>
                  </a:schemeClr>
                </a:solidFill>
              </a:rPr>
              <a:t> &amp; </a:t>
            </a:r>
            <a:r>
              <a:rPr lang="en-US" sz="2000" b="1" dirty="0" err="1">
                <a:solidFill>
                  <a:schemeClr val="accent6">
                    <a:lumMod val="75000"/>
                  </a:schemeClr>
                </a:solidFill>
              </a:rPr>
              <a:t>dibuat</a:t>
            </a:r>
            <a:r>
              <a:rPr lang="en-US" sz="2000" b="1" dirty="0">
                <a:solidFill>
                  <a:schemeClr val="accent6">
                    <a:lumMod val="75000"/>
                  </a:schemeClr>
                </a:solidFill>
              </a:rPr>
              <a:t> </a:t>
            </a:r>
            <a:r>
              <a:rPr lang="en-US" sz="2000" b="1" dirty="0" err="1">
                <a:solidFill>
                  <a:schemeClr val="accent6">
                    <a:lumMod val="75000"/>
                  </a:schemeClr>
                </a:solidFill>
              </a:rPr>
              <a:t>penilaian</a:t>
            </a:r>
            <a:r>
              <a:rPr lang="en-US" sz="2000" b="1" dirty="0">
                <a:solidFill>
                  <a:schemeClr val="accent6">
                    <a:lumMod val="75000"/>
                  </a:schemeClr>
                </a:solidFill>
              </a:rPr>
              <a:t> </a:t>
            </a:r>
            <a:r>
              <a:rPr lang="en-US" sz="2000" b="1" dirty="0" err="1">
                <a:solidFill>
                  <a:schemeClr val="accent6">
                    <a:lumMod val="75000"/>
                  </a:schemeClr>
                </a:solidFill>
              </a:rPr>
              <a:t>secara</a:t>
            </a:r>
            <a:r>
              <a:rPr lang="en-US" sz="2000" b="1" dirty="0">
                <a:solidFill>
                  <a:schemeClr val="accent6">
                    <a:lumMod val="75000"/>
                  </a:schemeClr>
                </a:solidFill>
              </a:rPr>
              <a:t> </a:t>
            </a:r>
            <a:r>
              <a:rPr lang="en-US" sz="2000" b="1" dirty="0" err="1">
                <a:solidFill>
                  <a:schemeClr val="accent6">
                    <a:lumMod val="75000"/>
                  </a:schemeClr>
                </a:solidFill>
              </a:rPr>
              <a:t>berfasa</a:t>
            </a:r>
            <a:r>
              <a:rPr lang="en-US" sz="2000" b="1" dirty="0">
                <a:solidFill>
                  <a:schemeClr val="accent6">
                    <a:lumMod val="75000"/>
                  </a:schemeClr>
                </a:solidFill>
              </a:rPr>
              <a:t>.</a:t>
            </a:r>
            <a:endParaRPr lang="en-MY" sz="2000" b="1" dirty="0">
              <a:solidFill>
                <a:schemeClr val="accent6">
                  <a:lumMod val="75000"/>
                </a:schemeClr>
              </a:solidFill>
            </a:endParaRPr>
          </a:p>
        </p:txBody>
      </p:sp>
    </p:spTree>
    <p:extLst>
      <p:ext uri="{BB962C8B-B14F-4D97-AF65-F5344CB8AC3E}">
        <p14:creationId xmlns:p14="http://schemas.microsoft.com/office/powerpoint/2010/main" val="3897552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            PENILAIAN  KEPATUHAN UNDANG-UNDANG ALAM SEKITAR</a:t>
            </a:r>
            <a:endParaRPr lang="en-MY" sz="2800" b="1" dirty="0">
              <a:solidFill>
                <a:schemeClr val="bg1"/>
              </a:solidFill>
            </a:endParaRPr>
          </a:p>
        </p:txBody>
      </p:sp>
      <p:pic>
        <p:nvPicPr>
          <p:cNvPr id="26" name="Picture 25"/>
          <p:cNvPicPr>
            <a:picLocks noChangeAspect="1"/>
          </p:cNvPicPr>
          <p:nvPr/>
        </p:nvPicPr>
        <p:blipFill>
          <a:blip r:embed="rId3"/>
          <a:stretch>
            <a:fillRect/>
          </a:stretch>
        </p:blipFill>
        <p:spPr>
          <a:xfrm>
            <a:off x="223954" y="185149"/>
            <a:ext cx="1884933" cy="891059"/>
          </a:xfrm>
          <a:prstGeom prst="rect">
            <a:avLst/>
          </a:prstGeom>
        </p:spPr>
      </p:pic>
      <p:pic>
        <p:nvPicPr>
          <p:cNvPr id="27" name="Picture 26"/>
          <p:cNvPicPr>
            <a:picLocks noChangeAspect="1"/>
          </p:cNvPicPr>
          <p:nvPr/>
        </p:nvPicPr>
        <p:blipFill>
          <a:blip r:embed="rId4"/>
          <a:stretch>
            <a:fillRect/>
          </a:stretch>
        </p:blipFill>
        <p:spPr>
          <a:xfrm>
            <a:off x="11174370" y="69090"/>
            <a:ext cx="822058" cy="1260490"/>
          </a:xfrm>
          <a:prstGeom prst="rect">
            <a:avLst/>
          </a:prstGeom>
        </p:spPr>
      </p:pic>
      <p:pic>
        <p:nvPicPr>
          <p:cNvPr id="28" name="Content Placeholder 4" descr="Inner-UPM-Template_Option-1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4162"/>
            <a:ext cx="9580605" cy="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999200219"/>
              </p:ext>
            </p:extLst>
          </p:nvPr>
        </p:nvGraphicFramePr>
        <p:xfrm>
          <a:off x="885580" y="1383837"/>
          <a:ext cx="10420838" cy="2282190"/>
        </p:xfrm>
        <a:graphic>
          <a:graphicData uri="http://schemas.openxmlformats.org/drawingml/2006/table">
            <a:tbl>
              <a:tblPr>
                <a:tableStyleId>{37CE84F3-28C3-443E-9E96-99CF82512B78}</a:tableStyleId>
              </a:tblPr>
              <a:tblGrid>
                <a:gridCol w="4375094">
                  <a:extLst>
                    <a:ext uri="{9D8B030D-6E8A-4147-A177-3AD203B41FA5}">
                      <a16:colId xmlns:a16="http://schemas.microsoft.com/office/drawing/2014/main" val="20000"/>
                    </a:ext>
                  </a:extLst>
                </a:gridCol>
                <a:gridCol w="1056057">
                  <a:extLst>
                    <a:ext uri="{9D8B030D-6E8A-4147-A177-3AD203B41FA5}">
                      <a16:colId xmlns:a16="http://schemas.microsoft.com/office/drawing/2014/main" val="20001"/>
                    </a:ext>
                  </a:extLst>
                </a:gridCol>
                <a:gridCol w="1318355">
                  <a:extLst>
                    <a:ext uri="{9D8B030D-6E8A-4147-A177-3AD203B41FA5}">
                      <a16:colId xmlns:a16="http://schemas.microsoft.com/office/drawing/2014/main" val="20002"/>
                    </a:ext>
                  </a:extLst>
                </a:gridCol>
                <a:gridCol w="3671332">
                  <a:extLst>
                    <a:ext uri="{9D8B030D-6E8A-4147-A177-3AD203B41FA5}">
                      <a16:colId xmlns:a16="http://schemas.microsoft.com/office/drawing/2014/main" val="20003"/>
                    </a:ext>
                  </a:extLst>
                </a:gridCol>
              </a:tblGrid>
              <a:tr h="323850">
                <a:tc rowSpan="2">
                  <a:txBody>
                    <a:bodyPr/>
                    <a:lstStyle/>
                    <a:p>
                      <a:pPr algn="ctr" fontAlgn="ctr"/>
                      <a:r>
                        <a:rPr lang="ms-MY" sz="1800" b="1" u="none" strike="noStrike" dirty="0">
                          <a:solidFill>
                            <a:schemeClr val="bg1"/>
                          </a:solidFill>
                          <a:effectLst>
                            <a:outerShdw blurRad="38100" dist="38100" dir="2700000" algn="tl">
                              <a:srgbClr val="000000">
                                <a:alpha val="43137"/>
                              </a:srgbClr>
                            </a:outerShdw>
                          </a:effectLst>
                        </a:rPr>
                        <a:t>Undang-Undang dan Keperluan Lain yang berkaitan</a:t>
                      </a:r>
                      <a:endParaRPr lang="ms-MY" sz="1800" b="1"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50000"/>
                      </a:schemeClr>
                    </a:solidFill>
                  </a:tcPr>
                </a:tc>
                <a:tc gridSpan="2">
                  <a:txBody>
                    <a:bodyPr/>
                    <a:lstStyle/>
                    <a:p>
                      <a:pPr algn="ctr" fontAlgn="ctr"/>
                      <a:r>
                        <a:rPr lang="ms-MY" sz="1800" b="1" u="none" strike="noStrike" dirty="0">
                          <a:solidFill>
                            <a:schemeClr val="bg1"/>
                          </a:solidFill>
                          <a:effectLst>
                            <a:outerShdw blurRad="38100" dist="38100" dir="2700000" algn="tl">
                              <a:srgbClr val="000000">
                                <a:alpha val="43137"/>
                              </a:srgbClr>
                            </a:outerShdw>
                          </a:effectLst>
                        </a:rPr>
                        <a:t>2018</a:t>
                      </a:r>
                      <a:endParaRPr lang="ms-MY" sz="1800" b="1"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50000"/>
                      </a:schemeClr>
                    </a:solidFill>
                  </a:tcPr>
                </a:tc>
                <a:tc hMerge="1">
                  <a:txBody>
                    <a:bodyPr/>
                    <a:lstStyle/>
                    <a:p>
                      <a:endParaRPr lang="ms-MY"/>
                    </a:p>
                  </a:txBody>
                  <a:tcPr/>
                </a:tc>
                <a:tc rowSpan="2">
                  <a:txBody>
                    <a:bodyPr/>
                    <a:lstStyle/>
                    <a:p>
                      <a:pPr algn="l" fontAlgn="ctr"/>
                      <a:r>
                        <a:rPr lang="ms-MY" sz="1800" b="1" u="none" strike="noStrike" dirty="0">
                          <a:solidFill>
                            <a:schemeClr val="bg1"/>
                          </a:solidFill>
                          <a:effectLst>
                            <a:outerShdw blurRad="38100" dist="38100" dir="2700000" algn="tl">
                              <a:srgbClr val="000000">
                                <a:alpha val="43137"/>
                              </a:srgbClr>
                            </a:outerShdw>
                          </a:effectLst>
                        </a:rPr>
                        <a:t> </a:t>
                      </a:r>
                    </a:p>
                    <a:p>
                      <a:pPr algn="ctr" fontAlgn="ctr"/>
                      <a:r>
                        <a:rPr lang="ms-MY" sz="1800" b="1" u="none" strike="noStrike" dirty="0">
                          <a:solidFill>
                            <a:schemeClr val="bg1"/>
                          </a:solidFill>
                          <a:effectLst>
                            <a:outerShdw blurRad="38100" dist="38100" dir="2700000" algn="tl">
                              <a:srgbClr val="000000">
                                <a:alpha val="43137"/>
                              </a:srgbClr>
                            </a:outerShdw>
                          </a:effectLst>
                        </a:rPr>
                        <a:t>Peneraju</a:t>
                      </a:r>
                      <a:endParaRPr lang="ms-MY" sz="1800" b="1"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0000"/>
                  </a:ext>
                </a:extLst>
              </a:tr>
              <a:tr h="266700">
                <a:tc vMerge="1">
                  <a:txBody>
                    <a:bodyPr/>
                    <a:lstStyle/>
                    <a:p>
                      <a:endParaRPr lang="ms-MY"/>
                    </a:p>
                  </a:txBody>
                  <a:tcPr/>
                </a:tc>
                <a:tc>
                  <a:txBody>
                    <a:bodyPr/>
                    <a:lstStyle/>
                    <a:p>
                      <a:pPr algn="ctr" fontAlgn="ctr"/>
                      <a:r>
                        <a:rPr lang="ms-MY" sz="1800" b="1" u="none" strike="noStrike" dirty="0">
                          <a:solidFill>
                            <a:schemeClr val="bg1"/>
                          </a:solidFill>
                          <a:effectLst>
                            <a:outerShdw blurRad="38100" dist="38100" dir="2700000" algn="tl">
                              <a:srgbClr val="000000">
                                <a:alpha val="43137"/>
                              </a:srgbClr>
                            </a:outerShdw>
                          </a:effectLst>
                        </a:rPr>
                        <a:t>Fasa 1</a:t>
                      </a:r>
                      <a:endParaRPr lang="ms-MY" sz="1800" b="1"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algn="ctr" fontAlgn="ctr"/>
                      <a:r>
                        <a:rPr lang="ms-MY" sz="1800" b="1" u="none" strike="noStrike" dirty="0">
                          <a:solidFill>
                            <a:schemeClr val="bg1"/>
                          </a:solidFill>
                          <a:effectLst>
                            <a:outerShdw blurRad="38100" dist="38100" dir="2700000" algn="tl">
                              <a:srgbClr val="000000">
                                <a:alpha val="43137"/>
                              </a:srgbClr>
                            </a:outerShdw>
                          </a:effectLst>
                        </a:rPr>
                        <a:t>Fasa 2</a:t>
                      </a:r>
                      <a:endParaRPr lang="ms-MY" sz="1800" b="1"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50000"/>
                      </a:schemeClr>
                    </a:solidFill>
                  </a:tcPr>
                </a:tc>
                <a:tc vMerge="1">
                  <a:txBody>
                    <a:bodyPr/>
                    <a:lstStyle/>
                    <a:p>
                      <a:pPr algn="ctr" fontAlgn="ctr"/>
                      <a:endParaRPr lang="ms-MY" sz="800" b="1" i="0" u="none" strike="noStrike" dirty="0">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0001"/>
                  </a:ext>
                </a:extLst>
              </a:tr>
              <a:tr h="447675">
                <a:tc>
                  <a:txBody>
                    <a:bodyPr/>
                    <a:lstStyle/>
                    <a:p>
                      <a:pPr algn="l" fontAlgn="ctr"/>
                      <a:r>
                        <a:rPr lang="en-US" sz="1800" b="1" u="none" strike="noStrike" dirty="0">
                          <a:solidFill>
                            <a:sysClr val="windowText" lastClr="000000"/>
                          </a:solidFill>
                          <a:effectLst/>
                        </a:rPr>
                        <a:t>Environmental Quality (Control Of Emission From Diesel Engines) Regulations 1996</a:t>
                      </a:r>
                      <a:endParaRPr lang="en-US" sz="18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ms-MY" sz="1800" b="1" u="none" strike="noStrike" dirty="0">
                          <a:solidFill>
                            <a:schemeClr val="bg1"/>
                          </a:solidFill>
                          <a:effectLst>
                            <a:outerShdw blurRad="38100" dist="38100" dir="2700000" algn="tl">
                              <a:srgbClr val="000000">
                                <a:alpha val="43137"/>
                              </a:srgbClr>
                            </a:outerShdw>
                          </a:effectLst>
                        </a:rPr>
                        <a:t>√</a:t>
                      </a:r>
                      <a:endParaRPr lang="ms-MY" sz="1800" b="1" i="0" u="none" strike="noStrike" dirty="0">
                        <a:solidFill>
                          <a:schemeClr val="bg1"/>
                        </a:solidFill>
                        <a:effectLst>
                          <a:outerShdw blurRad="38100" dist="38100" dir="2700000" algn="tl">
                            <a:srgbClr val="000000">
                              <a:alpha val="43137"/>
                            </a:srgbClr>
                          </a:outerShdw>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ctr" fontAlgn="ctr"/>
                      <a:r>
                        <a:rPr lang="ms-MY" sz="1800" u="none" strike="noStrike" dirty="0">
                          <a:solidFill>
                            <a:sysClr val="windowText" lastClr="000000"/>
                          </a:solidFill>
                          <a:effectLst/>
                        </a:rPr>
                        <a:t> </a:t>
                      </a:r>
                      <a:endParaRPr lang="ms-MY" sz="1800" b="0"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l" fontAlgn="ctr"/>
                      <a:r>
                        <a:rPr lang="es-ES" sz="1600" b="1" u="none" strike="noStrike" dirty="0" err="1">
                          <a:solidFill>
                            <a:sysClr val="windowText" lastClr="000000"/>
                          </a:solidFill>
                          <a:effectLst/>
                        </a:rPr>
                        <a:t>Pejabat</a:t>
                      </a:r>
                      <a:r>
                        <a:rPr lang="es-ES" sz="1600" b="1" u="none" strike="noStrike" dirty="0">
                          <a:solidFill>
                            <a:sysClr val="windowText" lastClr="000000"/>
                          </a:solidFill>
                          <a:effectLst/>
                        </a:rPr>
                        <a:t> </a:t>
                      </a:r>
                      <a:r>
                        <a:rPr lang="es-ES" sz="1600" b="1" u="none" strike="noStrike" dirty="0" err="1">
                          <a:solidFill>
                            <a:sysClr val="windowText" lastClr="000000"/>
                          </a:solidFill>
                          <a:effectLst/>
                        </a:rPr>
                        <a:t>Timbalan</a:t>
                      </a:r>
                      <a:r>
                        <a:rPr lang="es-ES" sz="1600" b="1" u="none" strike="noStrike" dirty="0">
                          <a:solidFill>
                            <a:sysClr val="windowText" lastClr="000000"/>
                          </a:solidFill>
                          <a:effectLst/>
                        </a:rPr>
                        <a:t> </a:t>
                      </a:r>
                      <a:r>
                        <a:rPr lang="es-ES" sz="1600" b="1" u="none" strike="noStrike" dirty="0" err="1">
                          <a:solidFill>
                            <a:sysClr val="windowText" lastClr="000000"/>
                          </a:solidFill>
                          <a:effectLst/>
                        </a:rPr>
                        <a:t>Naib</a:t>
                      </a:r>
                      <a:r>
                        <a:rPr lang="es-ES" sz="1600" b="1" u="none" strike="noStrike" dirty="0">
                          <a:solidFill>
                            <a:sysClr val="windowText" lastClr="000000"/>
                          </a:solidFill>
                          <a:effectLst/>
                        </a:rPr>
                        <a:t> </a:t>
                      </a:r>
                      <a:r>
                        <a:rPr lang="es-ES" sz="1600" b="1" u="none" strike="noStrike" dirty="0" err="1">
                          <a:solidFill>
                            <a:sysClr val="windowText" lastClr="000000"/>
                          </a:solidFill>
                          <a:effectLst/>
                        </a:rPr>
                        <a:t>Canselor</a:t>
                      </a:r>
                      <a:r>
                        <a:rPr lang="es-ES" sz="1600" b="1" u="none" strike="noStrike" dirty="0">
                          <a:solidFill>
                            <a:sysClr val="windowText" lastClr="000000"/>
                          </a:solidFill>
                          <a:effectLst/>
                        </a:rPr>
                        <a:t> (</a:t>
                      </a:r>
                      <a:r>
                        <a:rPr lang="es-ES" sz="1600" b="1" u="none" strike="noStrike" dirty="0" err="1">
                          <a:solidFill>
                            <a:sysClr val="windowText" lastClr="000000"/>
                          </a:solidFill>
                          <a:effectLst/>
                        </a:rPr>
                        <a:t>Hal</a:t>
                      </a:r>
                      <a:r>
                        <a:rPr lang="es-ES" sz="1600" b="1" u="none" strike="noStrike" dirty="0">
                          <a:solidFill>
                            <a:sysClr val="windowText" lastClr="000000"/>
                          </a:solidFill>
                          <a:effectLst/>
                        </a:rPr>
                        <a:t> </a:t>
                      </a:r>
                      <a:r>
                        <a:rPr lang="es-ES" sz="1600" b="1" u="none" strike="noStrike" dirty="0" err="1">
                          <a:solidFill>
                            <a:sysClr val="windowText" lastClr="000000"/>
                          </a:solidFill>
                          <a:effectLst/>
                        </a:rPr>
                        <a:t>Ehwal</a:t>
                      </a:r>
                      <a:r>
                        <a:rPr lang="es-ES" sz="1600" b="1" u="none" strike="noStrike" dirty="0">
                          <a:solidFill>
                            <a:sysClr val="windowText" lastClr="000000"/>
                          </a:solidFill>
                          <a:effectLst/>
                        </a:rPr>
                        <a:t> </a:t>
                      </a:r>
                      <a:r>
                        <a:rPr lang="es-ES" sz="1600" b="1" u="none" strike="noStrike" dirty="0" err="1">
                          <a:solidFill>
                            <a:sysClr val="windowText" lastClr="000000"/>
                          </a:solidFill>
                          <a:effectLst/>
                        </a:rPr>
                        <a:t>Pelajar</a:t>
                      </a:r>
                      <a:r>
                        <a:rPr lang="es-ES" sz="1600" b="1" u="none" strike="noStrike" dirty="0">
                          <a:solidFill>
                            <a:sysClr val="windowText" lastClr="000000"/>
                          </a:solidFill>
                          <a:effectLst/>
                        </a:rPr>
                        <a:t> dan </a:t>
                      </a:r>
                      <a:r>
                        <a:rPr lang="es-ES" sz="1600" b="1" u="none" strike="noStrike" dirty="0" err="1">
                          <a:solidFill>
                            <a:sysClr val="windowText" lastClr="000000"/>
                          </a:solidFill>
                          <a:effectLst/>
                        </a:rPr>
                        <a:t>Alumni</a:t>
                      </a:r>
                      <a:r>
                        <a:rPr lang="es-ES" sz="1600" b="1" u="none" strike="noStrike" dirty="0">
                          <a:solidFill>
                            <a:sysClr val="windowText" lastClr="000000"/>
                          </a:solidFill>
                          <a:effectLst/>
                        </a:rPr>
                        <a:t>)</a:t>
                      </a:r>
                      <a:endParaRPr lang="es-ES" sz="16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r h="438150">
                <a:tc>
                  <a:txBody>
                    <a:bodyPr/>
                    <a:lstStyle/>
                    <a:p>
                      <a:pPr algn="l" fontAlgn="ctr"/>
                      <a:r>
                        <a:rPr lang="ms-MY" sz="1800" b="1" u="none" strike="noStrike" dirty="0">
                          <a:solidFill>
                            <a:sysClr val="windowText" lastClr="000000"/>
                          </a:solidFill>
                          <a:effectLst/>
                        </a:rPr>
                        <a:t>Environmental Quality (Sewage) Regulations 2009  </a:t>
                      </a:r>
                      <a:endParaRPr lang="ms-MY" sz="18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ms-MY" sz="1800" b="1" u="none" strike="noStrike" dirty="0">
                          <a:solidFill>
                            <a:schemeClr val="bg1"/>
                          </a:solidFill>
                          <a:effectLst>
                            <a:outerShdw blurRad="38100" dist="38100" dir="2700000" algn="tl">
                              <a:srgbClr val="000000">
                                <a:alpha val="43137"/>
                              </a:srgbClr>
                            </a:outerShdw>
                          </a:effectLst>
                        </a:rPr>
                        <a:t>√</a:t>
                      </a:r>
                      <a:endParaRPr lang="ms-MY" sz="1800" b="1" i="0" u="none" strike="noStrike" dirty="0">
                        <a:solidFill>
                          <a:schemeClr val="bg1"/>
                        </a:solidFill>
                        <a:effectLst>
                          <a:outerShdw blurRad="38100" dist="38100" dir="2700000" algn="tl">
                            <a:srgbClr val="000000">
                              <a:alpha val="43137"/>
                            </a:srgbClr>
                          </a:outerShdw>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ctr" fontAlgn="ctr"/>
                      <a:r>
                        <a:rPr lang="ms-MY" sz="1800" u="none" strike="noStrike" dirty="0">
                          <a:solidFill>
                            <a:sysClr val="windowText" lastClr="000000"/>
                          </a:solidFill>
                          <a:effectLst/>
                        </a:rPr>
                        <a:t> </a:t>
                      </a:r>
                      <a:endParaRPr lang="ms-MY" sz="1800" b="0"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l" fontAlgn="ctr"/>
                      <a:r>
                        <a:rPr lang="es-ES" sz="1600" b="1" u="none" strike="noStrike" dirty="0" err="1">
                          <a:solidFill>
                            <a:sysClr val="windowText" lastClr="000000"/>
                          </a:solidFill>
                          <a:effectLst/>
                        </a:rPr>
                        <a:t>Pejabat</a:t>
                      </a:r>
                      <a:r>
                        <a:rPr lang="es-ES" sz="1600" b="1" u="none" strike="noStrike" dirty="0">
                          <a:solidFill>
                            <a:sysClr val="windowText" lastClr="000000"/>
                          </a:solidFill>
                          <a:effectLst/>
                        </a:rPr>
                        <a:t> </a:t>
                      </a:r>
                      <a:r>
                        <a:rPr lang="es-ES" sz="1600" b="1" u="none" strike="noStrike" dirty="0" err="1">
                          <a:solidFill>
                            <a:sysClr val="windowText" lastClr="000000"/>
                          </a:solidFill>
                          <a:effectLst/>
                        </a:rPr>
                        <a:t>Pembangunan</a:t>
                      </a:r>
                      <a:r>
                        <a:rPr lang="es-ES" sz="1600" b="1" u="none" strike="noStrike" dirty="0">
                          <a:solidFill>
                            <a:sysClr val="windowText" lastClr="000000"/>
                          </a:solidFill>
                          <a:effectLst/>
                        </a:rPr>
                        <a:t> dan </a:t>
                      </a:r>
                      <a:r>
                        <a:rPr lang="es-ES" sz="1600" b="1" u="none" strike="noStrike" dirty="0" err="1">
                          <a:solidFill>
                            <a:sysClr val="windowText" lastClr="000000"/>
                          </a:solidFill>
                          <a:effectLst/>
                        </a:rPr>
                        <a:t>Pengurusan</a:t>
                      </a:r>
                      <a:r>
                        <a:rPr lang="es-ES" sz="1600" b="1" u="none" strike="noStrike" dirty="0">
                          <a:solidFill>
                            <a:sysClr val="windowText" lastClr="000000"/>
                          </a:solidFill>
                          <a:effectLst/>
                        </a:rPr>
                        <a:t> </a:t>
                      </a:r>
                      <a:r>
                        <a:rPr lang="es-ES" sz="1600" b="1" u="none" strike="noStrike" dirty="0" err="1">
                          <a:solidFill>
                            <a:sysClr val="windowText" lastClr="000000"/>
                          </a:solidFill>
                          <a:effectLst/>
                        </a:rPr>
                        <a:t>Aset</a:t>
                      </a:r>
                      <a:r>
                        <a:rPr lang="es-ES" sz="1600" b="1" u="none" strike="noStrike" dirty="0">
                          <a:solidFill>
                            <a:sysClr val="windowText" lastClr="000000"/>
                          </a:solidFill>
                          <a:effectLst/>
                        </a:rPr>
                        <a:t> (PPPA)</a:t>
                      </a:r>
                      <a:endParaRPr lang="es-ES" sz="16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3"/>
                  </a:ext>
                </a:extLst>
              </a:tr>
              <a:tr h="542925">
                <a:tc>
                  <a:txBody>
                    <a:bodyPr/>
                    <a:lstStyle/>
                    <a:p>
                      <a:pPr algn="l" fontAlgn="ctr"/>
                      <a:r>
                        <a:rPr lang="en-US" sz="1800" b="1" u="none" strike="noStrike" dirty="0">
                          <a:solidFill>
                            <a:sysClr val="windowText" lastClr="000000"/>
                          </a:solidFill>
                          <a:effectLst/>
                        </a:rPr>
                        <a:t>Efficient Management of Electrical Energy Regulations 2008</a:t>
                      </a:r>
                      <a:endParaRPr lang="en-US" sz="18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ms-MY" sz="1800" b="1" u="none" strike="noStrike" dirty="0">
                          <a:solidFill>
                            <a:schemeClr val="bg1"/>
                          </a:solidFill>
                          <a:effectLst>
                            <a:outerShdw blurRad="38100" dist="38100" dir="2700000" algn="tl">
                              <a:srgbClr val="000000">
                                <a:alpha val="43137"/>
                              </a:srgbClr>
                            </a:outerShdw>
                          </a:effectLst>
                        </a:rPr>
                        <a:t>√</a:t>
                      </a:r>
                      <a:endParaRPr lang="ms-MY" sz="1800" b="1" i="0" u="none" strike="noStrike" dirty="0">
                        <a:solidFill>
                          <a:schemeClr val="bg1"/>
                        </a:solidFill>
                        <a:effectLst>
                          <a:outerShdw blurRad="38100" dist="38100" dir="2700000" algn="tl">
                            <a:srgbClr val="000000">
                              <a:alpha val="43137"/>
                            </a:srgbClr>
                          </a:outerShdw>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ctr" fontAlgn="ctr"/>
                      <a:r>
                        <a:rPr lang="ms-MY" sz="1800" u="none" strike="noStrike" dirty="0">
                          <a:solidFill>
                            <a:sysClr val="windowText" lastClr="000000"/>
                          </a:solidFill>
                          <a:effectLst/>
                        </a:rPr>
                        <a:t> </a:t>
                      </a:r>
                      <a:endParaRPr lang="ms-MY" sz="1800" b="0"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l" fontAlgn="ctr"/>
                      <a:r>
                        <a:rPr lang="es-ES" sz="1600" b="1" u="none" strike="noStrike" dirty="0" err="1">
                          <a:solidFill>
                            <a:sysClr val="windowText" lastClr="000000"/>
                          </a:solidFill>
                          <a:effectLst/>
                        </a:rPr>
                        <a:t>Pejabat</a:t>
                      </a:r>
                      <a:r>
                        <a:rPr lang="es-ES" sz="1600" b="1" u="none" strike="noStrike" dirty="0">
                          <a:solidFill>
                            <a:sysClr val="windowText" lastClr="000000"/>
                          </a:solidFill>
                          <a:effectLst/>
                        </a:rPr>
                        <a:t> </a:t>
                      </a:r>
                      <a:r>
                        <a:rPr lang="es-ES" sz="1600" b="1" u="none" strike="noStrike" dirty="0" err="1">
                          <a:solidFill>
                            <a:sysClr val="windowText" lastClr="000000"/>
                          </a:solidFill>
                          <a:effectLst/>
                        </a:rPr>
                        <a:t>Pembangunan</a:t>
                      </a:r>
                      <a:r>
                        <a:rPr lang="es-ES" sz="1600" b="1" u="none" strike="noStrike" dirty="0">
                          <a:solidFill>
                            <a:sysClr val="windowText" lastClr="000000"/>
                          </a:solidFill>
                          <a:effectLst/>
                        </a:rPr>
                        <a:t> dan </a:t>
                      </a:r>
                      <a:r>
                        <a:rPr lang="es-ES" sz="1600" b="1" u="none" strike="noStrike" dirty="0" err="1">
                          <a:solidFill>
                            <a:sysClr val="windowText" lastClr="000000"/>
                          </a:solidFill>
                          <a:effectLst/>
                        </a:rPr>
                        <a:t>Pengurusan</a:t>
                      </a:r>
                      <a:r>
                        <a:rPr lang="es-ES" sz="1600" b="1" u="none" strike="noStrike" dirty="0">
                          <a:solidFill>
                            <a:sysClr val="windowText" lastClr="000000"/>
                          </a:solidFill>
                          <a:effectLst/>
                        </a:rPr>
                        <a:t> </a:t>
                      </a:r>
                      <a:r>
                        <a:rPr lang="es-ES" sz="1600" b="1" u="none" strike="noStrike" dirty="0" err="1">
                          <a:solidFill>
                            <a:sysClr val="windowText" lastClr="000000"/>
                          </a:solidFill>
                          <a:effectLst/>
                        </a:rPr>
                        <a:t>Aset</a:t>
                      </a:r>
                      <a:r>
                        <a:rPr lang="es-ES" sz="1600" b="1" u="none" strike="noStrike" dirty="0">
                          <a:solidFill>
                            <a:sysClr val="windowText" lastClr="000000"/>
                          </a:solidFill>
                          <a:effectLst/>
                        </a:rPr>
                        <a:t> (PPPA)</a:t>
                      </a:r>
                      <a:endParaRPr lang="es-ES" sz="16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4"/>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836937699"/>
              </p:ext>
            </p:extLst>
          </p:nvPr>
        </p:nvGraphicFramePr>
        <p:xfrm>
          <a:off x="880533" y="3847843"/>
          <a:ext cx="10430934" cy="1680210"/>
        </p:xfrm>
        <a:graphic>
          <a:graphicData uri="http://schemas.openxmlformats.org/drawingml/2006/table">
            <a:tbl>
              <a:tblPr>
                <a:tableStyleId>{37CE84F3-28C3-443E-9E96-99CF82512B78}</a:tableStyleId>
              </a:tblPr>
              <a:tblGrid>
                <a:gridCol w="4385734">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261533">
                  <a:extLst>
                    <a:ext uri="{9D8B030D-6E8A-4147-A177-3AD203B41FA5}">
                      <a16:colId xmlns:a16="http://schemas.microsoft.com/office/drawing/2014/main" val="20002"/>
                    </a:ext>
                  </a:extLst>
                </a:gridCol>
                <a:gridCol w="3716867">
                  <a:extLst>
                    <a:ext uri="{9D8B030D-6E8A-4147-A177-3AD203B41FA5}">
                      <a16:colId xmlns:a16="http://schemas.microsoft.com/office/drawing/2014/main" val="20003"/>
                    </a:ext>
                  </a:extLst>
                </a:gridCol>
              </a:tblGrid>
              <a:tr h="323850">
                <a:tc rowSpan="2">
                  <a:txBody>
                    <a:bodyPr/>
                    <a:lstStyle/>
                    <a:p>
                      <a:pPr algn="ctr" fontAlgn="ctr"/>
                      <a:r>
                        <a:rPr lang="ms-MY" sz="1800" b="1" u="none" strike="noStrike" dirty="0">
                          <a:solidFill>
                            <a:schemeClr val="bg1"/>
                          </a:solidFill>
                          <a:effectLst>
                            <a:outerShdw blurRad="38100" dist="38100" dir="2700000" algn="tl">
                              <a:srgbClr val="000000">
                                <a:alpha val="43137"/>
                              </a:srgbClr>
                            </a:outerShdw>
                          </a:effectLst>
                        </a:rPr>
                        <a:t>Undang-Undang dan Keperluan Lain yang berkaitan</a:t>
                      </a:r>
                      <a:endParaRPr lang="ms-MY" sz="1800" b="1"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50000"/>
                      </a:schemeClr>
                    </a:solidFill>
                  </a:tcPr>
                </a:tc>
                <a:tc gridSpan="2">
                  <a:txBody>
                    <a:bodyPr/>
                    <a:lstStyle/>
                    <a:p>
                      <a:pPr algn="ctr" fontAlgn="ctr"/>
                      <a:r>
                        <a:rPr lang="ms-MY" sz="1800" b="1" u="none" strike="noStrike" dirty="0">
                          <a:solidFill>
                            <a:schemeClr val="bg1"/>
                          </a:solidFill>
                          <a:effectLst>
                            <a:outerShdw blurRad="38100" dist="38100" dir="2700000" algn="tl">
                              <a:srgbClr val="000000">
                                <a:alpha val="43137"/>
                              </a:srgbClr>
                            </a:outerShdw>
                          </a:effectLst>
                        </a:rPr>
                        <a:t>2018</a:t>
                      </a:r>
                      <a:endParaRPr lang="ms-MY" sz="1800" b="1"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50000"/>
                      </a:schemeClr>
                    </a:solidFill>
                  </a:tcPr>
                </a:tc>
                <a:tc hMerge="1">
                  <a:txBody>
                    <a:bodyPr/>
                    <a:lstStyle/>
                    <a:p>
                      <a:endParaRPr lang="ms-MY"/>
                    </a:p>
                  </a:txBody>
                  <a:tcPr/>
                </a:tc>
                <a:tc rowSpan="2">
                  <a:txBody>
                    <a:bodyPr/>
                    <a:lstStyle/>
                    <a:p>
                      <a:pPr algn="l" fontAlgn="ctr"/>
                      <a:r>
                        <a:rPr lang="ms-MY" sz="1800" b="1" u="none" strike="noStrike" dirty="0">
                          <a:solidFill>
                            <a:schemeClr val="bg1"/>
                          </a:solidFill>
                          <a:effectLst>
                            <a:outerShdw blurRad="38100" dist="38100" dir="2700000" algn="tl">
                              <a:srgbClr val="000000">
                                <a:alpha val="43137"/>
                              </a:srgbClr>
                            </a:outerShdw>
                          </a:effectLst>
                        </a:rPr>
                        <a:t> </a:t>
                      </a:r>
                    </a:p>
                    <a:p>
                      <a:pPr algn="ctr" fontAlgn="ctr"/>
                      <a:r>
                        <a:rPr lang="ms-MY" sz="1800" b="1" u="none" strike="noStrike" dirty="0">
                          <a:solidFill>
                            <a:schemeClr val="bg1"/>
                          </a:solidFill>
                          <a:effectLst>
                            <a:outerShdw blurRad="38100" dist="38100" dir="2700000" algn="tl">
                              <a:srgbClr val="000000">
                                <a:alpha val="43137"/>
                              </a:srgbClr>
                            </a:outerShdw>
                          </a:effectLst>
                        </a:rPr>
                        <a:t>Peneraju</a:t>
                      </a:r>
                      <a:endParaRPr lang="ms-MY" sz="1800" b="1"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0000"/>
                  </a:ext>
                </a:extLst>
              </a:tr>
              <a:tr h="266700">
                <a:tc vMerge="1">
                  <a:txBody>
                    <a:bodyPr/>
                    <a:lstStyle/>
                    <a:p>
                      <a:endParaRPr lang="ms-MY"/>
                    </a:p>
                  </a:txBody>
                  <a:tcPr/>
                </a:tc>
                <a:tc>
                  <a:txBody>
                    <a:bodyPr/>
                    <a:lstStyle/>
                    <a:p>
                      <a:pPr algn="ctr" fontAlgn="ctr"/>
                      <a:r>
                        <a:rPr lang="ms-MY" sz="1800" b="1" u="none" strike="noStrike" dirty="0">
                          <a:solidFill>
                            <a:schemeClr val="bg1"/>
                          </a:solidFill>
                          <a:effectLst>
                            <a:outerShdw blurRad="38100" dist="38100" dir="2700000" algn="tl">
                              <a:srgbClr val="000000">
                                <a:alpha val="43137"/>
                              </a:srgbClr>
                            </a:outerShdw>
                          </a:effectLst>
                        </a:rPr>
                        <a:t>Fasa 1</a:t>
                      </a:r>
                      <a:endParaRPr lang="ms-MY" sz="1800" b="1"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50000"/>
                      </a:schemeClr>
                    </a:solidFill>
                  </a:tcPr>
                </a:tc>
                <a:tc>
                  <a:txBody>
                    <a:bodyPr/>
                    <a:lstStyle/>
                    <a:p>
                      <a:pPr algn="ctr" fontAlgn="ctr"/>
                      <a:r>
                        <a:rPr lang="ms-MY" sz="1800" b="1" u="none" strike="noStrike" dirty="0">
                          <a:solidFill>
                            <a:schemeClr val="bg1"/>
                          </a:solidFill>
                          <a:effectLst>
                            <a:outerShdw blurRad="38100" dist="38100" dir="2700000" algn="tl">
                              <a:srgbClr val="000000">
                                <a:alpha val="43137"/>
                              </a:srgbClr>
                            </a:outerShdw>
                          </a:effectLst>
                        </a:rPr>
                        <a:t>Fasa 2</a:t>
                      </a:r>
                      <a:endParaRPr lang="ms-MY" sz="1800" b="1"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vMerge="1">
                  <a:txBody>
                    <a:bodyPr/>
                    <a:lstStyle/>
                    <a:p>
                      <a:pPr algn="ctr" fontAlgn="ctr"/>
                      <a:endParaRPr lang="ms-MY" sz="800" b="1" i="0" u="none" strike="noStrike" dirty="0">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0001"/>
                  </a:ext>
                </a:extLst>
              </a:tr>
              <a:tr h="390525">
                <a:tc>
                  <a:txBody>
                    <a:bodyPr/>
                    <a:lstStyle/>
                    <a:p>
                      <a:pPr algn="l" fontAlgn="ctr"/>
                      <a:r>
                        <a:rPr lang="ms-MY" sz="1800" b="1" u="none" strike="noStrike" dirty="0">
                          <a:solidFill>
                            <a:schemeClr val="tx1"/>
                          </a:solidFill>
                          <a:effectLst/>
                        </a:rPr>
                        <a:t>Environmental Quality (Halon Management) Regulations 1999</a:t>
                      </a:r>
                      <a:endParaRPr lang="ms-MY" sz="1800" b="1" i="0" u="none" strike="noStrike" dirty="0">
                        <a:solidFill>
                          <a:schemeClr val="tx1"/>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ms-MY" sz="1800" u="none" strike="noStrike" dirty="0">
                          <a:solidFill>
                            <a:schemeClr val="tx1"/>
                          </a:solidFill>
                          <a:effectLst/>
                        </a:rPr>
                        <a:t> </a:t>
                      </a:r>
                      <a:endParaRPr lang="ms-MY" sz="1800" b="0" i="0" u="none" strike="noStrike" dirty="0">
                        <a:solidFill>
                          <a:schemeClr val="tx1"/>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ms-MY" sz="1800" b="1" u="none" strike="noStrike" dirty="0">
                          <a:solidFill>
                            <a:schemeClr val="bg1"/>
                          </a:solidFill>
                          <a:effectLst>
                            <a:outerShdw blurRad="38100" dist="38100" dir="2700000" algn="tl">
                              <a:srgbClr val="000000">
                                <a:alpha val="43137"/>
                              </a:srgbClr>
                            </a:outerShdw>
                          </a:effectLst>
                        </a:rPr>
                        <a:t>√</a:t>
                      </a:r>
                      <a:endParaRPr lang="ms-MY" sz="1800" b="1" i="0" u="none" strike="noStrike" dirty="0">
                        <a:solidFill>
                          <a:schemeClr val="bg1"/>
                        </a:solidFill>
                        <a:effectLst>
                          <a:outerShdw blurRad="38100" dist="38100" dir="2700000" algn="tl">
                            <a:srgbClr val="000000">
                              <a:alpha val="43137"/>
                            </a:srgbClr>
                          </a:outerShdw>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l" fontAlgn="ctr"/>
                      <a:r>
                        <a:rPr lang="ms-MY" sz="1600" b="1" u="none" strike="noStrike" dirty="0">
                          <a:solidFill>
                            <a:schemeClr val="tx1"/>
                          </a:solidFill>
                          <a:effectLst/>
                        </a:rPr>
                        <a:t>Pejabat Bursar</a:t>
                      </a:r>
                      <a:endParaRPr lang="ms-MY" sz="1600" b="1" i="0" u="none" strike="noStrike" dirty="0">
                        <a:solidFill>
                          <a:schemeClr val="tx1"/>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r h="514350">
                <a:tc>
                  <a:txBody>
                    <a:bodyPr/>
                    <a:lstStyle/>
                    <a:p>
                      <a:pPr algn="l" fontAlgn="ctr"/>
                      <a:r>
                        <a:rPr lang="ms-MY" sz="1800" b="1" u="none" strike="noStrike" dirty="0">
                          <a:solidFill>
                            <a:schemeClr val="tx1"/>
                          </a:solidFill>
                          <a:effectLst/>
                        </a:rPr>
                        <a:t>Local Government Act 1976 </a:t>
                      </a:r>
                      <a:endParaRPr lang="ms-MY" sz="1800" b="1" i="0" u="none" strike="noStrike" dirty="0">
                        <a:solidFill>
                          <a:schemeClr val="tx1"/>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ms-MY" sz="1800" u="none" strike="noStrike">
                          <a:solidFill>
                            <a:schemeClr val="tx1"/>
                          </a:solidFill>
                          <a:effectLst/>
                        </a:rPr>
                        <a:t> </a:t>
                      </a:r>
                      <a:endParaRPr lang="ms-MY" sz="1800" b="0" i="0" u="none" strike="noStrike">
                        <a:solidFill>
                          <a:schemeClr val="tx1"/>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ms-MY" sz="1800" b="1" u="none" strike="noStrike" dirty="0">
                          <a:solidFill>
                            <a:schemeClr val="bg1"/>
                          </a:solidFill>
                          <a:effectLst>
                            <a:outerShdw blurRad="38100" dist="38100" dir="2700000" algn="tl">
                              <a:srgbClr val="000000">
                                <a:alpha val="43137"/>
                              </a:srgbClr>
                            </a:outerShdw>
                          </a:effectLst>
                        </a:rPr>
                        <a:t>√</a:t>
                      </a:r>
                      <a:endParaRPr lang="ms-MY" sz="1800" b="1" i="0" u="none" strike="noStrike" dirty="0">
                        <a:solidFill>
                          <a:schemeClr val="bg1"/>
                        </a:solidFill>
                        <a:effectLst>
                          <a:outerShdw blurRad="38100" dist="38100" dir="2700000" algn="tl">
                            <a:srgbClr val="000000">
                              <a:alpha val="43137"/>
                            </a:srgbClr>
                          </a:outerShdw>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l" fontAlgn="ctr"/>
                      <a:r>
                        <a:rPr lang="es-ES" sz="1600" b="1" u="none" strike="noStrike" dirty="0" err="1">
                          <a:solidFill>
                            <a:schemeClr val="tx1"/>
                          </a:solidFill>
                          <a:effectLst/>
                        </a:rPr>
                        <a:t>Pejabat</a:t>
                      </a:r>
                      <a:r>
                        <a:rPr lang="es-ES" sz="1600" b="1" u="none" strike="noStrike" dirty="0">
                          <a:solidFill>
                            <a:schemeClr val="tx1"/>
                          </a:solidFill>
                          <a:effectLst/>
                        </a:rPr>
                        <a:t> </a:t>
                      </a:r>
                      <a:r>
                        <a:rPr lang="es-ES" sz="1600" b="1" u="none" strike="noStrike" dirty="0" err="1">
                          <a:solidFill>
                            <a:schemeClr val="tx1"/>
                          </a:solidFill>
                          <a:effectLst/>
                        </a:rPr>
                        <a:t>Pembangunan</a:t>
                      </a:r>
                      <a:r>
                        <a:rPr lang="es-ES" sz="1600" b="1" u="none" strike="noStrike" dirty="0">
                          <a:solidFill>
                            <a:schemeClr val="tx1"/>
                          </a:solidFill>
                          <a:effectLst/>
                        </a:rPr>
                        <a:t> dan </a:t>
                      </a:r>
                      <a:r>
                        <a:rPr lang="es-ES" sz="1600" b="1" u="none" strike="noStrike" dirty="0" err="1">
                          <a:solidFill>
                            <a:schemeClr val="tx1"/>
                          </a:solidFill>
                          <a:effectLst/>
                        </a:rPr>
                        <a:t>Pengurusan</a:t>
                      </a:r>
                      <a:r>
                        <a:rPr lang="es-ES" sz="1600" b="1" u="none" strike="noStrike" dirty="0">
                          <a:solidFill>
                            <a:schemeClr val="tx1"/>
                          </a:solidFill>
                          <a:effectLst/>
                        </a:rPr>
                        <a:t> </a:t>
                      </a:r>
                      <a:r>
                        <a:rPr lang="es-ES" sz="1600" b="1" u="none" strike="noStrike" dirty="0" err="1">
                          <a:solidFill>
                            <a:schemeClr val="tx1"/>
                          </a:solidFill>
                          <a:effectLst/>
                        </a:rPr>
                        <a:t>Aset</a:t>
                      </a:r>
                      <a:r>
                        <a:rPr lang="es-ES" sz="1600" b="1" u="none" strike="noStrike" dirty="0">
                          <a:solidFill>
                            <a:schemeClr val="tx1"/>
                          </a:solidFill>
                          <a:effectLst/>
                        </a:rPr>
                        <a:t> (PPPA)</a:t>
                      </a:r>
                      <a:endParaRPr lang="es-ES" sz="1600" b="1" i="0" u="none" strike="noStrike" dirty="0">
                        <a:solidFill>
                          <a:schemeClr val="tx1"/>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3"/>
                  </a:ext>
                </a:extLst>
              </a:tr>
            </a:tbl>
          </a:graphicData>
        </a:graphic>
      </p:graphicFrame>
      <p:sp>
        <p:nvSpPr>
          <p:cNvPr id="13" name="Rectangle 12"/>
          <p:cNvSpPr/>
          <p:nvPr/>
        </p:nvSpPr>
        <p:spPr>
          <a:xfrm>
            <a:off x="2230554" y="744804"/>
            <a:ext cx="3492913" cy="461665"/>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ms-MY" sz="2400" b="1" dirty="0"/>
              <a:t>Tahun 2018: Fasa 1 &amp; 2</a:t>
            </a:r>
            <a:endParaRPr lang="ms-MY" sz="1600" b="1" dirty="0">
              <a:latin typeface="Arial Black" panose="020B0A04020102020204" pitchFamily="34" charset="0"/>
            </a:endParaRPr>
          </a:p>
        </p:txBody>
      </p:sp>
      <p:sp>
        <p:nvSpPr>
          <p:cNvPr id="5" name="TextBox 4"/>
          <p:cNvSpPr txBox="1"/>
          <p:nvPr/>
        </p:nvSpPr>
        <p:spPr>
          <a:xfrm>
            <a:off x="414867" y="2065867"/>
            <a:ext cx="372533" cy="369332"/>
          </a:xfrm>
          <a:prstGeom prst="rect">
            <a:avLst/>
          </a:prstGeom>
          <a:noFill/>
        </p:spPr>
        <p:txBody>
          <a:bodyPr wrap="square" rtlCol="0">
            <a:spAutoFit/>
          </a:bodyPr>
          <a:lstStyle/>
          <a:p>
            <a:pPr algn="ctr"/>
            <a:r>
              <a:rPr lang="en-US" b="1" dirty="0">
                <a:solidFill>
                  <a:schemeClr val="accent2">
                    <a:lumMod val="50000"/>
                  </a:schemeClr>
                </a:solidFill>
              </a:rPr>
              <a:t>1.</a:t>
            </a:r>
            <a:endParaRPr lang="en-MY" b="1" dirty="0">
              <a:solidFill>
                <a:schemeClr val="accent2">
                  <a:lumMod val="50000"/>
                </a:schemeClr>
              </a:solidFill>
            </a:endParaRPr>
          </a:p>
        </p:txBody>
      </p:sp>
      <p:sp>
        <p:nvSpPr>
          <p:cNvPr id="16" name="TextBox 15"/>
          <p:cNvSpPr txBox="1"/>
          <p:nvPr/>
        </p:nvSpPr>
        <p:spPr>
          <a:xfrm>
            <a:off x="431801" y="2574023"/>
            <a:ext cx="372533" cy="369332"/>
          </a:xfrm>
          <a:prstGeom prst="rect">
            <a:avLst/>
          </a:prstGeom>
          <a:noFill/>
        </p:spPr>
        <p:txBody>
          <a:bodyPr wrap="square" rtlCol="0">
            <a:spAutoFit/>
          </a:bodyPr>
          <a:lstStyle/>
          <a:p>
            <a:pPr algn="ctr"/>
            <a:r>
              <a:rPr lang="en-US" b="1" dirty="0">
                <a:solidFill>
                  <a:schemeClr val="accent2">
                    <a:lumMod val="50000"/>
                  </a:schemeClr>
                </a:solidFill>
              </a:rPr>
              <a:t>2.</a:t>
            </a:r>
            <a:endParaRPr lang="en-MY" b="1" dirty="0">
              <a:solidFill>
                <a:schemeClr val="accent2">
                  <a:lumMod val="50000"/>
                </a:schemeClr>
              </a:solidFill>
            </a:endParaRPr>
          </a:p>
        </p:txBody>
      </p:sp>
      <p:sp>
        <p:nvSpPr>
          <p:cNvPr id="17" name="TextBox 16"/>
          <p:cNvSpPr txBox="1"/>
          <p:nvPr/>
        </p:nvSpPr>
        <p:spPr>
          <a:xfrm>
            <a:off x="431801" y="3126187"/>
            <a:ext cx="372533" cy="369332"/>
          </a:xfrm>
          <a:prstGeom prst="rect">
            <a:avLst/>
          </a:prstGeom>
          <a:noFill/>
        </p:spPr>
        <p:txBody>
          <a:bodyPr wrap="square" rtlCol="0">
            <a:spAutoFit/>
          </a:bodyPr>
          <a:lstStyle/>
          <a:p>
            <a:pPr algn="ctr"/>
            <a:r>
              <a:rPr lang="en-US" b="1" dirty="0">
                <a:solidFill>
                  <a:schemeClr val="accent2">
                    <a:lumMod val="50000"/>
                  </a:schemeClr>
                </a:solidFill>
              </a:rPr>
              <a:t>3.</a:t>
            </a:r>
            <a:endParaRPr lang="en-MY" b="1" dirty="0">
              <a:solidFill>
                <a:schemeClr val="accent2">
                  <a:lumMod val="50000"/>
                </a:schemeClr>
              </a:solidFill>
            </a:endParaRPr>
          </a:p>
        </p:txBody>
      </p:sp>
      <p:sp>
        <p:nvSpPr>
          <p:cNvPr id="18" name="TextBox 17"/>
          <p:cNvSpPr txBox="1"/>
          <p:nvPr/>
        </p:nvSpPr>
        <p:spPr>
          <a:xfrm>
            <a:off x="482598" y="4458260"/>
            <a:ext cx="372533" cy="369332"/>
          </a:xfrm>
          <a:prstGeom prst="rect">
            <a:avLst/>
          </a:prstGeom>
          <a:noFill/>
        </p:spPr>
        <p:txBody>
          <a:bodyPr wrap="square" rtlCol="0">
            <a:spAutoFit/>
          </a:bodyPr>
          <a:lstStyle/>
          <a:p>
            <a:pPr algn="ctr"/>
            <a:r>
              <a:rPr lang="en-US" b="1" dirty="0">
                <a:solidFill>
                  <a:schemeClr val="accent2">
                    <a:lumMod val="50000"/>
                  </a:schemeClr>
                </a:solidFill>
              </a:rPr>
              <a:t>4.</a:t>
            </a:r>
            <a:endParaRPr lang="en-MY" b="1" dirty="0">
              <a:solidFill>
                <a:schemeClr val="accent2">
                  <a:lumMod val="50000"/>
                </a:schemeClr>
              </a:solidFill>
            </a:endParaRPr>
          </a:p>
        </p:txBody>
      </p:sp>
      <p:sp>
        <p:nvSpPr>
          <p:cNvPr id="19" name="TextBox 18"/>
          <p:cNvSpPr txBox="1"/>
          <p:nvPr/>
        </p:nvSpPr>
        <p:spPr>
          <a:xfrm>
            <a:off x="482598" y="5118660"/>
            <a:ext cx="372533" cy="369332"/>
          </a:xfrm>
          <a:prstGeom prst="rect">
            <a:avLst/>
          </a:prstGeom>
          <a:noFill/>
        </p:spPr>
        <p:txBody>
          <a:bodyPr wrap="square" rtlCol="0">
            <a:spAutoFit/>
          </a:bodyPr>
          <a:lstStyle/>
          <a:p>
            <a:pPr algn="ctr"/>
            <a:r>
              <a:rPr lang="en-US" b="1" dirty="0">
                <a:solidFill>
                  <a:schemeClr val="accent2">
                    <a:lumMod val="50000"/>
                  </a:schemeClr>
                </a:solidFill>
              </a:rPr>
              <a:t>5.</a:t>
            </a:r>
            <a:endParaRPr lang="en-MY" b="1" dirty="0">
              <a:solidFill>
                <a:schemeClr val="accent2">
                  <a:lumMod val="50000"/>
                </a:schemeClr>
              </a:solidFill>
            </a:endParaRPr>
          </a:p>
        </p:txBody>
      </p:sp>
    </p:spTree>
    <p:extLst>
      <p:ext uri="{BB962C8B-B14F-4D97-AF65-F5344CB8AC3E}">
        <p14:creationId xmlns:p14="http://schemas.microsoft.com/office/powerpoint/2010/main" val="3513450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            PENILAIAN  KEPATUHAN UNDANG-UNDANG ALAM SEKITAR</a:t>
            </a:r>
            <a:endParaRPr lang="en-MY" sz="2800" b="1" dirty="0">
              <a:solidFill>
                <a:schemeClr val="bg1"/>
              </a:solidFill>
            </a:endParaRPr>
          </a:p>
        </p:txBody>
      </p:sp>
      <p:pic>
        <p:nvPicPr>
          <p:cNvPr id="26" name="Picture 25"/>
          <p:cNvPicPr>
            <a:picLocks noChangeAspect="1"/>
          </p:cNvPicPr>
          <p:nvPr/>
        </p:nvPicPr>
        <p:blipFill>
          <a:blip r:embed="rId3"/>
          <a:stretch>
            <a:fillRect/>
          </a:stretch>
        </p:blipFill>
        <p:spPr>
          <a:xfrm>
            <a:off x="223954" y="185149"/>
            <a:ext cx="1884933" cy="891059"/>
          </a:xfrm>
          <a:prstGeom prst="rect">
            <a:avLst/>
          </a:prstGeom>
        </p:spPr>
      </p:pic>
      <p:pic>
        <p:nvPicPr>
          <p:cNvPr id="27" name="Picture 26"/>
          <p:cNvPicPr>
            <a:picLocks noChangeAspect="1"/>
          </p:cNvPicPr>
          <p:nvPr/>
        </p:nvPicPr>
        <p:blipFill>
          <a:blip r:embed="rId4"/>
          <a:stretch>
            <a:fillRect/>
          </a:stretch>
        </p:blipFill>
        <p:spPr>
          <a:xfrm>
            <a:off x="11174370" y="69090"/>
            <a:ext cx="822058" cy="126049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624924261"/>
              </p:ext>
            </p:extLst>
          </p:nvPr>
        </p:nvGraphicFramePr>
        <p:xfrm>
          <a:off x="499532" y="1101609"/>
          <a:ext cx="10725632" cy="2326428"/>
        </p:xfrm>
        <a:graphic>
          <a:graphicData uri="http://schemas.openxmlformats.org/drawingml/2006/table">
            <a:tbl>
              <a:tblPr>
                <a:tableStyleId>{327F97BB-C833-4FB7-BDE5-3F7075034690}</a:tableStyleId>
              </a:tblPr>
              <a:tblGrid>
                <a:gridCol w="5662986">
                  <a:extLst>
                    <a:ext uri="{9D8B030D-6E8A-4147-A177-3AD203B41FA5}">
                      <a16:colId xmlns:a16="http://schemas.microsoft.com/office/drawing/2014/main" val="20000"/>
                    </a:ext>
                  </a:extLst>
                </a:gridCol>
                <a:gridCol w="997882">
                  <a:extLst>
                    <a:ext uri="{9D8B030D-6E8A-4147-A177-3AD203B41FA5}">
                      <a16:colId xmlns:a16="http://schemas.microsoft.com/office/drawing/2014/main" val="20001"/>
                    </a:ext>
                  </a:extLst>
                </a:gridCol>
                <a:gridCol w="715148">
                  <a:extLst>
                    <a:ext uri="{9D8B030D-6E8A-4147-A177-3AD203B41FA5}">
                      <a16:colId xmlns:a16="http://schemas.microsoft.com/office/drawing/2014/main" val="20002"/>
                    </a:ext>
                  </a:extLst>
                </a:gridCol>
                <a:gridCol w="3349616">
                  <a:extLst>
                    <a:ext uri="{9D8B030D-6E8A-4147-A177-3AD203B41FA5}">
                      <a16:colId xmlns:a16="http://schemas.microsoft.com/office/drawing/2014/main" val="20003"/>
                    </a:ext>
                  </a:extLst>
                </a:gridCol>
              </a:tblGrid>
              <a:tr h="0">
                <a:tc rowSpan="2">
                  <a:txBody>
                    <a:bodyPr/>
                    <a:lstStyle/>
                    <a:p>
                      <a:pPr algn="ctr" fontAlgn="ctr"/>
                      <a:r>
                        <a:rPr lang="ms-MY" sz="1400" b="1" u="none" strike="noStrike" dirty="0">
                          <a:solidFill>
                            <a:schemeClr val="bg1"/>
                          </a:solidFill>
                          <a:effectLst>
                            <a:outerShdw blurRad="38100" dist="38100" dir="2700000" algn="tl">
                              <a:srgbClr val="000000">
                                <a:alpha val="43137"/>
                              </a:srgbClr>
                            </a:outerShdw>
                          </a:effectLst>
                        </a:rPr>
                        <a:t>Undang-Undang dan Keperluan Lain yang berkaitan</a:t>
                      </a:r>
                      <a:endParaRPr lang="ms-MY" sz="1400" b="1"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gridSpan="2">
                  <a:txBody>
                    <a:bodyPr/>
                    <a:lstStyle/>
                    <a:p>
                      <a:pPr algn="ctr" fontAlgn="ctr"/>
                      <a:r>
                        <a:rPr lang="ms-MY" sz="1400" b="1" u="none" strike="noStrike" dirty="0">
                          <a:solidFill>
                            <a:schemeClr val="bg1"/>
                          </a:solidFill>
                          <a:effectLst>
                            <a:outerShdw blurRad="38100" dist="38100" dir="2700000" algn="tl">
                              <a:srgbClr val="000000">
                                <a:alpha val="43137"/>
                              </a:srgbClr>
                            </a:outerShdw>
                          </a:effectLst>
                        </a:rPr>
                        <a:t>2019</a:t>
                      </a:r>
                      <a:endParaRPr lang="ms-MY" sz="1400" b="1"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hMerge="1">
                  <a:txBody>
                    <a:bodyPr/>
                    <a:lstStyle/>
                    <a:p>
                      <a:endParaRPr lang="ms-MY"/>
                    </a:p>
                  </a:txBody>
                  <a:tcPr/>
                </a:tc>
                <a:tc rowSpan="2">
                  <a:txBody>
                    <a:bodyPr/>
                    <a:lstStyle/>
                    <a:p>
                      <a:pPr algn="l" fontAlgn="ctr"/>
                      <a:r>
                        <a:rPr lang="ms-MY" sz="1400" b="1" u="none" strike="noStrike" dirty="0">
                          <a:solidFill>
                            <a:schemeClr val="bg1"/>
                          </a:solidFill>
                          <a:effectLst>
                            <a:outerShdw blurRad="38100" dist="38100" dir="2700000" algn="tl">
                              <a:srgbClr val="000000">
                                <a:alpha val="43137"/>
                              </a:srgbClr>
                            </a:outerShdw>
                          </a:effectLst>
                        </a:rPr>
                        <a:t> </a:t>
                      </a:r>
                    </a:p>
                    <a:p>
                      <a:pPr algn="ctr" fontAlgn="ctr"/>
                      <a:r>
                        <a:rPr lang="ms-MY" sz="1400" b="1" u="none" strike="noStrike" dirty="0">
                          <a:solidFill>
                            <a:schemeClr val="bg1"/>
                          </a:solidFill>
                          <a:effectLst>
                            <a:outerShdw blurRad="38100" dist="38100" dir="2700000" algn="tl">
                              <a:srgbClr val="000000">
                                <a:alpha val="43137"/>
                              </a:srgbClr>
                            </a:outerShdw>
                          </a:effectLst>
                        </a:rPr>
                        <a:t>Peneraju</a:t>
                      </a:r>
                      <a:endParaRPr lang="ms-MY" sz="1400" b="1"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28600">
                <a:tc vMerge="1">
                  <a:txBody>
                    <a:bodyPr/>
                    <a:lstStyle/>
                    <a:p>
                      <a:endParaRPr lang="ms-MY"/>
                    </a:p>
                  </a:txBody>
                  <a:tcPr/>
                </a:tc>
                <a:tc>
                  <a:txBody>
                    <a:bodyPr/>
                    <a:lstStyle/>
                    <a:p>
                      <a:pPr algn="ctr" fontAlgn="ctr"/>
                      <a:r>
                        <a:rPr lang="ms-MY" sz="1400" b="1" u="none" strike="noStrike" dirty="0">
                          <a:solidFill>
                            <a:schemeClr val="bg1"/>
                          </a:solidFill>
                          <a:effectLst>
                            <a:outerShdw blurRad="38100" dist="38100" dir="2700000" algn="tl">
                              <a:srgbClr val="000000">
                                <a:alpha val="43137"/>
                              </a:srgbClr>
                            </a:outerShdw>
                          </a:effectLst>
                        </a:rPr>
                        <a:t>Fasa 3</a:t>
                      </a:r>
                      <a:endParaRPr lang="ms-MY" sz="1400" b="1"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algn="ctr" fontAlgn="ctr"/>
                      <a:r>
                        <a:rPr lang="ms-MY" sz="1400" b="1" u="none" strike="noStrike" dirty="0">
                          <a:solidFill>
                            <a:schemeClr val="bg1"/>
                          </a:solidFill>
                          <a:effectLst>
                            <a:outerShdw blurRad="38100" dist="38100" dir="2700000" algn="tl">
                              <a:srgbClr val="000000">
                                <a:alpha val="43137"/>
                              </a:srgbClr>
                            </a:outerShdw>
                          </a:effectLst>
                        </a:rPr>
                        <a:t>Fasa 4</a:t>
                      </a:r>
                      <a:endParaRPr lang="ms-MY" sz="1400" b="1"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vMerge="1">
                  <a:txBody>
                    <a:bodyPr/>
                    <a:lstStyle/>
                    <a:p>
                      <a:pPr algn="ctr" fontAlgn="ctr"/>
                      <a:endParaRPr lang="ms-MY" sz="800" b="1" i="0" u="none" strike="noStrike" dirty="0">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0001"/>
                  </a:ext>
                </a:extLst>
              </a:tr>
              <a:tr h="428625">
                <a:tc>
                  <a:txBody>
                    <a:bodyPr/>
                    <a:lstStyle/>
                    <a:p>
                      <a:pPr algn="l" fontAlgn="ctr"/>
                      <a:r>
                        <a:rPr lang="en-US" sz="1600" b="1" u="none" strike="noStrike" dirty="0">
                          <a:solidFill>
                            <a:sysClr val="windowText" lastClr="000000"/>
                          </a:solidFill>
                          <a:effectLst/>
                        </a:rPr>
                        <a:t>Environmental Quality (Scheduled Wastes) Regulations 2005</a:t>
                      </a:r>
                      <a:endParaRPr lang="en-US" sz="16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fontAlgn="ctr"/>
                      <a:r>
                        <a:rPr lang="ms-MY" sz="1400" b="1" u="none" strike="noStrike" dirty="0">
                          <a:solidFill>
                            <a:schemeClr val="bg1"/>
                          </a:solidFill>
                          <a:effectLst>
                            <a:outerShdw blurRad="38100" dist="38100" dir="2700000" algn="tl">
                              <a:srgbClr val="000000">
                                <a:alpha val="43137"/>
                              </a:srgbClr>
                            </a:outerShdw>
                          </a:effectLst>
                        </a:rPr>
                        <a:t>√</a:t>
                      </a:r>
                      <a:endParaRPr lang="ms-MY" sz="1400" b="1" i="0" u="none" strike="noStrike" dirty="0">
                        <a:solidFill>
                          <a:schemeClr val="bg1"/>
                        </a:solidFill>
                        <a:effectLst>
                          <a:outerShdw blurRad="38100" dist="38100" dir="2700000" algn="tl">
                            <a:srgbClr val="000000">
                              <a:alpha val="43137"/>
                            </a:srgbClr>
                          </a:outerShdw>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ctr" fontAlgn="ctr"/>
                      <a:r>
                        <a:rPr lang="ms-MY" sz="1400" u="none" strike="noStrike">
                          <a:solidFill>
                            <a:sysClr val="windowText" lastClr="000000"/>
                          </a:solidFill>
                          <a:effectLst/>
                        </a:rPr>
                        <a:t> </a:t>
                      </a:r>
                      <a:endParaRPr lang="ms-MY" sz="1400" b="1" i="0" u="none" strike="noStrike">
                        <a:solidFill>
                          <a:sysClr val="windowText" lastClr="000000"/>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l" fontAlgn="ctr"/>
                      <a:r>
                        <a:rPr lang="fi-FI" sz="1400" b="1" u="none" strike="noStrike" dirty="0">
                          <a:solidFill>
                            <a:sysClr val="windowText" lastClr="000000"/>
                          </a:solidFill>
                          <a:effectLst/>
                        </a:rPr>
                        <a:t>Pejabat Pengurusan Keselamatan &amp; Kesihatan Pekerjaan (PPKKP)</a:t>
                      </a:r>
                      <a:endParaRPr lang="fi-FI"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240242">
                <a:tc>
                  <a:txBody>
                    <a:bodyPr/>
                    <a:lstStyle/>
                    <a:p>
                      <a:pPr algn="l" fontAlgn="ctr"/>
                      <a:r>
                        <a:rPr lang="en-US" sz="1600" b="1" u="none" strike="noStrike" dirty="0">
                          <a:solidFill>
                            <a:sysClr val="windowText" lastClr="000000"/>
                          </a:solidFill>
                          <a:effectLst/>
                        </a:rPr>
                        <a:t>Biosafety Act 2007 (Act 678)</a:t>
                      </a:r>
                      <a:endParaRPr lang="en-US" sz="16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fontAlgn="ctr"/>
                      <a:r>
                        <a:rPr lang="ms-MY" sz="1400" b="1" u="none" strike="noStrike" dirty="0">
                          <a:solidFill>
                            <a:schemeClr val="bg1"/>
                          </a:solidFill>
                          <a:effectLst>
                            <a:outerShdw blurRad="38100" dist="38100" dir="2700000" algn="tl">
                              <a:srgbClr val="000000">
                                <a:alpha val="43137"/>
                              </a:srgbClr>
                            </a:outerShdw>
                          </a:effectLst>
                        </a:rPr>
                        <a:t>√</a:t>
                      </a:r>
                      <a:endParaRPr lang="ms-MY" sz="1400" b="1" i="0" u="none" strike="noStrike" dirty="0">
                        <a:solidFill>
                          <a:schemeClr val="bg1"/>
                        </a:solidFill>
                        <a:effectLst>
                          <a:outerShdw blurRad="38100" dist="38100" dir="2700000" algn="tl">
                            <a:srgbClr val="000000">
                              <a:alpha val="43137"/>
                            </a:srgbClr>
                          </a:outerShdw>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ctr" fontAlgn="ctr"/>
                      <a:r>
                        <a:rPr lang="ms-MY" sz="1400" u="none" strike="noStrike" dirty="0">
                          <a:solidFill>
                            <a:sysClr val="windowText" lastClr="000000"/>
                          </a:solidFill>
                          <a:effectLst/>
                        </a:rPr>
                        <a:t> </a:t>
                      </a:r>
                      <a:endParaRPr lang="ms-MY" sz="1400" b="1"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l" fontAlgn="ctr"/>
                      <a:r>
                        <a:rPr lang="ms-MY" sz="1400" b="1" u="none" strike="noStrike" dirty="0">
                          <a:solidFill>
                            <a:sysClr val="windowText" lastClr="000000"/>
                          </a:solidFill>
                          <a:effectLst/>
                        </a:rPr>
                        <a:t>Pusat Pengurusan Penyelidikan (RMC)</a:t>
                      </a:r>
                      <a:endParaRPr lang="ms-MY"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508000">
                <a:tc>
                  <a:txBody>
                    <a:bodyPr/>
                    <a:lstStyle/>
                    <a:p>
                      <a:pPr algn="l" fontAlgn="ctr"/>
                      <a:r>
                        <a:rPr lang="en-US" sz="1600" b="1" u="none" strike="noStrike" dirty="0">
                          <a:solidFill>
                            <a:sysClr val="windowText" lastClr="000000"/>
                          </a:solidFill>
                          <a:effectLst/>
                        </a:rPr>
                        <a:t>Natural Resources and Environment Ordinance (Chapter 84) (Law of Sarawak) 1958</a:t>
                      </a:r>
                      <a:endParaRPr lang="en-US" sz="16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fontAlgn="ctr"/>
                      <a:r>
                        <a:rPr lang="ms-MY" sz="1400" b="1" u="none" strike="noStrike" dirty="0">
                          <a:solidFill>
                            <a:schemeClr val="bg1"/>
                          </a:solidFill>
                          <a:effectLst>
                            <a:outerShdw blurRad="38100" dist="38100" dir="2700000" algn="tl">
                              <a:srgbClr val="000000">
                                <a:alpha val="43137"/>
                              </a:srgbClr>
                            </a:outerShdw>
                          </a:effectLst>
                        </a:rPr>
                        <a:t>√</a:t>
                      </a:r>
                      <a:endParaRPr lang="ms-MY" sz="1400" b="1" i="0" u="none" strike="noStrike" dirty="0">
                        <a:solidFill>
                          <a:schemeClr val="bg1"/>
                        </a:solidFill>
                        <a:effectLst>
                          <a:outerShdw blurRad="38100" dist="38100" dir="2700000" algn="tl">
                            <a:srgbClr val="000000">
                              <a:alpha val="43137"/>
                            </a:srgbClr>
                          </a:outerShdw>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ctr" fontAlgn="ctr"/>
                      <a:r>
                        <a:rPr lang="ms-MY" sz="1400" u="none" strike="noStrike" dirty="0">
                          <a:solidFill>
                            <a:sysClr val="windowText" lastClr="000000"/>
                          </a:solidFill>
                          <a:effectLst/>
                        </a:rPr>
                        <a:t> </a:t>
                      </a:r>
                      <a:endParaRPr lang="ms-MY" sz="1400" b="1"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l" fontAlgn="ctr"/>
                      <a:r>
                        <a:rPr lang="ms-MY" sz="1400" b="1" u="none" strike="noStrike" dirty="0">
                          <a:solidFill>
                            <a:sysClr val="windowText" lastClr="000000"/>
                          </a:solidFill>
                          <a:effectLst/>
                        </a:rPr>
                        <a:t>UPM Kampus Bintulu (UPMKB)</a:t>
                      </a:r>
                      <a:endParaRPr lang="ms-MY"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r h="347133">
                <a:tc>
                  <a:txBody>
                    <a:bodyPr/>
                    <a:lstStyle/>
                    <a:p>
                      <a:pPr algn="l" fontAlgn="ctr"/>
                      <a:r>
                        <a:rPr lang="en-US" sz="1600" b="1" u="none" strike="noStrike" dirty="0">
                          <a:solidFill>
                            <a:sysClr val="windowText" lastClr="000000"/>
                          </a:solidFill>
                          <a:effectLst/>
                        </a:rPr>
                        <a:t>Terrestrial Animal Health Code 2013</a:t>
                      </a:r>
                      <a:endParaRPr lang="en-US" sz="16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fontAlgn="ctr"/>
                      <a:r>
                        <a:rPr lang="ms-MY" sz="1400" b="1" u="none" strike="noStrike" dirty="0">
                          <a:solidFill>
                            <a:schemeClr val="bg1"/>
                          </a:solidFill>
                          <a:effectLst>
                            <a:outerShdw blurRad="38100" dist="38100" dir="2700000" algn="tl">
                              <a:srgbClr val="000000">
                                <a:alpha val="43137"/>
                              </a:srgbClr>
                            </a:outerShdw>
                          </a:effectLst>
                        </a:rPr>
                        <a:t>√</a:t>
                      </a:r>
                      <a:endParaRPr lang="ms-MY" sz="1400" b="1" i="0" u="none" strike="noStrike" dirty="0">
                        <a:solidFill>
                          <a:schemeClr val="bg1"/>
                        </a:solidFill>
                        <a:effectLst>
                          <a:outerShdw blurRad="38100" dist="38100" dir="2700000" algn="tl">
                            <a:srgbClr val="000000">
                              <a:alpha val="43137"/>
                            </a:srgbClr>
                          </a:outerShdw>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ctr" fontAlgn="ctr"/>
                      <a:r>
                        <a:rPr lang="ms-MY" sz="1400" u="none" strike="noStrike">
                          <a:solidFill>
                            <a:sysClr val="windowText" lastClr="000000"/>
                          </a:solidFill>
                          <a:effectLst/>
                        </a:rPr>
                        <a:t> </a:t>
                      </a:r>
                      <a:endParaRPr lang="ms-MY" sz="1400" b="1" i="0" u="none" strike="noStrike">
                        <a:solidFill>
                          <a:sysClr val="windowText" lastClr="000000"/>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l" fontAlgn="ctr"/>
                      <a:r>
                        <a:rPr lang="ms-MY" sz="1400" b="1" u="none" strike="noStrike" dirty="0">
                          <a:solidFill>
                            <a:sysClr val="windowText" lastClr="000000"/>
                          </a:solidFill>
                          <a:effectLst/>
                        </a:rPr>
                        <a:t>Fakulti Perubatan Veterinar (FPV)</a:t>
                      </a:r>
                      <a:endParaRPr lang="ms-MY"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5"/>
                  </a:ext>
                </a:extLst>
              </a:tr>
              <a:tr h="330200">
                <a:tc>
                  <a:txBody>
                    <a:bodyPr/>
                    <a:lstStyle/>
                    <a:p>
                      <a:pPr algn="l" fontAlgn="ctr"/>
                      <a:r>
                        <a:rPr lang="ms-MY" sz="1600" b="1" u="none" strike="noStrike" dirty="0">
                          <a:solidFill>
                            <a:sysClr val="windowText" lastClr="000000"/>
                          </a:solidFill>
                          <a:effectLst/>
                        </a:rPr>
                        <a:t>License for Abbatoir </a:t>
                      </a:r>
                      <a:endParaRPr lang="ms-MY" sz="16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fontAlgn="ctr"/>
                      <a:r>
                        <a:rPr lang="ms-MY" sz="1400" b="1" u="none" strike="noStrike" dirty="0">
                          <a:solidFill>
                            <a:schemeClr val="bg1"/>
                          </a:solidFill>
                          <a:effectLst>
                            <a:outerShdw blurRad="38100" dist="38100" dir="2700000" algn="tl">
                              <a:srgbClr val="000000">
                                <a:alpha val="43137"/>
                              </a:srgbClr>
                            </a:outerShdw>
                          </a:effectLst>
                        </a:rPr>
                        <a:t>√</a:t>
                      </a:r>
                      <a:endParaRPr lang="ms-MY" sz="1400" b="1" i="0" u="none" strike="noStrike" dirty="0">
                        <a:solidFill>
                          <a:schemeClr val="bg1"/>
                        </a:solidFill>
                        <a:effectLst>
                          <a:outerShdw blurRad="38100" dist="38100" dir="2700000" algn="tl">
                            <a:srgbClr val="000000">
                              <a:alpha val="43137"/>
                            </a:srgbClr>
                          </a:outerShdw>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ctr" fontAlgn="ctr"/>
                      <a:r>
                        <a:rPr lang="ms-MY" sz="1400" u="none" strike="noStrike" dirty="0">
                          <a:solidFill>
                            <a:sysClr val="windowText" lastClr="000000"/>
                          </a:solidFill>
                          <a:effectLst/>
                        </a:rPr>
                        <a:t> </a:t>
                      </a:r>
                      <a:endParaRPr lang="ms-MY" sz="1400" b="1"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l" fontAlgn="ctr"/>
                      <a:r>
                        <a:rPr lang="ms-MY" sz="1400" b="1" u="none" strike="noStrike" dirty="0">
                          <a:solidFill>
                            <a:sysClr val="windowText" lastClr="000000"/>
                          </a:solidFill>
                          <a:effectLst/>
                        </a:rPr>
                        <a:t>UPM Kampus Bintulu (UPMKB)</a:t>
                      </a:r>
                      <a:endParaRPr lang="ms-MY"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199309500"/>
              </p:ext>
            </p:extLst>
          </p:nvPr>
        </p:nvGraphicFramePr>
        <p:xfrm>
          <a:off x="474132" y="3699933"/>
          <a:ext cx="10769600" cy="2872956"/>
        </p:xfrm>
        <a:graphic>
          <a:graphicData uri="http://schemas.openxmlformats.org/drawingml/2006/table">
            <a:tbl>
              <a:tblPr>
                <a:tableStyleId>{8FD4443E-F989-4FC4-A0C8-D5A2AF1F390B}</a:tableStyleId>
              </a:tblPr>
              <a:tblGrid>
                <a:gridCol w="5772106">
                  <a:extLst>
                    <a:ext uri="{9D8B030D-6E8A-4147-A177-3AD203B41FA5}">
                      <a16:colId xmlns:a16="http://schemas.microsoft.com/office/drawing/2014/main" val="20000"/>
                    </a:ext>
                  </a:extLst>
                </a:gridCol>
                <a:gridCol w="966183">
                  <a:extLst>
                    <a:ext uri="{9D8B030D-6E8A-4147-A177-3AD203B41FA5}">
                      <a16:colId xmlns:a16="http://schemas.microsoft.com/office/drawing/2014/main" val="20001"/>
                    </a:ext>
                  </a:extLst>
                </a:gridCol>
                <a:gridCol w="674662">
                  <a:extLst>
                    <a:ext uri="{9D8B030D-6E8A-4147-A177-3AD203B41FA5}">
                      <a16:colId xmlns:a16="http://schemas.microsoft.com/office/drawing/2014/main" val="20002"/>
                    </a:ext>
                  </a:extLst>
                </a:gridCol>
                <a:gridCol w="3356649">
                  <a:extLst>
                    <a:ext uri="{9D8B030D-6E8A-4147-A177-3AD203B41FA5}">
                      <a16:colId xmlns:a16="http://schemas.microsoft.com/office/drawing/2014/main" val="20003"/>
                    </a:ext>
                  </a:extLst>
                </a:gridCol>
              </a:tblGrid>
              <a:tr h="179011">
                <a:tc rowSpan="2">
                  <a:txBody>
                    <a:bodyPr/>
                    <a:lstStyle/>
                    <a:p>
                      <a:pPr algn="ctr" fontAlgn="ctr"/>
                      <a:r>
                        <a:rPr lang="ms-MY" sz="1200" b="1" u="none" strike="noStrike" dirty="0">
                          <a:effectLst>
                            <a:outerShdw blurRad="38100" dist="38100" dir="2700000" algn="tl">
                              <a:srgbClr val="000000">
                                <a:alpha val="43137"/>
                              </a:srgbClr>
                            </a:outerShdw>
                          </a:effectLst>
                        </a:rPr>
                        <a:t>Undang-Undang dan Keperluan Lain yang berkaitan</a:t>
                      </a:r>
                      <a:endParaRPr lang="ms-MY" sz="1200" b="1" i="0" u="none" strike="noStrike" dirty="0">
                        <a:solidFill>
                          <a:srgbClr val="000000"/>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fontAlgn="ctr"/>
                      <a:r>
                        <a:rPr lang="ms-MY" sz="1200" b="1" u="none" strike="noStrike">
                          <a:effectLst>
                            <a:outerShdw blurRad="38100" dist="38100" dir="2700000" algn="tl">
                              <a:srgbClr val="000000">
                                <a:alpha val="43137"/>
                              </a:srgbClr>
                            </a:outerShdw>
                          </a:effectLst>
                        </a:rPr>
                        <a:t>2019</a:t>
                      </a:r>
                      <a:endParaRPr lang="ms-MY" sz="1200" b="1" i="0" u="none" strike="noStrike">
                        <a:solidFill>
                          <a:srgbClr val="000000"/>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ms-MY"/>
                    </a:p>
                  </a:txBody>
                  <a:tcPr/>
                </a:tc>
                <a:tc rowSpan="2">
                  <a:txBody>
                    <a:bodyPr/>
                    <a:lstStyle/>
                    <a:p>
                      <a:pPr algn="l" fontAlgn="ctr"/>
                      <a:r>
                        <a:rPr lang="ms-MY" sz="1200" b="1" u="none" strike="noStrike" dirty="0">
                          <a:effectLst>
                            <a:outerShdw blurRad="38100" dist="38100" dir="2700000" algn="tl">
                              <a:srgbClr val="000000">
                                <a:alpha val="43137"/>
                              </a:srgbClr>
                            </a:outerShdw>
                          </a:effectLst>
                        </a:rPr>
                        <a:t> </a:t>
                      </a:r>
                    </a:p>
                    <a:p>
                      <a:pPr algn="ctr" fontAlgn="ctr"/>
                      <a:r>
                        <a:rPr lang="ms-MY" sz="1200" b="1" u="none" strike="noStrike" dirty="0">
                          <a:effectLst>
                            <a:outerShdw blurRad="38100" dist="38100" dir="2700000" algn="tl">
                              <a:srgbClr val="000000">
                                <a:alpha val="43137"/>
                              </a:srgbClr>
                            </a:outerShdw>
                          </a:effectLst>
                        </a:rPr>
                        <a:t>Peneraju</a:t>
                      </a:r>
                      <a:endParaRPr lang="ms-MY" sz="1200" b="1" i="0" u="none" strike="noStrike" dirty="0">
                        <a:solidFill>
                          <a:srgbClr val="000000"/>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180133">
                <a:tc vMerge="1">
                  <a:txBody>
                    <a:bodyPr/>
                    <a:lstStyle/>
                    <a:p>
                      <a:endParaRPr lang="ms-MY"/>
                    </a:p>
                  </a:txBody>
                  <a:tcPr/>
                </a:tc>
                <a:tc>
                  <a:txBody>
                    <a:bodyPr/>
                    <a:lstStyle/>
                    <a:p>
                      <a:pPr algn="ctr" fontAlgn="ctr"/>
                      <a:r>
                        <a:rPr lang="ms-MY" sz="1200" b="1" u="none" strike="noStrike" dirty="0">
                          <a:effectLst>
                            <a:outerShdw blurRad="38100" dist="38100" dir="2700000" algn="tl">
                              <a:srgbClr val="000000">
                                <a:alpha val="43137"/>
                              </a:srgbClr>
                            </a:outerShdw>
                          </a:effectLst>
                        </a:rPr>
                        <a:t>Fasa 3</a:t>
                      </a:r>
                      <a:endParaRPr lang="ms-MY" sz="1200" b="1" i="0" u="none" strike="noStrike" dirty="0">
                        <a:solidFill>
                          <a:srgbClr val="000000"/>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ms-MY" sz="1200" b="1" u="none" strike="noStrike" dirty="0">
                          <a:effectLst>
                            <a:outerShdw blurRad="38100" dist="38100" dir="2700000" algn="tl">
                              <a:srgbClr val="000000">
                                <a:alpha val="43137"/>
                              </a:srgbClr>
                            </a:outerShdw>
                          </a:effectLst>
                        </a:rPr>
                        <a:t>Fasa 4</a:t>
                      </a:r>
                      <a:endParaRPr lang="ms-MY" sz="1200" b="1" i="0" u="none" strike="noStrike" dirty="0">
                        <a:solidFill>
                          <a:srgbClr val="000000"/>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vMerge="1">
                  <a:txBody>
                    <a:bodyPr/>
                    <a:lstStyle/>
                    <a:p>
                      <a:pPr algn="ctr" fontAlgn="ctr"/>
                      <a:endParaRPr lang="ms-MY" sz="800" b="1" i="0" u="none" strike="noStrike" dirty="0">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0001"/>
                  </a:ext>
                </a:extLst>
              </a:tr>
              <a:tr h="455299">
                <a:tc>
                  <a:txBody>
                    <a:bodyPr/>
                    <a:lstStyle/>
                    <a:p>
                      <a:pPr algn="l" fontAlgn="ctr"/>
                      <a:r>
                        <a:rPr lang="en-US" sz="1400" b="1" u="none" strike="noStrike" dirty="0">
                          <a:solidFill>
                            <a:sysClr val="windowText" lastClr="000000"/>
                          </a:solidFill>
                          <a:effectLst/>
                        </a:rPr>
                        <a:t>Environmental Quality (Control Of Lead Concentration In Motor Gasoline) Regulations 1985</a:t>
                      </a:r>
                      <a:endParaRPr lang="en-US"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fontAlgn="ctr"/>
                      <a:r>
                        <a:rPr lang="ms-MY" sz="1200" u="none" strike="noStrike" dirty="0">
                          <a:solidFill>
                            <a:sysClr val="windowText" lastClr="000000"/>
                          </a:solidFill>
                          <a:effectLst/>
                        </a:rPr>
                        <a:t> </a:t>
                      </a:r>
                      <a:endParaRPr lang="ms-MY" sz="1200" b="0"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fontAlgn="ctr"/>
                      <a:r>
                        <a:rPr lang="ms-MY" sz="1200" b="1" u="none" strike="noStrike" dirty="0">
                          <a:solidFill>
                            <a:schemeClr val="bg1"/>
                          </a:solidFill>
                          <a:effectLst>
                            <a:outerShdw blurRad="38100" dist="38100" dir="2700000" algn="tl">
                              <a:srgbClr val="000000">
                                <a:alpha val="43137"/>
                              </a:srgbClr>
                            </a:outerShdw>
                          </a:effectLst>
                        </a:rPr>
                        <a:t>√</a:t>
                      </a:r>
                      <a:endParaRPr lang="ms-MY" sz="1200" b="1" i="0" u="none" strike="noStrike" dirty="0">
                        <a:solidFill>
                          <a:schemeClr val="bg1"/>
                        </a:solidFill>
                        <a:effectLst>
                          <a:outerShdw blurRad="38100" dist="38100" dir="2700000" algn="tl">
                            <a:srgbClr val="000000">
                              <a:alpha val="43137"/>
                            </a:srgbClr>
                          </a:outerShdw>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l" fontAlgn="ctr"/>
                      <a:r>
                        <a:rPr lang="ms-MY" sz="1400" b="1" u="none" strike="noStrike" dirty="0">
                          <a:solidFill>
                            <a:sysClr val="windowText" lastClr="000000"/>
                          </a:solidFill>
                          <a:effectLst/>
                        </a:rPr>
                        <a:t>Fakulti Kejuruteraan (FK)</a:t>
                      </a:r>
                      <a:endParaRPr lang="ms-MY"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313267">
                <a:tc>
                  <a:txBody>
                    <a:bodyPr/>
                    <a:lstStyle/>
                    <a:p>
                      <a:pPr algn="l" fontAlgn="ctr"/>
                      <a:r>
                        <a:rPr lang="ms-MY" sz="1400" b="1" u="none" strike="noStrike" dirty="0">
                          <a:solidFill>
                            <a:sysClr val="windowText" lastClr="000000"/>
                          </a:solidFill>
                          <a:effectLst/>
                        </a:rPr>
                        <a:t>Poisons Act 1952 </a:t>
                      </a:r>
                      <a:endParaRPr lang="ms-MY"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fontAlgn="ctr"/>
                      <a:r>
                        <a:rPr lang="ms-MY" sz="1200" u="none" strike="noStrike" dirty="0">
                          <a:solidFill>
                            <a:sysClr val="windowText" lastClr="000000"/>
                          </a:solidFill>
                          <a:effectLst/>
                        </a:rPr>
                        <a:t> </a:t>
                      </a:r>
                      <a:endParaRPr lang="ms-MY" sz="1200" b="0"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fontAlgn="ctr"/>
                      <a:r>
                        <a:rPr lang="ms-MY" sz="1200" b="1" u="none" strike="noStrike" dirty="0">
                          <a:solidFill>
                            <a:schemeClr val="bg1"/>
                          </a:solidFill>
                          <a:effectLst>
                            <a:outerShdw blurRad="38100" dist="38100" dir="2700000" algn="tl">
                              <a:srgbClr val="000000">
                                <a:alpha val="43137"/>
                              </a:srgbClr>
                            </a:outerShdw>
                          </a:effectLst>
                        </a:rPr>
                        <a:t>√</a:t>
                      </a:r>
                      <a:endParaRPr lang="ms-MY" sz="1200" b="1" i="0" u="none" strike="noStrike" dirty="0">
                        <a:solidFill>
                          <a:schemeClr val="bg1"/>
                        </a:solidFill>
                        <a:effectLst>
                          <a:outerShdw blurRad="38100" dist="38100" dir="2700000" algn="tl">
                            <a:srgbClr val="000000">
                              <a:alpha val="43137"/>
                            </a:srgbClr>
                          </a:outerShdw>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l" fontAlgn="ctr"/>
                      <a:r>
                        <a:rPr lang="fi-FI" sz="1400" b="1" u="none" strike="noStrike" dirty="0">
                          <a:solidFill>
                            <a:sysClr val="windowText" lastClr="000000"/>
                          </a:solidFill>
                          <a:effectLst/>
                        </a:rPr>
                        <a:t>1. Taman Pertanian Universiti (TPU) </a:t>
                      </a:r>
                      <a:br>
                        <a:rPr lang="fi-FI" sz="1400" b="1" u="none" strike="noStrike" dirty="0">
                          <a:solidFill>
                            <a:sysClr val="windowText" lastClr="000000"/>
                          </a:solidFill>
                          <a:effectLst/>
                        </a:rPr>
                      </a:br>
                      <a:r>
                        <a:rPr lang="fi-FI" sz="1400" b="1" u="none" strike="noStrike" dirty="0">
                          <a:solidFill>
                            <a:sysClr val="windowText" lastClr="000000"/>
                          </a:solidFill>
                          <a:effectLst/>
                        </a:rPr>
                        <a:t>2. Fakulti Perubatan Veterinar (FPV)</a:t>
                      </a:r>
                      <a:endParaRPr lang="fi-FI"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397933">
                <a:tc>
                  <a:txBody>
                    <a:bodyPr/>
                    <a:lstStyle/>
                    <a:p>
                      <a:pPr algn="l" fontAlgn="ctr"/>
                      <a:r>
                        <a:rPr lang="ms-MY" sz="1400" b="1" u="none" strike="noStrike" dirty="0">
                          <a:solidFill>
                            <a:sysClr val="windowText" lastClr="000000"/>
                          </a:solidFill>
                          <a:effectLst/>
                        </a:rPr>
                        <a:t>Poisons Regulations, 1952</a:t>
                      </a:r>
                      <a:endParaRPr lang="ms-MY"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fontAlgn="ctr"/>
                      <a:r>
                        <a:rPr lang="ms-MY" sz="1200" u="none" strike="noStrike">
                          <a:solidFill>
                            <a:sysClr val="windowText" lastClr="000000"/>
                          </a:solidFill>
                          <a:effectLst/>
                        </a:rPr>
                        <a:t> </a:t>
                      </a:r>
                      <a:endParaRPr lang="ms-MY" sz="1200" b="0" i="0" u="none" strike="noStrike">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fontAlgn="ctr"/>
                      <a:r>
                        <a:rPr lang="ms-MY" sz="1200" b="1" u="none" strike="noStrike" dirty="0">
                          <a:solidFill>
                            <a:schemeClr val="bg1"/>
                          </a:solidFill>
                          <a:effectLst>
                            <a:outerShdw blurRad="38100" dist="38100" dir="2700000" algn="tl">
                              <a:srgbClr val="000000">
                                <a:alpha val="43137"/>
                              </a:srgbClr>
                            </a:outerShdw>
                          </a:effectLst>
                        </a:rPr>
                        <a:t>√</a:t>
                      </a:r>
                      <a:endParaRPr lang="ms-MY" sz="1200" b="1" i="0" u="none" strike="noStrike" dirty="0">
                        <a:solidFill>
                          <a:schemeClr val="bg1"/>
                        </a:solidFill>
                        <a:effectLst>
                          <a:outerShdw blurRad="38100" dist="38100" dir="2700000" algn="tl">
                            <a:srgbClr val="000000">
                              <a:alpha val="43137"/>
                            </a:srgbClr>
                          </a:outerShdw>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l" fontAlgn="ctr"/>
                      <a:r>
                        <a:rPr lang="fi-FI" sz="1400" b="1" u="none" strike="noStrike" dirty="0">
                          <a:solidFill>
                            <a:sysClr val="windowText" lastClr="000000"/>
                          </a:solidFill>
                          <a:effectLst/>
                        </a:rPr>
                        <a:t>1. Taman Pertanian Universiti (TPU) </a:t>
                      </a:r>
                      <a:br>
                        <a:rPr lang="fi-FI" sz="1400" b="1" u="none" strike="noStrike" dirty="0">
                          <a:solidFill>
                            <a:sysClr val="windowText" lastClr="000000"/>
                          </a:solidFill>
                          <a:effectLst/>
                        </a:rPr>
                      </a:br>
                      <a:r>
                        <a:rPr lang="fi-FI" sz="1400" b="1" u="none" strike="noStrike" dirty="0">
                          <a:solidFill>
                            <a:sysClr val="windowText" lastClr="000000"/>
                          </a:solidFill>
                          <a:effectLst/>
                        </a:rPr>
                        <a:t>2. Fakulti Perubatan Veterinar (FPV)</a:t>
                      </a:r>
                      <a:endParaRPr lang="fi-FI"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r h="287867">
                <a:tc>
                  <a:txBody>
                    <a:bodyPr/>
                    <a:lstStyle/>
                    <a:p>
                      <a:pPr algn="l" fontAlgn="ctr"/>
                      <a:r>
                        <a:rPr lang="ms-MY" sz="1400" b="1" u="none" strike="noStrike" dirty="0">
                          <a:solidFill>
                            <a:sysClr val="windowText" lastClr="000000"/>
                          </a:solidFill>
                          <a:effectLst/>
                        </a:rPr>
                        <a:t>Pesticides Act 1974 </a:t>
                      </a:r>
                      <a:endParaRPr lang="ms-MY"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fontAlgn="ctr"/>
                      <a:r>
                        <a:rPr lang="ms-MY" sz="1200" u="none" strike="noStrike">
                          <a:solidFill>
                            <a:sysClr val="windowText" lastClr="000000"/>
                          </a:solidFill>
                          <a:effectLst/>
                        </a:rPr>
                        <a:t> </a:t>
                      </a:r>
                      <a:endParaRPr lang="ms-MY" sz="1200" b="0" i="0" u="none" strike="noStrike">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fontAlgn="ctr"/>
                      <a:r>
                        <a:rPr lang="ms-MY" sz="1200" b="1" u="none" strike="noStrike" dirty="0">
                          <a:solidFill>
                            <a:schemeClr val="bg1"/>
                          </a:solidFill>
                          <a:effectLst>
                            <a:outerShdw blurRad="38100" dist="38100" dir="2700000" algn="tl">
                              <a:srgbClr val="000000">
                                <a:alpha val="43137"/>
                              </a:srgbClr>
                            </a:outerShdw>
                          </a:effectLst>
                        </a:rPr>
                        <a:t>√</a:t>
                      </a:r>
                      <a:endParaRPr lang="ms-MY" sz="1200" b="1" i="0" u="none" strike="noStrike" dirty="0">
                        <a:solidFill>
                          <a:schemeClr val="bg1"/>
                        </a:solidFill>
                        <a:effectLst>
                          <a:outerShdw blurRad="38100" dist="38100" dir="2700000" algn="tl">
                            <a:srgbClr val="000000">
                              <a:alpha val="43137"/>
                            </a:srgbClr>
                          </a:outerShdw>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l" fontAlgn="ctr"/>
                      <a:r>
                        <a:rPr lang="ms-MY" sz="1400" b="1" u="none" strike="noStrike" dirty="0">
                          <a:solidFill>
                            <a:sysClr val="windowText" lastClr="000000"/>
                          </a:solidFill>
                          <a:effectLst/>
                        </a:rPr>
                        <a:t>Taman Pertanian Universiti (TPU) </a:t>
                      </a:r>
                      <a:endParaRPr lang="ms-MY"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5"/>
                  </a:ext>
                </a:extLst>
              </a:tr>
              <a:tr h="338667">
                <a:tc>
                  <a:txBody>
                    <a:bodyPr/>
                    <a:lstStyle/>
                    <a:p>
                      <a:pPr algn="l" fontAlgn="ctr"/>
                      <a:r>
                        <a:rPr lang="en-US" sz="1400" b="1" u="none" strike="noStrike" dirty="0">
                          <a:solidFill>
                            <a:sysClr val="windowText" lastClr="000000"/>
                          </a:solidFill>
                          <a:effectLst/>
                        </a:rPr>
                        <a:t>Atomic Energy Licensing Act 1984</a:t>
                      </a:r>
                      <a:endParaRPr lang="en-US"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fontAlgn="ctr"/>
                      <a:r>
                        <a:rPr lang="ms-MY" sz="1200" u="none" strike="noStrike">
                          <a:solidFill>
                            <a:sysClr val="windowText" lastClr="000000"/>
                          </a:solidFill>
                          <a:effectLst/>
                        </a:rPr>
                        <a:t> </a:t>
                      </a:r>
                      <a:endParaRPr lang="ms-MY" sz="1200" b="0" i="0" u="none" strike="noStrike">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fontAlgn="ctr"/>
                      <a:r>
                        <a:rPr lang="ms-MY" sz="1200" b="1" u="none" strike="noStrike" dirty="0">
                          <a:solidFill>
                            <a:schemeClr val="bg1"/>
                          </a:solidFill>
                          <a:effectLst>
                            <a:outerShdw blurRad="38100" dist="38100" dir="2700000" algn="tl">
                              <a:srgbClr val="000000">
                                <a:alpha val="43137"/>
                              </a:srgbClr>
                            </a:outerShdw>
                          </a:effectLst>
                        </a:rPr>
                        <a:t>√</a:t>
                      </a:r>
                      <a:endParaRPr lang="ms-MY" sz="1200" b="1" i="0" u="none" strike="noStrike" dirty="0">
                        <a:solidFill>
                          <a:schemeClr val="bg1"/>
                        </a:solidFill>
                        <a:effectLst>
                          <a:outerShdw blurRad="38100" dist="38100" dir="2700000" algn="tl">
                            <a:srgbClr val="000000">
                              <a:alpha val="43137"/>
                            </a:srgbClr>
                          </a:outerShdw>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l" fontAlgn="ctr"/>
                      <a:r>
                        <a:rPr lang="fi-FI" sz="1400" b="1" u="none" strike="noStrike" dirty="0">
                          <a:solidFill>
                            <a:sysClr val="windowText" lastClr="000000"/>
                          </a:solidFill>
                          <a:effectLst/>
                        </a:rPr>
                        <a:t>Pejabat Pengurusan Keselamatan &amp; Kesihatan Pekerjaan (PPKKP)</a:t>
                      </a:r>
                      <a:endParaRPr lang="fi-FI"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6"/>
                  </a:ext>
                </a:extLst>
              </a:tr>
              <a:tr h="414866">
                <a:tc>
                  <a:txBody>
                    <a:bodyPr/>
                    <a:lstStyle/>
                    <a:p>
                      <a:pPr algn="l" fontAlgn="ctr"/>
                      <a:r>
                        <a:rPr lang="en-US" sz="1400" b="1" u="none" strike="noStrike" dirty="0">
                          <a:solidFill>
                            <a:sysClr val="windowText" lastClr="000000"/>
                          </a:solidFill>
                          <a:effectLst/>
                        </a:rPr>
                        <a:t>Atomic Energy Licensing (Basic Safety Radiation Protection) Regulations 2010</a:t>
                      </a:r>
                      <a:endParaRPr lang="en-US"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fontAlgn="ctr"/>
                      <a:r>
                        <a:rPr lang="ms-MY" sz="1200" u="none" strike="noStrike">
                          <a:solidFill>
                            <a:sysClr val="windowText" lastClr="000000"/>
                          </a:solidFill>
                          <a:effectLst/>
                        </a:rPr>
                        <a:t> </a:t>
                      </a:r>
                      <a:endParaRPr lang="ms-MY" sz="1200" b="0" i="0" u="none" strike="noStrike">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fontAlgn="ctr"/>
                      <a:r>
                        <a:rPr lang="ms-MY" sz="1200" b="1" u="none" strike="noStrike" dirty="0">
                          <a:solidFill>
                            <a:schemeClr val="bg1"/>
                          </a:solidFill>
                          <a:effectLst>
                            <a:outerShdw blurRad="38100" dist="38100" dir="2700000" algn="tl">
                              <a:srgbClr val="000000">
                                <a:alpha val="43137"/>
                              </a:srgbClr>
                            </a:outerShdw>
                          </a:effectLst>
                        </a:rPr>
                        <a:t>√</a:t>
                      </a:r>
                      <a:endParaRPr lang="ms-MY" sz="1200" b="1" i="0" u="none" strike="noStrike" dirty="0">
                        <a:solidFill>
                          <a:schemeClr val="bg1"/>
                        </a:solidFill>
                        <a:effectLst>
                          <a:outerShdw blurRad="38100" dist="38100" dir="2700000" algn="tl">
                            <a:srgbClr val="000000">
                              <a:alpha val="43137"/>
                            </a:srgbClr>
                          </a:outerShdw>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l" fontAlgn="ctr"/>
                      <a:r>
                        <a:rPr lang="fi-FI" sz="1400" b="1" u="none" strike="noStrike" dirty="0">
                          <a:solidFill>
                            <a:sysClr val="windowText" lastClr="000000"/>
                          </a:solidFill>
                          <a:effectLst/>
                        </a:rPr>
                        <a:t>Pejabat Pengurusan Keselamatan &amp; Kesihatan Pekerjaan (PPKKP)</a:t>
                      </a:r>
                      <a:endParaRPr lang="fi-FI"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7"/>
                  </a:ext>
                </a:extLst>
              </a:tr>
            </a:tbl>
          </a:graphicData>
        </a:graphic>
      </p:graphicFrame>
      <p:sp>
        <p:nvSpPr>
          <p:cNvPr id="14" name="Rectangle 13"/>
          <p:cNvSpPr/>
          <p:nvPr/>
        </p:nvSpPr>
        <p:spPr>
          <a:xfrm>
            <a:off x="2220403" y="614543"/>
            <a:ext cx="3366782" cy="461665"/>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ms-MY" sz="2400" b="1" dirty="0"/>
              <a:t>Tahun 2019: Fasa 3 &amp; 4</a:t>
            </a:r>
            <a:endParaRPr lang="ms-MY" sz="1600" b="1" dirty="0">
              <a:latin typeface="Arial Black" panose="020B0A04020102020204" pitchFamily="34" charset="0"/>
            </a:endParaRPr>
          </a:p>
        </p:txBody>
      </p:sp>
      <p:sp>
        <p:nvSpPr>
          <p:cNvPr id="16" name="TextBox 15"/>
          <p:cNvSpPr txBox="1"/>
          <p:nvPr/>
        </p:nvSpPr>
        <p:spPr>
          <a:xfrm>
            <a:off x="84670" y="1545726"/>
            <a:ext cx="372533" cy="369332"/>
          </a:xfrm>
          <a:prstGeom prst="rect">
            <a:avLst/>
          </a:prstGeom>
          <a:noFill/>
        </p:spPr>
        <p:txBody>
          <a:bodyPr wrap="square" rtlCol="0">
            <a:spAutoFit/>
          </a:bodyPr>
          <a:lstStyle/>
          <a:p>
            <a:pPr algn="ctr"/>
            <a:r>
              <a:rPr lang="en-US" b="1" dirty="0">
                <a:solidFill>
                  <a:srgbClr val="0070C0"/>
                </a:solidFill>
              </a:rPr>
              <a:t>6.</a:t>
            </a:r>
            <a:endParaRPr lang="en-MY" b="1" dirty="0">
              <a:solidFill>
                <a:srgbClr val="0070C0"/>
              </a:solidFill>
            </a:endParaRPr>
          </a:p>
        </p:txBody>
      </p:sp>
      <p:sp>
        <p:nvSpPr>
          <p:cNvPr id="17" name="TextBox 16"/>
          <p:cNvSpPr txBox="1"/>
          <p:nvPr/>
        </p:nvSpPr>
        <p:spPr>
          <a:xfrm>
            <a:off x="88489" y="1964015"/>
            <a:ext cx="372533" cy="369332"/>
          </a:xfrm>
          <a:prstGeom prst="rect">
            <a:avLst/>
          </a:prstGeom>
          <a:noFill/>
        </p:spPr>
        <p:txBody>
          <a:bodyPr wrap="square" rtlCol="0">
            <a:spAutoFit/>
          </a:bodyPr>
          <a:lstStyle/>
          <a:p>
            <a:pPr algn="ctr"/>
            <a:r>
              <a:rPr lang="en-US" b="1" dirty="0">
                <a:solidFill>
                  <a:srgbClr val="0070C0"/>
                </a:solidFill>
              </a:rPr>
              <a:t>7.</a:t>
            </a:r>
            <a:endParaRPr lang="en-MY" b="1" dirty="0">
              <a:solidFill>
                <a:srgbClr val="0070C0"/>
              </a:solidFill>
            </a:endParaRPr>
          </a:p>
        </p:txBody>
      </p:sp>
      <p:sp>
        <p:nvSpPr>
          <p:cNvPr id="18" name="TextBox 17"/>
          <p:cNvSpPr txBox="1"/>
          <p:nvPr/>
        </p:nvSpPr>
        <p:spPr>
          <a:xfrm>
            <a:off x="105421" y="2333347"/>
            <a:ext cx="372533" cy="369332"/>
          </a:xfrm>
          <a:prstGeom prst="rect">
            <a:avLst/>
          </a:prstGeom>
          <a:noFill/>
        </p:spPr>
        <p:txBody>
          <a:bodyPr wrap="square" rtlCol="0">
            <a:spAutoFit/>
          </a:bodyPr>
          <a:lstStyle/>
          <a:p>
            <a:pPr algn="ctr"/>
            <a:r>
              <a:rPr lang="en-US" b="1" dirty="0">
                <a:solidFill>
                  <a:srgbClr val="0070C0"/>
                </a:solidFill>
              </a:rPr>
              <a:t>8.</a:t>
            </a:r>
            <a:endParaRPr lang="en-MY" b="1" dirty="0">
              <a:solidFill>
                <a:srgbClr val="0070C0"/>
              </a:solidFill>
            </a:endParaRPr>
          </a:p>
        </p:txBody>
      </p:sp>
      <p:sp>
        <p:nvSpPr>
          <p:cNvPr id="19" name="TextBox 18"/>
          <p:cNvSpPr txBox="1"/>
          <p:nvPr/>
        </p:nvSpPr>
        <p:spPr>
          <a:xfrm>
            <a:off x="122353" y="2745014"/>
            <a:ext cx="372533" cy="369332"/>
          </a:xfrm>
          <a:prstGeom prst="rect">
            <a:avLst/>
          </a:prstGeom>
          <a:noFill/>
        </p:spPr>
        <p:txBody>
          <a:bodyPr wrap="square" rtlCol="0">
            <a:spAutoFit/>
          </a:bodyPr>
          <a:lstStyle/>
          <a:p>
            <a:pPr algn="ctr"/>
            <a:r>
              <a:rPr lang="en-US" b="1" dirty="0">
                <a:solidFill>
                  <a:srgbClr val="0070C0"/>
                </a:solidFill>
              </a:rPr>
              <a:t>9.</a:t>
            </a:r>
            <a:endParaRPr lang="en-MY" b="1" dirty="0">
              <a:solidFill>
                <a:srgbClr val="0070C0"/>
              </a:solidFill>
            </a:endParaRPr>
          </a:p>
        </p:txBody>
      </p:sp>
      <p:sp>
        <p:nvSpPr>
          <p:cNvPr id="20" name="TextBox 19"/>
          <p:cNvSpPr txBox="1"/>
          <p:nvPr/>
        </p:nvSpPr>
        <p:spPr>
          <a:xfrm>
            <a:off x="1" y="3172197"/>
            <a:ext cx="494886" cy="369332"/>
          </a:xfrm>
          <a:prstGeom prst="rect">
            <a:avLst/>
          </a:prstGeom>
          <a:noFill/>
        </p:spPr>
        <p:txBody>
          <a:bodyPr wrap="square" rtlCol="0">
            <a:spAutoFit/>
          </a:bodyPr>
          <a:lstStyle/>
          <a:p>
            <a:pPr algn="ctr"/>
            <a:r>
              <a:rPr lang="en-US" b="1" dirty="0">
                <a:solidFill>
                  <a:srgbClr val="0070C0"/>
                </a:solidFill>
              </a:rPr>
              <a:t>10.</a:t>
            </a:r>
            <a:endParaRPr lang="en-MY" b="1" dirty="0">
              <a:solidFill>
                <a:srgbClr val="0070C0"/>
              </a:solidFill>
            </a:endParaRPr>
          </a:p>
        </p:txBody>
      </p:sp>
      <p:sp>
        <p:nvSpPr>
          <p:cNvPr id="21" name="TextBox 20"/>
          <p:cNvSpPr txBox="1"/>
          <p:nvPr/>
        </p:nvSpPr>
        <p:spPr>
          <a:xfrm>
            <a:off x="10376" y="4085405"/>
            <a:ext cx="494886" cy="369332"/>
          </a:xfrm>
          <a:prstGeom prst="rect">
            <a:avLst/>
          </a:prstGeom>
          <a:noFill/>
        </p:spPr>
        <p:txBody>
          <a:bodyPr wrap="square" rtlCol="0">
            <a:spAutoFit/>
          </a:bodyPr>
          <a:lstStyle/>
          <a:p>
            <a:pPr algn="ctr"/>
            <a:r>
              <a:rPr lang="en-US" b="1" dirty="0">
                <a:solidFill>
                  <a:srgbClr val="0070C0"/>
                </a:solidFill>
              </a:rPr>
              <a:t>11.</a:t>
            </a:r>
            <a:endParaRPr lang="en-MY" b="1" dirty="0">
              <a:solidFill>
                <a:srgbClr val="0070C0"/>
              </a:solidFill>
            </a:endParaRPr>
          </a:p>
        </p:txBody>
      </p:sp>
      <p:sp>
        <p:nvSpPr>
          <p:cNvPr id="22" name="TextBox 21"/>
          <p:cNvSpPr txBox="1"/>
          <p:nvPr/>
        </p:nvSpPr>
        <p:spPr>
          <a:xfrm>
            <a:off x="18845" y="4612168"/>
            <a:ext cx="494886" cy="369332"/>
          </a:xfrm>
          <a:prstGeom prst="rect">
            <a:avLst/>
          </a:prstGeom>
          <a:noFill/>
        </p:spPr>
        <p:txBody>
          <a:bodyPr wrap="square" rtlCol="0">
            <a:spAutoFit/>
          </a:bodyPr>
          <a:lstStyle/>
          <a:p>
            <a:pPr algn="ctr"/>
            <a:r>
              <a:rPr lang="en-US" b="1" dirty="0">
                <a:solidFill>
                  <a:srgbClr val="0070C0"/>
                </a:solidFill>
              </a:rPr>
              <a:t>12.</a:t>
            </a:r>
            <a:endParaRPr lang="en-MY" b="1" dirty="0">
              <a:solidFill>
                <a:srgbClr val="0070C0"/>
              </a:solidFill>
            </a:endParaRPr>
          </a:p>
        </p:txBody>
      </p:sp>
      <p:sp>
        <p:nvSpPr>
          <p:cNvPr id="23" name="TextBox 22"/>
          <p:cNvSpPr txBox="1"/>
          <p:nvPr/>
        </p:nvSpPr>
        <p:spPr>
          <a:xfrm>
            <a:off x="12288" y="5021848"/>
            <a:ext cx="494886" cy="369332"/>
          </a:xfrm>
          <a:prstGeom prst="rect">
            <a:avLst/>
          </a:prstGeom>
          <a:noFill/>
        </p:spPr>
        <p:txBody>
          <a:bodyPr wrap="square" rtlCol="0">
            <a:spAutoFit/>
          </a:bodyPr>
          <a:lstStyle/>
          <a:p>
            <a:pPr algn="ctr"/>
            <a:r>
              <a:rPr lang="en-US" b="1" dirty="0">
                <a:solidFill>
                  <a:srgbClr val="0070C0"/>
                </a:solidFill>
              </a:rPr>
              <a:t>13.</a:t>
            </a:r>
            <a:endParaRPr lang="en-MY" b="1" dirty="0">
              <a:solidFill>
                <a:srgbClr val="0070C0"/>
              </a:solidFill>
            </a:endParaRPr>
          </a:p>
        </p:txBody>
      </p:sp>
      <p:sp>
        <p:nvSpPr>
          <p:cNvPr id="24" name="TextBox 23"/>
          <p:cNvSpPr txBox="1"/>
          <p:nvPr/>
        </p:nvSpPr>
        <p:spPr>
          <a:xfrm>
            <a:off x="22665" y="5372412"/>
            <a:ext cx="494886" cy="369332"/>
          </a:xfrm>
          <a:prstGeom prst="rect">
            <a:avLst/>
          </a:prstGeom>
          <a:noFill/>
        </p:spPr>
        <p:txBody>
          <a:bodyPr wrap="square" rtlCol="0">
            <a:spAutoFit/>
          </a:bodyPr>
          <a:lstStyle/>
          <a:p>
            <a:pPr algn="ctr"/>
            <a:r>
              <a:rPr lang="en-US" b="1" dirty="0">
                <a:solidFill>
                  <a:srgbClr val="0070C0"/>
                </a:solidFill>
              </a:rPr>
              <a:t>14.</a:t>
            </a:r>
            <a:endParaRPr lang="en-MY" b="1" dirty="0">
              <a:solidFill>
                <a:srgbClr val="0070C0"/>
              </a:solidFill>
            </a:endParaRPr>
          </a:p>
        </p:txBody>
      </p:sp>
      <p:sp>
        <p:nvSpPr>
          <p:cNvPr id="29" name="TextBox 28"/>
          <p:cNvSpPr txBox="1"/>
          <p:nvPr/>
        </p:nvSpPr>
        <p:spPr>
          <a:xfrm>
            <a:off x="16934" y="5790559"/>
            <a:ext cx="494886" cy="369332"/>
          </a:xfrm>
          <a:prstGeom prst="rect">
            <a:avLst/>
          </a:prstGeom>
          <a:noFill/>
        </p:spPr>
        <p:txBody>
          <a:bodyPr wrap="square" rtlCol="0">
            <a:spAutoFit/>
          </a:bodyPr>
          <a:lstStyle/>
          <a:p>
            <a:pPr algn="ctr"/>
            <a:r>
              <a:rPr lang="en-US" b="1" dirty="0">
                <a:solidFill>
                  <a:srgbClr val="0070C0"/>
                </a:solidFill>
              </a:rPr>
              <a:t>15.</a:t>
            </a:r>
            <a:endParaRPr lang="en-MY" b="1" dirty="0">
              <a:solidFill>
                <a:srgbClr val="0070C0"/>
              </a:solidFill>
            </a:endParaRPr>
          </a:p>
        </p:txBody>
      </p:sp>
      <p:sp>
        <p:nvSpPr>
          <p:cNvPr id="30" name="TextBox 29"/>
          <p:cNvSpPr txBox="1"/>
          <p:nvPr/>
        </p:nvSpPr>
        <p:spPr>
          <a:xfrm>
            <a:off x="-11204" y="6222339"/>
            <a:ext cx="494886" cy="369332"/>
          </a:xfrm>
          <a:prstGeom prst="rect">
            <a:avLst/>
          </a:prstGeom>
          <a:noFill/>
        </p:spPr>
        <p:txBody>
          <a:bodyPr wrap="square" rtlCol="0">
            <a:spAutoFit/>
          </a:bodyPr>
          <a:lstStyle/>
          <a:p>
            <a:pPr algn="ctr"/>
            <a:r>
              <a:rPr lang="en-US" b="1" dirty="0">
                <a:solidFill>
                  <a:srgbClr val="0070C0"/>
                </a:solidFill>
              </a:rPr>
              <a:t>16.</a:t>
            </a:r>
            <a:endParaRPr lang="en-MY" b="1" dirty="0">
              <a:solidFill>
                <a:srgbClr val="0070C0"/>
              </a:solidFill>
            </a:endParaRPr>
          </a:p>
        </p:txBody>
      </p:sp>
    </p:spTree>
    <p:extLst>
      <p:ext uri="{BB962C8B-B14F-4D97-AF65-F5344CB8AC3E}">
        <p14:creationId xmlns:p14="http://schemas.microsoft.com/office/powerpoint/2010/main" val="2515853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9" name="Elbow Connector 78"/>
          <p:cNvCxnSpPr>
            <a:cxnSpLocks noChangeShapeType="1"/>
          </p:cNvCxnSpPr>
          <p:nvPr/>
        </p:nvCxnSpPr>
        <p:spPr bwMode="auto">
          <a:xfrm flipV="1">
            <a:off x="9007084" y="2204450"/>
            <a:ext cx="1351136" cy="229514"/>
          </a:xfrm>
          <a:prstGeom prst="bentConnector3">
            <a:avLst>
              <a:gd name="adj1" fmla="val 50000"/>
            </a:avLst>
          </a:prstGeom>
          <a:noFill/>
          <a:ln w="38100" algn="ctr">
            <a:solidFill>
              <a:schemeClr val="bg1">
                <a:lumMod val="50000"/>
              </a:schemeClr>
            </a:solidFill>
            <a:round/>
            <a:headEnd type="none" w="med" len="med"/>
            <a:tailEnd type="triangle" w="med" len="med"/>
          </a:ln>
          <a:extLst>
            <a:ext uri="{909E8E84-426E-40DD-AFC4-6F175D3DCCD1}">
              <a14:hiddenFill xmlns:a14="http://schemas.microsoft.com/office/drawing/2010/main">
                <a:noFill/>
              </a14:hiddenFill>
            </a:ext>
          </a:extLst>
        </p:spPr>
      </p:cxnSp>
      <p:cxnSp>
        <p:nvCxnSpPr>
          <p:cNvPr id="78" name="Elbow Connector 77"/>
          <p:cNvCxnSpPr>
            <a:cxnSpLocks noChangeShapeType="1"/>
          </p:cNvCxnSpPr>
          <p:nvPr/>
        </p:nvCxnSpPr>
        <p:spPr bwMode="auto">
          <a:xfrm>
            <a:off x="1649485" y="2288845"/>
            <a:ext cx="825735" cy="249899"/>
          </a:xfrm>
          <a:prstGeom prst="bentConnector3">
            <a:avLst>
              <a:gd name="adj1" fmla="val 50000"/>
            </a:avLst>
          </a:prstGeom>
          <a:noFill/>
          <a:ln w="38100" algn="ctr">
            <a:solidFill>
              <a:schemeClr val="bg1">
                <a:lumMod val="50000"/>
              </a:schemeClr>
            </a:solidFill>
            <a:round/>
            <a:headEnd type="none" w="med" len="med"/>
            <a:tailEnd type="triangle" w="med" len="med"/>
          </a:ln>
          <a:extLst>
            <a:ext uri="{909E8E84-426E-40DD-AFC4-6F175D3DCCD1}">
              <a14:hiddenFill xmlns:a14="http://schemas.microsoft.com/office/drawing/2010/main">
                <a:noFill/>
              </a14:hiddenFill>
            </a:ext>
          </a:extLst>
        </p:spPr>
      </p:cxnSp>
      <p:cxnSp>
        <p:nvCxnSpPr>
          <p:cNvPr id="77" name="Elbow Connector 76"/>
          <p:cNvCxnSpPr>
            <a:cxnSpLocks noChangeShapeType="1"/>
          </p:cNvCxnSpPr>
          <p:nvPr/>
        </p:nvCxnSpPr>
        <p:spPr bwMode="auto">
          <a:xfrm>
            <a:off x="3505478" y="2533040"/>
            <a:ext cx="1129691" cy="199005"/>
          </a:xfrm>
          <a:prstGeom prst="bentConnector3">
            <a:avLst>
              <a:gd name="adj1" fmla="val 50000"/>
            </a:avLst>
          </a:prstGeom>
          <a:noFill/>
          <a:ln w="38100" algn="ctr">
            <a:solidFill>
              <a:schemeClr val="bg1">
                <a:lumMod val="50000"/>
              </a:schemeClr>
            </a:solidFill>
            <a:round/>
            <a:headEnd type="none" w="med" len="med"/>
            <a:tailEnd type="triangle" w="med" len="med"/>
          </a:ln>
          <a:extLst>
            <a:ext uri="{909E8E84-426E-40DD-AFC4-6F175D3DCCD1}">
              <a14:hiddenFill xmlns:a14="http://schemas.microsoft.com/office/drawing/2010/main">
                <a:noFill/>
              </a14:hiddenFill>
            </a:ext>
          </a:extLst>
        </p:spPr>
      </p:cxnSp>
      <p:cxnSp>
        <p:nvCxnSpPr>
          <p:cNvPr id="76" name="Elbow Connector 75"/>
          <p:cNvCxnSpPr>
            <a:cxnSpLocks noChangeShapeType="1"/>
          </p:cNvCxnSpPr>
          <p:nvPr/>
        </p:nvCxnSpPr>
        <p:spPr bwMode="auto">
          <a:xfrm flipV="1">
            <a:off x="5451319" y="2903038"/>
            <a:ext cx="1013444" cy="29388"/>
          </a:xfrm>
          <a:prstGeom prst="bentConnector3">
            <a:avLst>
              <a:gd name="adj1" fmla="val 50000"/>
            </a:avLst>
          </a:prstGeom>
          <a:noFill/>
          <a:ln w="38100" algn="ctr">
            <a:solidFill>
              <a:schemeClr val="bg1">
                <a:lumMod val="50000"/>
              </a:schemeClr>
            </a:solidFill>
            <a:round/>
            <a:headEnd type="none" w="med" len="med"/>
            <a:tailEnd type="triangle" w="med" len="med"/>
          </a:ln>
          <a:extLst>
            <a:ext uri="{909E8E84-426E-40DD-AFC4-6F175D3DCCD1}">
              <a14:hiddenFill xmlns:a14="http://schemas.microsoft.com/office/drawing/2010/main">
                <a:noFill/>
              </a14:hiddenFill>
            </a:ext>
          </a:extLst>
        </p:spPr>
      </p:cxnSp>
      <p:pic>
        <p:nvPicPr>
          <p:cNvPr id="28" name="Content Placeholder 4" descr="Inner-UPM-Template_Option-1A.jpg"/>
          <p:cNvPicPr>
            <a:picLocks noChangeAspect="1"/>
          </p:cNvPicPr>
          <p:nvPr/>
        </p:nvPicPr>
        <p:blipFill>
          <a:blip r:embed="rId2"/>
          <a:stretch>
            <a:fillRect/>
          </a:stretch>
        </p:blipFill>
        <p:spPr>
          <a:xfrm>
            <a:off x="0" y="6348267"/>
            <a:ext cx="8289391" cy="495884"/>
          </a:xfrm>
          <a:prstGeom prst="rect">
            <a:avLst/>
          </a:prstGeom>
        </p:spPr>
      </p:pic>
      <p:sp>
        <p:nvSpPr>
          <p:cNvPr id="49" name="Rectangle 48"/>
          <p:cNvSpPr/>
          <p:nvPr/>
        </p:nvSpPr>
        <p:spPr>
          <a:xfrm>
            <a:off x="1981626" y="302253"/>
            <a:ext cx="8971227" cy="1077218"/>
          </a:xfrm>
          <a:prstGeom prst="rect">
            <a:avLst/>
          </a:prstGeom>
          <a:solidFill>
            <a:schemeClr val="bg1">
              <a:lumMod val="95000"/>
            </a:schemeClr>
          </a:solidFill>
        </p:spPr>
        <p:txBody>
          <a:bodyPr wrap="square">
            <a:spAutoFit/>
          </a:bodyPr>
          <a:lstStyle/>
          <a:p>
            <a:pPr algn="ctr"/>
            <a:r>
              <a:rPr lang="ms-MY" sz="2400" b="1" dirty="0">
                <a:solidFill>
                  <a:srgbClr val="00B050"/>
                </a:solidFill>
                <a:latin typeface="Arial" panose="020B0604020202020204" pitchFamily="34" charset="0"/>
                <a:cs typeface="Arial" panose="020B0604020202020204" pitchFamily="34" charset="0"/>
              </a:rPr>
              <a:t>PENGEKALAN PENSIJILAN </a:t>
            </a:r>
            <a:r>
              <a:rPr lang="ms-MY" sz="3200" b="1" dirty="0">
                <a:solidFill>
                  <a:srgbClr val="00B050"/>
                </a:solidFill>
                <a:latin typeface="Arial" panose="020B0604020202020204" pitchFamily="34" charset="0"/>
                <a:cs typeface="Arial" panose="020B0604020202020204" pitchFamily="34" charset="0"/>
              </a:rPr>
              <a:t>ISO 14001 </a:t>
            </a:r>
            <a:r>
              <a:rPr lang="ms-MY" sz="2400" b="1" dirty="0">
                <a:solidFill>
                  <a:srgbClr val="00B050"/>
                </a:solidFill>
                <a:latin typeface="Arial" panose="020B0604020202020204" pitchFamily="34" charset="0"/>
                <a:cs typeface="Arial" panose="020B0604020202020204" pitchFamily="34" charset="0"/>
              </a:rPr>
              <a:t>DAN PERALIHAN STANDARD ISO </a:t>
            </a:r>
            <a:r>
              <a:rPr lang="ms-MY" sz="3200" b="1" dirty="0">
                <a:solidFill>
                  <a:srgbClr val="00B050"/>
                </a:solidFill>
                <a:latin typeface="Arial" panose="020B0604020202020204" pitchFamily="34" charset="0"/>
                <a:cs typeface="Arial" panose="020B0604020202020204" pitchFamily="34" charset="0"/>
              </a:rPr>
              <a:t>14001:2015</a:t>
            </a:r>
          </a:p>
        </p:txBody>
      </p:sp>
      <p:pic>
        <p:nvPicPr>
          <p:cNvPr id="50" name="Picture 49"/>
          <p:cNvPicPr>
            <a:picLocks noChangeAspect="1"/>
          </p:cNvPicPr>
          <p:nvPr/>
        </p:nvPicPr>
        <p:blipFill>
          <a:blip r:embed="rId3"/>
          <a:stretch>
            <a:fillRect/>
          </a:stretch>
        </p:blipFill>
        <p:spPr>
          <a:xfrm>
            <a:off x="329467" y="319965"/>
            <a:ext cx="1652159" cy="731583"/>
          </a:xfrm>
          <a:prstGeom prst="rect">
            <a:avLst/>
          </a:prstGeom>
        </p:spPr>
      </p:pic>
      <p:pic>
        <p:nvPicPr>
          <p:cNvPr id="54" name="Picture 53"/>
          <p:cNvPicPr>
            <a:picLocks noChangeAspect="1"/>
          </p:cNvPicPr>
          <p:nvPr/>
        </p:nvPicPr>
        <p:blipFill>
          <a:blip r:embed="rId4"/>
          <a:stretch>
            <a:fillRect/>
          </a:stretch>
        </p:blipFill>
        <p:spPr>
          <a:xfrm>
            <a:off x="11169070" y="221109"/>
            <a:ext cx="728405" cy="1126186"/>
          </a:xfrm>
          <a:prstGeom prst="rect">
            <a:avLst/>
          </a:prstGeom>
        </p:spPr>
      </p:pic>
      <p:cxnSp>
        <p:nvCxnSpPr>
          <p:cNvPr id="51" name="Elbow Connector 50"/>
          <p:cNvCxnSpPr>
            <a:cxnSpLocks noChangeShapeType="1"/>
          </p:cNvCxnSpPr>
          <p:nvPr/>
        </p:nvCxnSpPr>
        <p:spPr bwMode="auto">
          <a:xfrm flipV="1">
            <a:off x="7156910" y="2394179"/>
            <a:ext cx="1158027" cy="508859"/>
          </a:xfrm>
          <a:prstGeom prst="bentConnector3">
            <a:avLst>
              <a:gd name="adj1" fmla="val 50000"/>
            </a:avLst>
          </a:prstGeom>
          <a:noFill/>
          <a:ln w="38100" algn="ctr">
            <a:solidFill>
              <a:schemeClr val="bg1">
                <a:lumMod val="50000"/>
              </a:schemeClr>
            </a:solidFill>
            <a:round/>
            <a:headEnd type="none" w="med" len="med"/>
            <a:tailEnd type="triangle" w="med" len="med"/>
          </a:ln>
          <a:extLst>
            <a:ext uri="{909E8E84-426E-40DD-AFC4-6F175D3DCCD1}">
              <a14:hiddenFill xmlns:a14="http://schemas.microsoft.com/office/drawing/2010/main">
                <a:noFill/>
              </a14:hiddenFill>
            </a:ext>
          </a:extLst>
        </p:spPr>
      </p:cxnSp>
      <p:cxnSp>
        <p:nvCxnSpPr>
          <p:cNvPr id="55" name="Straight Arrow Connector 54"/>
          <p:cNvCxnSpPr>
            <a:cxnSpLocks noChangeShapeType="1"/>
          </p:cNvCxnSpPr>
          <p:nvPr/>
        </p:nvCxnSpPr>
        <p:spPr bwMode="auto">
          <a:xfrm>
            <a:off x="2946023" y="3406835"/>
            <a:ext cx="576413" cy="2893"/>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56" name="Straight Arrow Connector 55"/>
          <p:cNvCxnSpPr>
            <a:cxnSpLocks noChangeShapeType="1"/>
          </p:cNvCxnSpPr>
          <p:nvPr/>
        </p:nvCxnSpPr>
        <p:spPr bwMode="auto">
          <a:xfrm>
            <a:off x="4389805" y="3805287"/>
            <a:ext cx="742128" cy="2893"/>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57" name="Straight Arrow Connector 56"/>
          <p:cNvCxnSpPr>
            <a:cxnSpLocks noChangeShapeType="1"/>
          </p:cNvCxnSpPr>
          <p:nvPr/>
        </p:nvCxnSpPr>
        <p:spPr bwMode="auto">
          <a:xfrm>
            <a:off x="8778415" y="4388794"/>
            <a:ext cx="742128" cy="2893"/>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sp>
        <p:nvSpPr>
          <p:cNvPr id="58" name="Round Diagonal Corner Rectangle 57"/>
          <p:cNvSpPr/>
          <p:nvPr/>
        </p:nvSpPr>
        <p:spPr>
          <a:xfrm>
            <a:off x="468246" y="1771330"/>
            <a:ext cx="1490770" cy="799819"/>
          </a:xfrm>
          <a:prstGeom prst="round2DiagRect">
            <a:avLst>
              <a:gd name="adj1" fmla="val 50000"/>
              <a:gd name="adj2" fmla="val 0"/>
            </a:avLst>
          </a:prstGeom>
          <a:solidFill>
            <a:srgbClr val="00B050"/>
          </a:soli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rgbClr val="F14124"/>
            </a:contourClr>
          </a:sp3d>
        </p:spPr>
        <p:txBody>
          <a:bodyPr anchor="ctr"/>
          <a:lstStyle>
            <a:defPPr>
              <a:defRPr lang="en-US"/>
            </a:defPPr>
            <a:lvl1pPr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9pPr>
          </a:lstStyle>
          <a:p>
            <a:pPr algn="ctr" eaLnBrk="1" fontAlgn="auto" hangingPunct="1">
              <a:spcBef>
                <a:spcPts val="0"/>
              </a:spcBef>
              <a:spcAft>
                <a:spcPts val="0"/>
              </a:spcAft>
              <a:defRPr/>
            </a:pPr>
            <a:r>
              <a:rPr lang="ms-MY" sz="1800" b="0" kern="0" dirty="0">
                <a:solidFill>
                  <a:schemeClr val="bg1"/>
                </a:solidFill>
                <a:latin typeface="Arial Black" pitchFamily="34" charset="0"/>
                <a:cs typeface="+mn-cs"/>
              </a:rPr>
              <a:t>Tahun 2013</a:t>
            </a:r>
          </a:p>
        </p:txBody>
      </p:sp>
      <p:sp>
        <p:nvSpPr>
          <p:cNvPr id="59" name="Rectangle 58"/>
          <p:cNvSpPr/>
          <p:nvPr/>
        </p:nvSpPr>
        <p:spPr>
          <a:xfrm>
            <a:off x="308199" y="2713308"/>
            <a:ext cx="1809794" cy="400110"/>
          </a:xfrm>
          <a:prstGeom prst="rect">
            <a:avLst/>
          </a:prstGeom>
        </p:spPr>
        <p:txBody>
          <a:bodyPr wrap="square">
            <a:spAutoFit/>
          </a:bodyPr>
          <a:lstStyle/>
          <a:p>
            <a:pPr algn="ctr">
              <a:defRPr/>
            </a:pPr>
            <a:r>
              <a:rPr lang="ms-MY" sz="1000" b="1" kern="0" dirty="0">
                <a:latin typeface="Arial" panose="020B0604020202020204" pitchFamily="34" charset="0"/>
                <a:cs typeface="Arial" panose="020B0604020202020204" pitchFamily="34" charset="0"/>
              </a:rPr>
              <a:t>KUATKUASA DOKUMEN </a:t>
            </a:r>
          </a:p>
          <a:p>
            <a:pPr algn="ctr">
              <a:defRPr/>
            </a:pPr>
            <a:r>
              <a:rPr lang="ms-MY" sz="1000" b="1" kern="0" dirty="0">
                <a:latin typeface="Arial" panose="020B0604020202020204" pitchFamily="34" charset="0"/>
                <a:cs typeface="Arial" panose="020B0604020202020204" pitchFamily="34" charset="0"/>
              </a:rPr>
              <a:t>15/7/2013</a:t>
            </a:r>
          </a:p>
        </p:txBody>
      </p:sp>
      <p:sp>
        <p:nvSpPr>
          <p:cNvPr id="60" name="Rectangle 59"/>
          <p:cNvSpPr/>
          <p:nvPr/>
        </p:nvSpPr>
        <p:spPr>
          <a:xfrm>
            <a:off x="419033" y="3447775"/>
            <a:ext cx="1442807" cy="430887"/>
          </a:xfrm>
          <a:prstGeom prst="rect">
            <a:avLst/>
          </a:prstGeom>
        </p:spPr>
        <p:txBody>
          <a:bodyPr wrap="square">
            <a:spAutoFit/>
          </a:bodyPr>
          <a:lstStyle/>
          <a:p>
            <a:pPr algn="ctr">
              <a:defRPr/>
            </a:pPr>
            <a:r>
              <a:rPr lang="ms-MY" sz="1100" b="1" kern="0" dirty="0">
                <a:latin typeface="Arial" panose="020B0604020202020204" pitchFamily="34" charset="0"/>
                <a:cs typeface="Arial" panose="020B0604020202020204" pitchFamily="34" charset="0"/>
              </a:rPr>
              <a:t>AUDIT DALAMAN </a:t>
            </a:r>
          </a:p>
          <a:p>
            <a:pPr algn="ctr">
              <a:defRPr/>
            </a:pPr>
            <a:r>
              <a:rPr lang="ms-MY" sz="1100" b="1" kern="0" dirty="0">
                <a:latin typeface="Arial" panose="020B0604020202020204" pitchFamily="34" charset="0"/>
                <a:cs typeface="Arial" panose="020B0604020202020204" pitchFamily="34" charset="0"/>
              </a:rPr>
              <a:t>17-20/9/2013</a:t>
            </a:r>
            <a:endParaRPr lang="en-MY" sz="1100" b="1" dirty="0">
              <a:latin typeface="Arial" panose="020B0604020202020204" pitchFamily="34" charset="0"/>
              <a:cs typeface="Arial" panose="020B0604020202020204" pitchFamily="34" charset="0"/>
            </a:endParaRPr>
          </a:p>
        </p:txBody>
      </p:sp>
      <p:sp>
        <p:nvSpPr>
          <p:cNvPr id="61" name="Rectangle 60"/>
          <p:cNvSpPr/>
          <p:nvPr/>
        </p:nvSpPr>
        <p:spPr>
          <a:xfrm>
            <a:off x="468246" y="4048994"/>
            <a:ext cx="1310901" cy="600164"/>
          </a:xfrm>
          <a:prstGeom prst="rect">
            <a:avLst/>
          </a:prstGeom>
        </p:spPr>
        <p:txBody>
          <a:bodyPr wrap="square">
            <a:spAutoFit/>
          </a:bodyPr>
          <a:lstStyle/>
          <a:p>
            <a:pPr algn="ctr">
              <a:defRPr/>
            </a:pPr>
            <a:r>
              <a:rPr lang="ms-MY" sz="1100" b="1" kern="0" dirty="0">
                <a:latin typeface="Arial" panose="020B0604020202020204" pitchFamily="34" charset="0"/>
                <a:cs typeface="Arial" panose="020B0604020202020204" pitchFamily="34" charset="0"/>
              </a:rPr>
              <a:t>Melepasi AUDIT </a:t>
            </a:r>
          </a:p>
          <a:p>
            <a:pPr algn="ctr">
              <a:defRPr/>
            </a:pPr>
            <a:r>
              <a:rPr lang="ms-MY" sz="1100" b="1" kern="0" dirty="0">
                <a:latin typeface="Arial" panose="020B0604020202020204" pitchFamily="34" charset="0"/>
                <a:cs typeface="Arial" panose="020B0604020202020204" pitchFamily="34" charset="0"/>
              </a:rPr>
              <a:t>TAHAP 1 SIRIM </a:t>
            </a:r>
          </a:p>
          <a:p>
            <a:pPr algn="ctr">
              <a:defRPr/>
            </a:pPr>
            <a:r>
              <a:rPr lang="ms-MY" sz="1100" b="1" kern="0" dirty="0">
                <a:latin typeface="Arial" panose="020B0604020202020204" pitchFamily="34" charset="0"/>
                <a:cs typeface="Arial" panose="020B0604020202020204" pitchFamily="34" charset="0"/>
              </a:rPr>
              <a:t>25-27/11/2013</a:t>
            </a:r>
          </a:p>
        </p:txBody>
      </p:sp>
      <p:sp>
        <p:nvSpPr>
          <p:cNvPr id="62" name="Round Diagonal Corner Rectangle 61"/>
          <p:cNvSpPr/>
          <p:nvPr/>
        </p:nvSpPr>
        <p:spPr>
          <a:xfrm>
            <a:off x="2488844" y="2132287"/>
            <a:ext cx="1490770" cy="799819"/>
          </a:xfrm>
          <a:prstGeom prst="round2DiagRect">
            <a:avLst>
              <a:gd name="adj1" fmla="val 50000"/>
              <a:gd name="adj2" fmla="val 0"/>
            </a:avLst>
          </a:prstGeom>
          <a:solidFill>
            <a:srgbClr val="00B050"/>
          </a:soli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rgbClr val="F14124"/>
            </a:contourClr>
          </a:sp3d>
        </p:spPr>
        <p:txBody>
          <a:bodyPr anchor="ctr"/>
          <a:lstStyle>
            <a:defPPr>
              <a:defRPr lang="en-US"/>
            </a:defPPr>
            <a:lvl1pPr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9pPr>
          </a:lstStyle>
          <a:p>
            <a:pPr algn="ctr" eaLnBrk="1" fontAlgn="auto" hangingPunct="1">
              <a:spcBef>
                <a:spcPts val="0"/>
              </a:spcBef>
              <a:spcAft>
                <a:spcPts val="0"/>
              </a:spcAft>
              <a:defRPr/>
            </a:pPr>
            <a:r>
              <a:rPr lang="ms-MY" sz="1800" b="0" kern="0" dirty="0">
                <a:solidFill>
                  <a:schemeClr val="bg1"/>
                </a:solidFill>
                <a:latin typeface="Arial Black" pitchFamily="34" charset="0"/>
                <a:cs typeface="+mn-cs"/>
              </a:rPr>
              <a:t>Tahun 2014</a:t>
            </a:r>
          </a:p>
        </p:txBody>
      </p:sp>
      <p:sp>
        <p:nvSpPr>
          <p:cNvPr id="63" name="Rectangle 62"/>
          <p:cNvSpPr/>
          <p:nvPr/>
        </p:nvSpPr>
        <p:spPr>
          <a:xfrm>
            <a:off x="2270085" y="3056755"/>
            <a:ext cx="1787611" cy="600164"/>
          </a:xfrm>
          <a:prstGeom prst="rect">
            <a:avLst/>
          </a:prstGeom>
        </p:spPr>
        <p:txBody>
          <a:bodyPr wrap="square">
            <a:spAutoFit/>
          </a:bodyPr>
          <a:lstStyle/>
          <a:p>
            <a:pPr algn="ctr">
              <a:defRPr/>
            </a:pPr>
            <a:r>
              <a:rPr lang="ms-MY" sz="1100" b="1" kern="0" dirty="0">
                <a:latin typeface="Arial" panose="020B0604020202020204" pitchFamily="34" charset="0"/>
                <a:cs typeface="Arial" panose="020B0604020202020204" pitchFamily="34" charset="0"/>
              </a:rPr>
              <a:t>Melepasi </a:t>
            </a:r>
          </a:p>
          <a:p>
            <a:pPr algn="ctr">
              <a:defRPr/>
            </a:pPr>
            <a:r>
              <a:rPr lang="ms-MY" sz="1100" b="1" kern="0" dirty="0">
                <a:latin typeface="Arial" panose="020B0604020202020204" pitchFamily="34" charset="0"/>
                <a:cs typeface="Arial" panose="020B0604020202020204" pitchFamily="34" charset="0"/>
              </a:rPr>
              <a:t>AUDIT TAHAP 2 SIRIM </a:t>
            </a:r>
          </a:p>
          <a:p>
            <a:pPr algn="ctr">
              <a:defRPr/>
            </a:pPr>
            <a:r>
              <a:rPr lang="ms-MY" sz="1100" b="1" kern="0" dirty="0">
                <a:latin typeface="Arial" panose="020B0604020202020204" pitchFamily="34" charset="0"/>
                <a:cs typeface="Arial" panose="020B0604020202020204" pitchFamily="34" charset="0"/>
              </a:rPr>
              <a:t>9-13/6/2014</a:t>
            </a:r>
          </a:p>
        </p:txBody>
      </p:sp>
      <p:sp>
        <p:nvSpPr>
          <p:cNvPr id="64" name="Rectangle 63"/>
          <p:cNvSpPr/>
          <p:nvPr/>
        </p:nvSpPr>
        <p:spPr>
          <a:xfrm>
            <a:off x="2404078" y="3907371"/>
            <a:ext cx="1519624" cy="769441"/>
          </a:xfrm>
          <a:prstGeom prst="rect">
            <a:avLst/>
          </a:prstGeom>
        </p:spPr>
        <p:txBody>
          <a:bodyPr wrap="square">
            <a:spAutoFit/>
          </a:bodyPr>
          <a:lstStyle/>
          <a:p>
            <a:pPr algn="ctr">
              <a:defRPr/>
            </a:pPr>
            <a:r>
              <a:rPr lang="ms-MY" sz="1100" b="1" kern="0" dirty="0">
                <a:latin typeface="Arial" panose="020B0604020202020204" pitchFamily="34" charset="0"/>
                <a:cs typeface="Arial" panose="020B0604020202020204" pitchFamily="34" charset="0"/>
              </a:rPr>
              <a:t>MENDAPAT</a:t>
            </a:r>
          </a:p>
          <a:p>
            <a:pPr algn="ctr">
              <a:defRPr/>
            </a:pPr>
            <a:r>
              <a:rPr lang="ms-MY" sz="1100" b="1" kern="0" dirty="0">
                <a:latin typeface="Arial" panose="020B0604020202020204" pitchFamily="34" charset="0"/>
                <a:cs typeface="Arial" panose="020B0604020202020204" pitchFamily="34" charset="0"/>
              </a:rPr>
              <a:t> PENSIJILAN EMS ISO 14001 </a:t>
            </a:r>
          </a:p>
          <a:p>
            <a:pPr algn="ctr">
              <a:defRPr/>
            </a:pPr>
            <a:r>
              <a:rPr lang="en-US" sz="1100" b="1" kern="0" dirty="0">
                <a:latin typeface="Arial" panose="020B0604020202020204" pitchFamily="34" charset="0"/>
                <a:cs typeface="Arial" panose="020B0604020202020204" pitchFamily="34" charset="0"/>
              </a:rPr>
              <a:t>29/12/2014</a:t>
            </a:r>
            <a:endParaRPr lang="ms-MY" sz="1100" b="1" kern="0" dirty="0">
              <a:latin typeface="Arial" panose="020B0604020202020204" pitchFamily="34" charset="0"/>
              <a:cs typeface="Arial" panose="020B0604020202020204" pitchFamily="34" charset="0"/>
            </a:endParaRPr>
          </a:p>
        </p:txBody>
      </p:sp>
      <p:sp>
        <p:nvSpPr>
          <p:cNvPr id="65" name="TextBox 12"/>
          <p:cNvSpPr txBox="1">
            <a:spLocks noChangeArrowheads="1"/>
          </p:cNvSpPr>
          <p:nvPr/>
        </p:nvSpPr>
        <p:spPr bwMode="auto">
          <a:xfrm>
            <a:off x="2269580" y="4733737"/>
            <a:ext cx="1727531" cy="461665"/>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9pPr>
          </a:lstStyle>
          <a:p>
            <a:pPr marL="90488" indent="-90488" algn="ctr" eaLnBrk="1" fontAlgn="auto" hangingPunct="1">
              <a:spcBef>
                <a:spcPts val="0"/>
              </a:spcBef>
              <a:spcAft>
                <a:spcPts val="0"/>
              </a:spcAft>
              <a:defRPr/>
            </a:pPr>
            <a:r>
              <a:rPr lang="en-US" sz="2400" kern="0" dirty="0">
                <a:solidFill>
                  <a:schemeClr val="accent6">
                    <a:lumMod val="50000"/>
                  </a:schemeClr>
                </a:solidFill>
                <a:latin typeface="Calibri" pitchFamily="34" charset="0"/>
                <a:cs typeface="Arial" charset="0"/>
              </a:rPr>
              <a:t>ER 0909</a:t>
            </a:r>
            <a:endParaRPr lang="ms-MY" sz="2400" kern="0" dirty="0">
              <a:solidFill>
                <a:schemeClr val="accent6">
                  <a:lumMod val="50000"/>
                </a:schemeClr>
              </a:solidFill>
              <a:latin typeface="Calibri" pitchFamily="34" charset="0"/>
              <a:cs typeface="Arial" charset="0"/>
            </a:endParaRPr>
          </a:p>
        </p:txBody>
      </p:sp>
      <p:sp>
        <p:nvSpPr>
          <p:cNvPr id="66" name="Round Diagonal Corner Rectangle 65"/>
          <p:cNvSpPr/>
          <p:nvPr/>
        </p:nvSpPr>
        <p:spPr>
          <a:xfrm>
            <a:off x="4587524" y="2480741"/>
            <a:ext cx="1490770" cy="799819"/>
          </a:xfrm>
          <a:prstGeom prst="round2DiagRect">
            <a:avLst>
              <a:gd name="adj1" fmla="val 50000"/>
              <a:gd name="adj2" fmla="val 0"/>
            </a:avLst>
          </a:prstGeom>
          <a:solidFill>
            <a:srgbClr val="00B050"/>
          </a:soli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rgbClr val="F14124"/>
            </a:contourClr>
          </a:sp3d>
        </p:spPr>
        <p:txBody>
          <a:bodyPr anchor="ctr"/>
          <a:lstStyle>
            <a:defPPr>
              <a:defRPr lang="en-US"/>
            </a:defPPr>
            <a:lvl1pPr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9pPr>
          </a:lstStyle>
          <a:p>
            <a:pPr algn="ctr" eaLnBrk="1" fontAlgn="auto" hangingPunct="1">
              <a:spcBef>
                <a:spcPts val="0"/>
              </a:spcBef>
              <a:spcAft>
                <a:spcPts val="0"/>
              </a:spcAft>
              <a:defRPr/>
            </a:pPr>
            <a:r>
              <a:rPr lang="ms-MY" sz="1800" b="0" kern="0" dirty="0">
                <a:solidFill>
                  <a:schemeClr val="bg1"/>
                </a:solidFill>
                <a:latin typeface="Arial Black" pitchFamily="34" charset="0"/>
                <a:cs typeface="+mn-cs"/>
              </a:rPr>
              <a:t>Tahun 2015</a:t>
            </a:r>
          </a:p>
        </p:txBody>
      </p:sp>
      <p:sp>
        <p:nvSpPr>
          <p:cNvPr id="67" name="Rectangle 66"/>
          <p:cNvSpPr/>
          <p:nvPr/>
        </p:nvSpPr>
        <p:spPr>
          <a:xfrm>
            <a:off x="4675883" y="3365393"/>
            <a:ext cx="1191352" cy="461665"/>
          </a:xfrm>
          <a:prstGeom prst="rect">
            <a:avLst/>
          </a:prstGeom>
        </p:spPr>
        <p:txBody>
          <a:bodyPr wrap="none">
            <a:spAutoFit/>
          </a:bodyPr>
          <a:lstStyle/>
          <a:p>
            <a:pPr algn="ctr">
              <a:defRPr/>
            </a:pPr>
            <a:r>
              <a:rPr lang="ms-MY" sz="1200" b="1" kern="0" dirty="0">
                <a:latin typeface="Calibri" pitchFamily="34" charset="0"/>
              </a:rPr>
              <a:t>Melepasi Audit </a:t>
            </a:r>
          </a:p>
          <a:p>
            <a:pPr algn="ctr">
              <a:defRPr/>
            </a:pPr>
            <a:r>
              <a:rPr lang="ms-MY" sz="1200" b="1" kern="0" dirty="0">
                <a:latin typeface="Calibri" pitchFamily="34" charset="0"/>
              </a:rPr>
              <a:t>Pemantauan 1</a:t>
            </a:r>
          </a:p>
        </p:txBody>
      </p:sp>
      <p:sp>
        <p:nvSpPr>
          <p:cNvPr id="68" name="Round Diagonal Corner Rectangle 67"/>
          <p:cNvSpPr/>
          <p:nvPr/>
        </p:nvSpPr>
        <p:spPr>
          <a:xfrm>
            <a:off x="6449145" y="2580101"/>
            <a:ext cx="1490770" cy="799819"/>
          </a:xfrm>
          <a:prstGeom prst="round2DiagRect">
            <a:avLst>
              <a:gd name="adj1" fmla="val 50000"/>
              <a:gd name="adj2" fmla="val 0"/>
            </a:avLst>
          </a:prstGeom>
          <a:solidFill>
            <a:srgbClr val="00B050"/>
          </a:soli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rgbClr val="F14124"/>
            </a:contourClr>
          </a:sp3d>
        </p:spPr>
        <p:txBody>
          <a:bodyPr anchor="ctr"/>
          <a:lstStyle>
            <a:defPPr>
              <a:defRPr lang="en-US"/>
            </a:defPPr>
            <a:lvl1pPr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9pPr>
          </a:lstStyle>
          <a:p>
            <a:pPr algn="ctr" eaLnBrk="1" fontAlgn="auto" hangingPunct="1">
              <a:spcBef>
                <a:spcPts val="0"/>
              </a:spcBef>
              <a:spcAft>
                <a:spcPts val="0"/>
              </a:spcAft>
              <a:defRPr/>
            </a:pPr>
            <a:r>
              <a:rPr lang="ms-MY" sz="1800" b="0" kern="0" dirty="0">
                <a:solidFill>
                  <a:schemeClr val="bg1"/>
                </a:solidFill>
                <a:latin typeface="Arial Black" pitchFamily="34" charset="0"/>
                <a:cs typeface="+mn-cs"/>
              </a:rPr>
              <a:t>Tahun 2016</a:t>
            </a:r>
          </a:p>
        </p:txBody>
      </p:sp>
      <p:sp>
        <p:nvSpPr>
          <p:cNvPr id="69" name="TextBox 12"/>
          <p:cNvSpPr txBox="1">
            <a:spLocks noChangeArrowheads="1"/>
          </p:cNvSpPr>
          <p:nvPr/>
        </p:nvSpPr>
        <p:spPr bwMode="auto">
          <a:xfrm>
            <a:off x="6606006" y="3401608"/>
            <a:ext cx="1300983" cy="461665"/>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9pPr>
          </a:lstStyle>
          <a:p>
            <a:pPr algn="ctr" eaLnBrk="1" fontAlgn="auto" hangingPunct="1">
              <a:spcBef>
                <a:spcPts val="0"/>
              </a:spcBef>
              <a:spcAft>
                <a:spcPts val="0"/>
              </a:spcAft>
              <a:defRPr/>
            </a:pPr>
            <a:r>
              <a:rPr lang="ms-MY" sz="1200" kern="0" dirty="0">
                <a:solidFill>
                  <a:schemeClr val="tx1"/>
                </a:solidFill>
                <a:latin typeface="Calibri" pitchFamily="34" charset="0"/>
              </a:rPr>
              <a:t>Melepasi Audit Pemantauan 2</a:t>
            </a:r>
            <a:endParaRPr lang="ms-MY" sz="1200" b="0" kern="0" dirty="0">
              <a:solidFill>
                <a:schemeClr val="tx1"/>
              </a:solidFill>
              <a:latin typeface="Calibri" pitchFamily="34" charset="0"/>
            </a:endParaRPr>
          </a:p>
        </p:txBody>
      </p:sp>
      <p:sp>
        <p:nvSpPr>
          <p:cNvPr id="70" name="Round Diagonal Corner Rectangle 69"/>
          <p:cNvSpPr/>
          <p:nvPr/>
        </p:nvSpPr>
        <p:spPr>
          <a:xfrm>
            <a:off x="8324767" y="1998860"/>
            <a:ext cx="1490770" cy="799819"/>
          </a:xfrm>
          <a:prstGeom prst="round2DiagRect">
            <a:avLst>
              <a:gd name="adj1" fmla="val 50000"/>
              <a:gd name="adj2" fmla="val 0"/>
            </a:avLst>
          </a:prstGeom>
          <a:solidFill>
            <a:srgbClr val="00B050"/>
          </a:soli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rgbClr val="F14124"/>
            </a:contourClr>
          </a:sp3d>
        </p:spPr>
        <p:txBody>
          <a:bodyPr anchor="ctr"/>
          <a:lstStyle>
            <a:defPPr>
              <a:defRPr lang="en-US"/>
            </a:defPPr>
            <a:lvl1pPr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9pPr>
          </a:lstStyle>
          <a:p>
            <a:pPr algn="ctr" eaLnBrk="1" fontAlgn="auto" hangingPunct="1">
              <a:spcBef>
                <a:spcPts val="0"/>
              </a:spcBef>
              <a:spcAft>
                <a:spcPts val="0"/>
              </a:spcAft>
              <a:defRPr/>
            </a:pPr>
            <a:r>
              <a:rPr lang="ms-MY" sz="1800" b="0" kern="0" dirty="0">
                <a:solidFill>
                  <a:schemeClr val="bg1"/>
                </a:solidFill>
                <a:latin typeface="Arial Black" pitchFamily="34" charset="0"/>
                <a:cs typeface="+mn-cs"/>
              </a:rPr>
              <a:t>Tahun 2017</a:t>
            </a:r>
          </a:p>
        </p:txBody>
      </p:sp>
      <p:sp>
        <p:nvSpPr>
          <p:cNvPr id="71" name="TextBox 70"/>
          <p:cNvSpPr txBox="1"/>
          <p:nvPr/>
        </p:nvSpPr>
        <p:spPr>
          <a:xfrm>
            <a:off x="6165748" y="3951995"/>
            <a:ext cx="2020667" cy="2123658"/>
          </a:xfrm>
          <a:prstGeom prst="rect">
            <a:avLst/>
          </a:prstGeom>
          <a:noFill/>
          <a:ln>
            <a:solidFill>
              <a:srgbClr val="00B050"/>
            </a:solidFill>
          </a:ln>
        </p:spPr>
        <p:txBody>
          <a:bodyPr wrap="square" rtlCol="0">
            <a:spAutoFit/>
          </a:bodyPr>
          <a:lstStyle/>
          <a:p>
            <a:endParaRPr lang="en-US" sz="1200" b="1" u="sng" dirty="0"/>
          </a:p>
          <a:p>
            <a:r>
              <a:rPr lang="en-US" sz="1200" b="1" u="sng" dirty="0"/>
              <a:t>PENAMBAHBAIKAN:</a:t>
            </a:r>
          </a:p>
          <a:p>
            <a:pPr marL="342900" indent="-342900">
              <a:buAutoNum type="arabicPeriod"/>
            </a:pPr>
            <a:r>
              <a:rPr lang="en-US" sz="1200" b="1" dirty="0" err="1"/>
              <a:t>Senarai</a:t>
            </a:r>
            <a:r>
              <a:rPr lang="en-US" sz="1200" b="1" dirty="0"/>
              <a:t> </a:t>
            </a:r>
            <a:r>
              <a:rPr lang="en-US" sz="1200" b="1" dirty="0" err="1"/>
              <a:t>Daftar</a:t>
            </a:r>
            <a:r>
              <a:rPr lang="en-US" sz="1200" b="1" dirty="0"/>
              <a:t> </a:t>
            </a:r>
            <a:r>
              <a:rPr lang="en-US" sz="1200" b="1" dirty="0" err="1"/>
              <a:t>Aspek</a:t>
            </a:r>
            <a:r>
              <a:rPr lang="en-US" sz="1200" b="1" dirty="0"/>
              <a:t> </a:t>
            </a:r>
            <a:r>
              <a:rPr lang="en-US" sz="1200" b="1" dirty="0" err="1"/>
              <a:t>Impak</a:t>
            </a:r>
            <a:endParaRPr lang="en-US" sz="1200" b="1" dirty="0"/>
          </a:p>
          <a:p>
            <a:pPr marL="342900" indent="-342900">
              <a:buAutoNum type="arabicPeriod"/>
            </a:pPr>
            <a:r>
              <a:rPr lang="en-US" sz="1200" b="1" dirty="0" err="1"/>
              <a:t>Senarai</a:t>
            </a:r>
            <a:r>
              <a:rPr lang="en-US" sz="1200" b="1" dirty="0"/>
              <a:t> </a:t>
            </a:r>
            <a:r>
              <a:rPr lang="en-US" sz="1200" b="1" dirty="0" err="1"/>
              <a:t>Daftar</a:t>
            </a:r>
            <a:r>
              <a:rPr lang="en-US" sz="1200" b="1" dirty="0"/>
              <a:t> </a:t>
            </a:r>
            <a:r>
              <a:rPr lang="en-US" sz="1200" b="1" dirty="0" err="1"/>
              <a:t>Undang-undang</a:t>
            </a:r>
            <a:r>
              <a:rPr lang="en-US" sz="1200" b="1" dirty="0"/>
              <a:t> </a:t>
            </a:r>
            <a:r>
              <a:rPr lang="en-US" sz="1200" b="1" dirty="0" err="1"/>
              <a:t>Berkaitan</a:t>
            </a:r>
            <a:r>
              <a:rPr lang="en-US" sz="1200" b="1" dirty="0"/>
              <a:t> &amp; </a:t>
            </a:r>
            <a:r>
              <a:rPr lang="en-US" sz="1200" b="1" dirty="0" err="1"/>
              <a:t>Terpakai</a:t>
            </a:r>
            <a:r>
              <a:rPr lang="en-US" sz="1200" b="1" dirty="0"/>
              <a:t>  di UPM</a:t>
            </a:r>
          </a:p>
          <a:p>
            <a:pPr marL="342900" indent="-342900">
              <a:buAutoNum type="arabicPeriod"/>
            </a:pPr>
            <a:r>
              <a:rPr lang="en-US" sz="1200" b="1" dirty="0" err="1"/>
              <a:t>Senarai</a:t>
            </a:r>
            <a:r>
              <a:rPr lang="en-US" sz="1200" b="1" dirty="0"/>
              <a:t> Check-point &amp; </a:t>
            </a:r>
            <a:r>
              <a:rPr lang="en-US" sz="1200" b="1" dirty="0" err="1"/>
              <a:t>Komponen</a:t>
            </a:r>
            <a:r>
              <a:rPr lang="en-US" sz="1200" b="1" dirty="0"/>
              <a:t> </a:t>
            </a:r>
            <a:r>
              <a:rPr lang="en-US" sz="1200" b="1" dirty="0" err="1"/>
              <a:t>Penilaian</a:t>
            </a:r>
            <a:endParaRPr lang="en-US" sz="1200" b="1" dirty="0"/>
          </a:p>
          <a:p>
            <a:pPr marL="342900" indent="-342900">
              <a:buAutoNum type="arabicPeriod"/>
            </a:pPr>
            <a:r>
              <a:rPr lang="en-US" sz="1200" b="1" dirty="0" err="1"/>
              <a:t>Pelaksanaan</a:t>
            </a:r>
            <a:r>
              <a:rPr lang="en-US" sz="1200" b="1" dirty="0"/>
              <a:t> </a:t>
            </a:r>
            <a:r>
              <a:rPr lang="en-US" sz="1200" b="1" dirty="0" err="1"/>
              <a:t>Kepatuhan</a:t>
            </a:r>
            <a:r>
              <a:rPr lang="en-US" sz="1200" b="1" dirty="0"/>
              <a:t> EMS </a:t>
            </a:r>
          </a:p>
        </p:txBody>
      </p:sp>
      <p:sp>
        <p:nvSpPr>
          <p:cNvPr id="72" name="TextBox 12"/>
          <p:cNvSpPr txBox="1">
            <a:spLocks noChangeArrowheads="1"/>
          </p:cNvSpPr>
          <p:nvPr/>
        </p:nvSpPr>
        <p:spPr bwMode="auto">
          <a:xfrm>
            <a:off x="8406621" y="2833173"/>
            <a:ext cx="1587145" cy="1077218"/>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9pPr>
          </a:lstStyle>
          <a:p>
            <a:pPr algn="ctr" eaLnBrk="1" fontAlgn="auto" hangingPunct="1">
              <a:spcBef>
                <a:spcPts val="0"/>
              </a:spcBef>
              <a:spcAft>
                <a:spcPts val="0"/>
              </a:spcAft>
              <a:defRPr/>
            </a:pPr>
            <a:r>
              <a:rPr lang="ms-MY" sz="1600" kern="0" dirty="0">
                <a:solidFill>
                  <a:srgbClr val="7030A0"/>
                </a:solidFill>
                <a:latin typeface="Calibri" pitchFamily="34" charset="0"/>
              </a:rPr>
              <a:t>Audit Pensijilan Semula</a:t>
            </a:r>
          </a:p>
          <a:p>
            <a:pPr algn="ctr" eaLnBrk="1" fontAlgn="auto" hangingPunct="1">
              <a:spcBef>
                <a:spcPts val="0"/>
              </a:spcBef>
              <a:spcAft>
                <a:spcPts val="0"/>
              </a:spcAft>
              <a:defRPr/>
            </a:pPr>
            <a:r>
              <a:rPr lang="ms-MY" sz="1600" kern="0" dirty="0">
                <a:solidFill>
                  <a:srgbClr val="7030A0"/>
                </a:solidFill>
                <a:latin typeface="Calibri" pitchFamily="34" charset="0"/>
              </a:rPr>
              <a:t>9 -11 Oktober 2017</a:t>
            </a:r>
          </a:p>
        </p:txBody>
      </p:sp>
      <p:sp>
        <p:nvSpPr>
          <p:cNvPr id="73" name="Round Diagonal Corner Rectangle 72"/>
          <p:cNvSpPr/>
          <p:nvPr/>
        </p:nvSpPr>
        <p:spPr>
          <a:xfrm>
            <a:off x="10345365" y="1743795"/>
            <a:ext cx="1490770" cy="799819"/>
          </a:xfrm>
          <a:prstGeom prst="round2DiagRect">
            <a:avLst>
              <a:gd name="adj1" fmla="val 50000"/>
              <a:gd name="adj2" fmla="val 0"/>
            </a:avLst>
          </a:prstGeom>
          <a:solidFill>
            <a:srgbClr val="7030A0"/>
          </a:soli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rgbClr val="F14124"/>
            </a:contourClr>
          </a:sp3d>
        </p:spPr>
        <p:txBody>
          <a:bodyPr anchor="ctr"/>
          <a:lstStyle>
            <a:defPPr>
              <a:defRPr lang="en-US"/>
            </a:defPPr>
            <a:lvl1pPr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9pPr>
          </a:lstStyle>
          <a:p>
            <a:pPr algn="ctr" eaLnBrk="1" fontAlgn="auto" hangingPunct="1">
              <a:spcBef>
                <a:spcPts val="0"/>
              </a:spcBef>
              <a:spcAft>
                <a:spcPts val="0"/>
              </a:spcAft>
              <a:defRPr/>
            </a:pPr>
            <a:r>
              <a:rPr lang="ms-MY" sz="2000" b="0" kern="0" dirty="0">
                <a:solidFill>
                  <a:schemeClr val="bg1"/>
                </a:solidFill>
                <a:latin typeface="Arial Black" pitchFamily="34" charset="0"/>
                <a:cs typeface="+mn-cs"/>
              </a:rPr>
              <a:t>Tahun 2018</a:t>
            </a:r>
          </a:p>
        </p:txBody>
      </p:sp>
      <p:sp>
        <p:nvSpPr>
          <p:cNvPr id="74" name="Rectangle 73"/>
          <p:cNvSpPr/>
          <p:nvPr/>
        </p:nvSpPr>
        <p:spPr>
          <a:xfrm>
            <a:off x="10263119" y="2705175"/>
            <a:ext cx="1655262" cy="729430"/>
          </a:xfrm>
          <a:prstGeom prst="rect">
            <a:avLst/>
          </a:prstGeom>
          <a:ln w="19050">
            <a:solidFill>
              <a:srgbClr val="92D050"/>
            </a:solidFill>
          </a:ln>
        </p:spPr>
        <p:txBody>
          <a:bodyPr wrap="square">
            <a:spAutoFit/>
          </a:bodyPr>
          <a:lstStyle/>
          <a:p>
            <a:pPr algn="ctr">
              <a:lnSpc>
                <a:spcPct val="115000"/>
              </a:lnSpc>
              <a:defRPr/>
            </a:pPr>
            <a:r>
              <a:rPr lang="en-US" sz="1200" b="1" dirty="0" err="1">
                <a:solidFill>
                  <a:srgbClr val="00B050"/>
                </a:solidFill>
                <a:latin typeface="Arial" panose="020B0604020202020204" pitchFamily="34" charset="0"/>
                <a:cs typeface="Arial" panose="020B0604020202020204" pitchFamily="34" charset="0"/>
              </a:rPr>
              <a:t>Peralihan</a:t>
            </a:r>
            <a:r>
              <a:rPr lang="en-US" sz="1200" b="1" dirty="0">
                <a:solidFill>
                  <a:srgbClr val="00B050"/>
                </a:solidFill>
                <a:latin typeface="Arial" panose="020B0604020202020204" pitchFamily="34" charset="0"/>
                <a:cs typeface="Arial" panose="020B0604020202020204" pitchFamily="34" charset="0"/>
              </a:rPr>
              <a:t> Standard </a:t>
            </a:r>
            <a:r>
              <a:rPr lang="en-US" sz="1200" b="1" dirty="0" err="1">
                <a:solidFill>
                  <a:srgbClr val="00B050"/>
                </a:solidFill>
                <a:latin typeface="Arial" panose="020B0604020202020204" pitchFamily="34" charset="0"/>
                <a:cs typeface="Arial" panose="020B0604020202020204" pitchFamily="34" charset="0"/>
              </a:rPr>
              <a:t>baharu</a:t>
            </a:r>
            <a:r>
              <a:rPr lang="en-US" sz="1200" b="1" dirty="0">
                <a:solidFill>
                  <a:srgbClr val="00B050"/>
                </a:solidFill>
                <a:latin typeface="Arial" panose="020B0604020202020204" pitchFamily="34" charset="0"/>
                <a:cs typeface="Arial" panose="020B0604020202020204" pitchFamily="34" charset="0"/>
              </a:rPr>
              <a:t>:</a:t>
            </a:r>
          </a:p>
          <a:p>
            <a:pPr algn="ctr">
              <a:lnSpc>
                <a:spcPct val="115000"/>
              </a:lnSpc>
              <a:defRPr/>
            </a:pPr>
            <a:r>
              <a:rPr lang="en-US" sz="1200" b="1" dirty="0">
                <a:solidFill>
                  <a:srgbClr val="00B050"/>
                </a:solidFill>
                <a:latin typeface="Arial" panose="020B0604020202020204" pitchFamily="34" charset="0"/>
                <a:cs typeface="Arial" panose="020B0604020202020204" pitchFamily="34" charset="0"/>
              </a:rPr>
              <a:t>MS ISO 14001:2015</a:t>
            </a:r>
          </a:p>
        </p:txBody>
      </p:sp>
      <p:sp>
        <p:nvSpPr>
          <p:cNvPr id="75" name="TextBox 74"/>
          <p:cNvSpPr txBox="1"/>
          <p:nvPr/>
        </p:nvSpPr>
        <p:spPr>
          <a:xfrm>
            <a:off x="8377245" y="3976232"/>
            <a:ext cx="1705869" cy="1569660"/>
          </a:xfrm>
          <a:prstGeom prst="rect">
            <a:avLst/>
          </a:prstGeom>
          <a:noFill/>
          <a:ln>
            <a:solidFill>
              <a:srgbClr val="00B050"/>
            </a:solidFill>
          </a:ln>
        </p:spPr>
        <p:txBody>
          <a:bodyPr wrap="square" rtlCol="0">
            <a:spAutoFit/>
          </a:bodyPr>
          <a:lstStyle/>
          <a:p>
            <a:pPr algn="ctr"/>
            <a:endParaRPr lang="en-US" sz="1200" b="1" u="sng" dirty="0"/>
          </a:p>
          <a:p>
            <a:pPr algn="ctr"/>
            <a:r>
              <a:rPr lang="en-US" sz="1200" b="1" u="sng" dirty="0"/>
              <a:t>PENAMBAHBAIKAN:</a:t>
            </a:r>
          </a:p>
          <a:p>
            <a:pPr algn="ctr"/>
            <a:r>
              <a:rPr lang="en-US" sz="1200" b="1" dirty="0" err="1"/>
              <a:t>Penyelarasan</a:t>
            </a:r>
            <a:r>
              <a:rPr lang="en-US" sz="1200" b="1" dirty="0"/>
              <a:t> </a:t>
            </a:r>
            <a:r>
              <a:rPr lang="en-US" sz="1200" b="1" dirty="0" err="1"/>
              <a:t>Daftar</a:t>
            </a:r>
            <a:r>
              <a:rPr lang="en-US" sz="1200" b="1" dirty="0"/>
              <a:t> </a:t>
            </a:r>
            <a:r>
              <a:rPr lang="en-US" sz="1200" b="1" dirty="0" err="1"/>
              <a:t>Aspek</a:t>
            </a:r>
            <a:r>
              <a:rPr lang="en-US" sz="1200" b="1" dirty="0"/>
              <a:t> </a:t>
            </a:r>
            <a:r>
              <a:rPr lang="en-US" sz="1200" b="1" dirty="0" err="1"/>
              <a:t>Impak</a:t>
            </a:r>
            <a:r>
              <a:rPr lang="en-US" sz="1200" b="1" dirty="0"/>
              <a:t> </a:t>
            </a:r>
            <a:r>
              <a:rPr lang="en-US" sz="1200" b="1" dirty="0" err="1"/>
              <a:t>Alam</a:t>
            </a:r>
            <a:r>
              <a:rPr lang="en-US" sz="1200" b="1" dirty="0"/>
              <a:t> </a:t>
            </a:r>
            <a:r>
              <a:rPr lang="en-US" sz="1200" b="1" dirty="0" err="1"/>
              <a:t>Sekitar</a:t>
            </a:r>
            <a:r>
              <a:rPr lang="en-US" sz="1200" b="1" dirty="0"/>
              <a:t> </a:t>
            </a:r>
            <a:r>
              <a:rPr lang="en-US" sz="1200" b="1" dirty="0" err="1"/>
              <a:t>berasaskan</a:t>
            </a:r>
            <a:r>
              <a:rPr lang="en-US" sz="1200" b="1" dirty="0"/>
              <a:t> </a:t>
            </a:r>
            <a:r>
              <a:rPr lang="en-US" sz="1200" b="1" dirty="0" err="1"/>
              <a:t>Daftar</a:t>
            </a:r>
            <a:r>
              <a:rPr lang="en-US" sz="1200" b="1" dirty="0"/>
              <a:t> </a:t>
            </a:r>
            <a:r>
              <a:rPr lang="en-US" sz="1200" b="1" dirty="0" err="1"/>
              <a:t>Penilaian</a:t>
            </a:r>
            <a:r>
              <a:rPr lang="en-US" sz="1200" b="1" dirty="0"/>
              <a:t> </a:t>
            </a:r>
            <a:r>
              <a:rPr lang="en-US" sz="1200" b="1" dirty="0" err="1"/>
              <a:t>Risiko</a:t>
            </a:r>
            <a:r>
              <a:rPr lang="en-US" sz="1200" b="1" dirty="0"/>
              <a:t> UPM</a:t>
            </a:r>
          </a:p>
          <a:p>
            <a:pPr algn="ctr"/>
            <a:endParaRPr lang="en-US" sz="1200" b="1" dirty="0"/>
          </a:p>
        </p:txBody>
      </p:sp>
      <p:sp>
        <p:nvSpPr>
          <p:cNvPr id="80" name="Rectangle 79"/>
          <p:cNvSpPr/>
          <p:nvPr/>
        </p:nvSpPr>
        <p:spPr>
          <a:xfrm>
            <a:off x="10428461" y="3997755"/>
            <a:ext cx="1263487" cy="523220"/>
          </a:xfrm>
          <a:prstGeom prst="rect">
            <a:avLst/>
          </a:prstGeom>
        </p:spPr>
        <p:txBody>
          <a:bodyPr wrap="none">
            <a:spAutoFit/>
          </a:bodyPr>
          <a:lstStyle/>
          <a:p>
            <a:pPr algn="ctr">
              <a:defRPr/>
            </a:pPr>
            <a:r>
              <a:rPr lang="ms-MY" sz="1400" b="1" kern="0" dirty="0">
                <a:solidFill>
                  <a:srgbClr val="00B050"/>
                </a:solidFill>
                <a:latin typeface="Calibri" pitchFamily="34" charset="0"/>
              </a:rPr>
              <a:t>Audit </a:t>
            </a:r>
          </a:p>
          <a:p>
            <a:pPr algn="ctr">
              <a:defRPr/>
            </a:pPr>
            <a:r>
              <a:rPr lang="ms-MY" sz="1400" b="1" kern="0" dirty="0">
                <a:solidFill>
                  <a:srgbClr val="00B050"/>
                </a:solidFill>
                <a:latin typeface="Calibri" pitchFamily="34" charset="0"/>
              </a:rPr>
              <a:t>Pemantauan 1</a:t>
            </a:r>
          </a:p>
        </p:txBody>
      </p:sp>
      <p:sp>
        <p:nvSpPr>
          <p:cNvPr id="81" name="Rectangle 80"/>
          <p:cNvSpPr/>
          <p:nvPr/>
        </p:nvSpPr>
        <p:spPr>
          <a:xfrm>
            <a:off x="10420330" y="4635888"/>
            <a:ext cx="1317399" cy="783869"/>
          </a:xfrm>
          <a:prstGeom prst="rect">
            <a:avLst/>
          </a:prstGeom>
          <a:ln>
            <a:solidFill>
              <a:srgbClr val="92D050"/>
            </a:solidFill>
          </a:ln>
        </p:spPr>
        <p:txBody>
          <a:bodyPr wrap="square">
            <a:spAutoFit/>
          </a:bodyPr>
          <a:lstStyle/>
          <a:p>
            <a:pPr algn="ctr">
              <a:lnSpc>
                <a:spcPct val="107000"/>
              </a:lnSpc>
              <a:spcAft>
                <a:spcPts val="800"/>
              </a:spcAft>
            </a:pPr>
            <a:r>
              <a:rPr lang="ms-MY" sz="1400" b="1" dirty="0">
                <a:solidFill>
                  <a:srgbClr val="00B050"/>
                </a:solidFill>
                <a:effectLst/>
                <a:latin typeface="Tahoma" panose="020B0604030504040204" pitchFamily="34" charset="0"/>
                <a:ea typeface="Tahoma" panose="020B0604030504040204" pitchFamily="34" charset="0"/>
                <a:cs typeface="Tahoma" panose="020B0604030504040204" pitchFamily="34" charset="0"/>
              </a:rPr>
              <a:t>3 – 5 SEPTEMBER 2018</a:t>
            </a:r>
            <a:endParaRPr lang="en-MY" sz="140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5"/>
          <a:stretch>
            <a:fillRect/>
          </a:stretch>
        </p:blipFill>
        <p:spPr>
          <a:xfrm>
            <a:off x="5033043" y="1393620"/>
            <a:ext cx="2542252" cy="603556"/>
          </a:xfrm>
          <a:prstGeom prst="rect">
            <a:avLst/>
          </a:prstGeom>
        </p:spPr>
      </p:pic>
      <p:sp>
        <p:nvSpPr>
          <p:cNvPr id="3" name="TextBox 2"/>
          <p:cNvSpPr txBox="1"/>
          <p:nvPr/>
        </p:nvSpPr>
        <p:spPr>
          <a:xfrm>
            <a:off x="9993766" y="5449804"/>
            <a:ext cx="2116502" cy="830997"/>
          </a:xfrm>
          <a:prstGeom prst="rect">
            <a:avLst/>
          </a:prstGeom>
          <a:noFill/>
        </p:spPr>
        <p:txBody>
          <a:bodyPr wrap="square" rtlCol="0">
            <a:spAutoFit/>
          </a:bodyPr>
          <a:lstStyle/>
          <a:p>
            <a:pPr algn="ctr"/>
            <a:r>
              <a:rPr lang="en-US" sz="1200" b="1" dirty="0">
                <a:solidFill>
                  <a:srgbClr val="FF0000"/>
                </a:solidFill>
              </a:rPr>
              <a:t>Nota:</a:t>
            </a:r>
          </a:p>
          <a:p>
            <a:pPr algn="ctr"/>
            <a:r>
              <a:rPr lang="en-US" sz="1200" b="1" dirty="0" err="1">
                <a:solidFill>
                  <a:srgbClr val="FF0000"/>
                </a:solidFill>
              </a:rPr>
              <a:t>Peralihan</a:t>
            </a:r>
            <a:r>
              <a:rPr lang="en-US" sz="1200" b="1" dirty="0">
                <a:solidFill>
                  <a:srgbClr val="FF0000"/>
                </a:solidFill>
              </a:rPr>
              <a:t> Standard Baharu ISO 14001:2015 </a:t>
            </a:r>
            <a:r>
              <a:rPr lang="en-US" sz="1200" b="1" dirty="0" err="1">
                <a:solidFill>
                  <a:srgbClr val="FF0000"/>
                </a:solidFill>
              </a:rPr>
              <a:t>sehingga</a:t>
            </a:r>
            <a:r>
              <a:rPr lang="en-US" sz="1200" b="1" dirty="0">
                <a:solidFill>
                  <a:srgbClr val="FF0000"/>
                </a:solidFill>
              </a:rPr>
              <a:t> September 2018 </a:t>
            </a:r>
            <a:r>
              <a:rPr lang="en-US" sz="1200" b="1" dirty="0" err="1">
                <a:solidFill>
                  <a:srgbClr val="FF0000"/>
                </a:solidFill>
              </a:rPr>
              <a:t>sahaja</a:t>
            </a:r>
            <a:endParaRPr lang="en-MY" sz="1200" b="1" dirty="0">
              <a:solidFill>
                <a:srgbClr val="FF0000"/>
              </a:solidFill>
            </a:endParaRPr>
          </a:p>
        </p:txBody>
      </p:sp>
      <p:sp>
        <p:nvSpPr>
          <p:cNvPr id="4" name="Rectangle 3"/>
          <p:cNvSpPr/>
          <p:nvPr/>
        </p:nvSpPr>
        <p:spPr>
          <a:xfrm>
            <a:off x="10152753" y="1548508"/>
            <a:ext cx="1944776" cy="50009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5" name="Picture 4"/>
          <p:cNvPicPr>
            <a:picLocks noChangeAspect="1"/>
          </p:cNvPicPr>
          <p:nvPr/>
        </p:nvPicPr>
        <p:blipFill>
          <a:blip r:embed="rId6"/>
          <a:stretch>
            <a:fillRect/>
          </a:stretch>
        </p:blipFill>
        <p:spPr>
          <a:xfrm rot="19739193">
            <a:off x="11047654" y="3222166"/>
            <a:ext cx="1209782" cy="1209782"/>
          </a:xfrm>
          <a:prstGeom prst="rect">
            <a:avLst/>
          </a:prstGeom>
        </p:spPr>
      </p:pic>
    </p:spTree>
    <p:extLst>
      <p:ext uri="{BB962C8B-B14F-4D97-AF65-F5344CB8AC3E}">
        <p14:creationId xmlns:p14="http://schemas.microsoft.com/office/powerpoint/2010/main" val="158774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left)">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wipe(left)">
                                      <p:cBhvr>
                                        <p:cTn id="17" dur="500"/>
                                        <p:tgtEl>
                                          <p:spTgt spid="7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500"/>
                                        <p:tgtEl>
                                          <p:spTgt spid="7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wipe(left)">
                                      <p:cBhvr>
                                        <p:cTn id="27" dur="500"/>
                                        <p:tgtEl>
                                          <p:spTgt spid="7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wipe(left)">
                                      <p:cBhvr>
                                        <p:cTn id="3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            PENILAIAN  KEPATUHAN UNDANG-UNDANG ALAM SEKITAR</a:t>
            </a:r>
            <a:endParaRPr lang="en-MY" sz="2800" b="1" dirty="0">
              <a:solidFill>
                <a:schemeClr val="bg1"/>
              </a:solidFill>
            </a:endParaRPr>
          </a:p>
        </p:txBody>
      </p:sp>
      <p:pic>
        <p:nvPicPr>
          <p:cNvPr id="26" name="Picture 25"/>
          <p:cNvPicPr>
            <a:picLocks noChangeAspect="1"/>
          </p:cNvPicPr>
          <p:nvPr/>
        </p:nvPicPr>
        <p:blipFill>
          <a:blip r:embed="rId3"/>
          <a:stretch>
            <a:fillRect/>
          </a:stretch>
        </p:blipFill>
        <p:spPr>
          <a:xfrm>
            <a:off x="223954" y="185149"/>
            <a:ext cx="1884933" cy="891059"/>
          </a:xfrm>
          <a:prstGeom prst="rect">
            <a:avLst/>
          </a:prstGeom>
        </p:spPr>
      </p:pic>
      <p:pic>
        <p:nvPicPr>
          <p:cNvPr id="27" name="Picture 26"/>
          <p:cNvPicPr>
            <a:picLocks noChangeAspect="1"/>
          </p:cNvPicPr>
          <p:nvPr/>
        </p:nvPicPr>
        <p:blipFill>
          <a:blip r:embed="rId4"/>
          <a:stretch>
            <a:fillRect/>
          </a:stretch>
        </p:blipFill>
        <p:spPr>
          <a:xfrm>
            <a:off x="11174370" y="69090"/>
            <a:ext cx="822058" cy="1260490"/>
          </a:xfrm>
          <a:prstGeom prst="rect">
            <a:avLst/>
          </a:prstGeom>
        </p:spPr>
      </p:pic>
      <p:pic>
        <p:nvPicPr>
          <p:cNvPr id="28" name="Content Placeholder 4" descr="Inner-UPM-Template_Option-1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4162"/>
            <a:ext cx="9580605" cy="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extLst>
              <p:ext uri="{D42A27DB-BD31-4B8C-83A1-F6EECF244321}">
                <p14:modId xmlns:p14="http://schemas.microsoft.com/office/powerpoint/2010/main" val="3996595462"/>
              </p:ext>
            </p:extLst>
          </p:nvPr>
        </p:nvGraphicFramePr>
        <p:xfrm>
          <a:off x="1166420" y="1329580"/>
          <a:ext cx="10053563" cy="2772310"/>
        </p:xfrm>
        <a:graphic>
          <a:graphicData uri="http://schemas.openxmlformats.org/drawingml/2006/table">
            <a:tbl>
              <a:tblPr>
                <a:tableStyleId>{AF606853-7671-496A-8E4F-DF71F8EC918B}</a:tableStyleId>
              </a:tblPr>
              <a:tblGrid>
                <a:gridCol w="4389364">
                  <a:extLst>
                    <a:ext uri="{9D8B030D-6E8A-4147-A177-3AD203B41FA5}">
                      <a16:colId xmlns:a16="http://schemas.microsoft.com/office/drawing/2014/main" val="20000"/>
                    </a:ext>
                  </a:extLst>
                </a:gridCol>
                <a:gridCol w="904211">
                  <a:extLst>
                    <a:ext uri="{9D8B030D-6E8A-4147-A177-3AD203B41FA5}">
                      <a16:colId xmlns:a16="http://schemas.microsoft.com/office/drawing/2014/main" val="20001"/>
                    </a:ext>
                  </a:extLst>
                </a:gridCol>
                <a:gridCol w="933779">
                  <a:extLst>
                    <a:ext uri="{9D8B030D-6E8A-4147-A177-3AD203B41FA5}">
                      <a16:colId xmlns:a16="http://schemas.microsoft.com/office/drawing/2014/main" val="20002"/>
                    </a:ext>
                  </a:extLst>
                </a:gridCol>
                <a:gridCol w="3826209">
                  <a:extLst>
                    <a:ext uri="{9D8B030D-6E8A-4147-A177-3AD203B41FA5}">
                      <a16:colId xmlns:a16="http://schemas.microsoft.com/office/drawing/2014/main" val="20003"/>
                    </a:ext>
                  </a:extLst>
                </a:gridCol>
              </a:tblGrid>
              <a:tr h="192728">
                <a:tc rowSpan="2">
                  <a:txBody>
                    <a:bodyPr/>
                    <a:lstStyle/>
                    <a:p>
                      <a:pPr algn="ctr" fontAlgn="ctr"/>
                      <a:r>
                        <a:rPr lang="ms-MY" sz="1400" b="1" u="none" strike="noStrike" dirty="0">
                          <a:solidFill>
                            <a:schemeClr val="bg1"/>
                          </a:solidFill>
                          <a:effectLst>
                            <a:outerShdw blurRad="38100" dist="38100" dir="2700000" algn="tl">
                              <a:srgbClr val="000000">
                                <a:alpha val="43137"/>
                              </a:srgbClr>
                            </a:outerShdw>
                          </a:effectLst>
                        </a:rPr>
                        <a:t>Undang-Undang dan Keperluan Lain yang berkaitan</a:t>
                      </a:r>
                      <a:endParaRPr lang="ms-MY" sz="1400" b="1"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gridSpan="2">
                  <a:txBody>
                    <a:bodyPr/>
                    <a:lstStyle/>
                    <a:p>
                      <a:pPr algn="ctr" fontAlgn="ctr"/>
                      <a:r>
                        <a:rPr lang="ms-MY" sz="1200" b="1" u="none" strike="noStrike" dirty="0">
                          <a:solidFill>
                            <a:schemeClr val="bg1"/>
                          </a:solidFill>
                          <a:effectLst>
                            <a:outerShdw blurRad="38100" dist="38100" dir="2700000" algn="tl">
                              <a:srgbClr val="000000">
                                <a:alpha val="43137"/>
                              </a:srgbClr>
                            </a:outerShdw>
                          </a:effectLst>
                        </a:rPr>
                        <a:t>2020</a:t>
                      </a:r>
                      <a:endParaRPr lang="ms-MY" sz="1200" b="1"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hMerge="1">
                  <a:txBody>
                    <a:bodyPr/>
                    <a:lstStyle/>
                    <a:p>
                      <a:endParaRPr lang="ms-MY"/>
                    </a:p>
                  </a:txBody>
                  <a:tcPr/>
                </a:tc>
                <a:tc rowSpan="2">
                  <a:txBody>
                    <a:bodyPr/>
                    <a:lstStyle/>
                    <a:p>
                      <a:pPr algn="l" fontAlgn="ctr"/>
                      <a:r>
                        <a:rPr lang="ms-MY" sz="1200" b="1" u="none" strike="noStrike" dirty="0">
                          <a:solidFill>
                            <a:schemeClr val="bg1"/>
                          </a:solidFill>
                          <a:effectLst>
                            <a:outerShdw blurRad="38100" dist="38100" dir="2700000" algn="tl">
                              <a:srgbClr val="000000">
                                <a:alpha val="43137"/>
                              </a:srgbClr>
                            </a:outerShdw>
                          </a:effectLst>
                        </a:rPr>
                        <a:t> </a:t>
                      </a:r>
                    </a:p>
                    <a:p>
                      <a:pPr algn="ctr" fontAlgn="ctr"/>
                      <a:r>
                        <a:rPr lang="ms-MY" sz="1200" b="1" u="none" strike="noStrike" dirty="0">
                          <a:solidFill>
                            <a:schemeClr val="bg1"/>
                          </a:solidFill>
                          <a:effectLst>
                            <a:outerShdw blurRad="38100" dist="38100" dir="2700000" algn="tl">
                              <a:srgbClr val="000000">
                                <a:alpha val="43137"/>
                              </a:srgbClr>
                            </a:outerShdw>
                          </a:effectLst>
                        </a:rPr>
                        <a:t>Peneraju</a:t>
                      </a:r>
                      <a:endParaRPr lang="ms-MY" sz="1200" b="1"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10000"/>
                  </a:ext>
                </a:extLst>
              </a:tr>
              <a:tr h="266700">
                <a:tc vMerge="1">
                  <a:txBody>
                    <a:bodyPr/>
                    <a:lstStyle/>
                    <a:p>
                      <a:endParaRPr lang="ms-MY"/>
                    </a:p>
                  </a:txBody>
                  <a:tcPr/>
                </a:tc>
                <a:tc>
                  <a:txBody>
                    <a:bodyPr/>
                    <a:lstStyle/>
                    <a:p>
                      <a:pPr algn="ctr" fontAlgn="ctr"/>
                      <a:r>
                        <a:rPr lang="ms-MY" sz="1200" b="1" u="none" strike="noStrike" dirty="0">
                          <a:solidFill>
                            <a:schemeClr val="bg1"/>
                          </a:solidFill>
                          <a:effectLst>
                            <a:outerShdw blurRad="38100" dist="38100" dir="2700000" algn="tl">
                              <a:srgbClr val="000000">
                                <a:alpha val="43137"/>
                              </a:srgbClr>
                            </a:outerShdw>
                          </a:effectLst>
                        </a:rPr>
                        <a:t>Fasa 5</a:t>
                      </a:r>
                      <a:endParaRPr lang="ms-MY" sz="1200" b="1"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algn="ctr" fontAlgn="ctr"/>
                      <a:r>
                        <a:rPr lang="ms-MY" sz="1200" b="1" u="none" strike="noStrike" dirty="0">
                          <a:solidFill>
                            <a:schemeClr val="bg1"/>
                          </a:solidFill>
                          <a:effectLst>
                            <a:outerShdw blurRad="38100" dist="38100" dir="2700000" algn="tl">
                              <a:srgbClr val="000000">
                                <a:alpha val="43137"/>
                              </a:srgbClr>
                            </a:outerShdw>
                          </a:effectLst>
                        </a:rPr>
                        <a:t>Fasa 6</a:t>
                      </a:r>
                      <a:endParaRPr lang="ms-MY" sz="1200" b="1"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vMerge="1">
                  <a:txBody>
                    <a:bodyPr/>
                    <a:lstStyle/>
                    <a:p>
                      <a:pPr algn="ctr" fontAlgn="ctr"/>
                      <a:endParaRPr lang="ms-MY" sz="800" b="1" i="0" u="none" strike="noStrike" dirty="0">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0001"/>
                  </a:ext>
                </a:extLst>
              </a:tr>
              <a:tr h="520700">
                <a:tc>
                  <a:txBody>
                    <a:bodyPr/>
                    <a:lstStyle/>
                    <a:p>
                      <a:pPr algn="l" fontAlgn="ctr"/>
                      <a:r>
                        <a:rPr lang="en-US" sz="1400" b="1" u="none" strike="noStrike" dirty="0">
                          <a:solidFill>
                            <a:sysClr val="windowText" lastClr="000000"/>
                          </a:solidFill>
                          <a:effectLst/>
                        </a:rPr>
                        <a:t>Environmental Quality (Clean Air) Regulations 2014</a:t>
                      </a:r>
                      <a:endParaRPr lang="en-US"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ctr"/>
                      <a:r>
                        <a:rPr lang="ms-MY" sz="1200" b="1" u="none" strike="noStrike" dirty="0">
                          <a:solidFill>
                            <a:schemeClr val="bg1"/>
                          </a:solidFill>
                          <a:effectLst>
                            <a:outerShdw blurRad="38100" dist="38100" dir="2700000" algn="tl">
                              <a:srgbClr val="000000">
                                <a:alpha val="43137"/>
                              </a:srgbClr>
                            </a:outerShdw>
                          </a:effectLst>
                        </a:rPr>
                        <a:t>√</a:t>
                      </a:r>
                      <a:endParaRPr lang="ms-MY" sz="1200" b="1" i="0" u="none" strike="noStrike" dirty="0">
                        <a:solidFill>
                          <a:schemeClr val="bg1"/>
                        </a:solidFill>
                        <a:effectLst>
                          <a:outerShdw blurRad="38100" dist="38100" dir="2700000" algn="tl">
                            <a:srgbClr val="000000">
                              <a:alpha val="43137"/>
                            </a:srgbClr>
                          </a:outerShdw>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ctr" fontAlgn="ctr"/>
                      <a:r>
                        <a:rPr lang="ms-MY" sz="1200" u="none" strike="noStrike">
                          <a:solidFill>
                            <a:sysClr val="windowText" lastClr="000000"/>
                          </a:solidFill>
                          <a:effectLst/>
                        </a:rPr>
                        <a:t> </a:t>
                      </a:r>
                      <a:endParaRPr lang="ms-MY" sz="1200" b="1" i="0" u="none" strike="noStrike">
                        <a:solidFill>
                          <a:sysClr val="windowText" lastClr="000000"/>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l" fontAlgn="ctr"/>
                      <a:r>
                        <a:rPr lang="ms-MY" sz="1400" u="none" strike="noStrike" dirty="0">
                          <a:solidFill>
                            <a:sysClr val="windowText" lastClr="000000"/>
                          </a:solidFill>
                          <a:effectLst/>
                        </a:rPr>
                        <a:t>1. PPKKP (Kebuk Wasap)</a:t>
                      </a:r>
                      <a:br>
                        <a:rPr lang="ms-MY" sz="1400" u="none" strike="noStrike" dirty="0">
                          <a:solidFill>
                            <a:sysClr val="windowText" lastClr="000000"/>
                          </a:solidFill>
                          <a:effectLst/>
                        </a:rPr>
                      </a:br>
                      <a:r>
                        <a:rPr lang="ms-MY" sz="1400" u="none" strike="noStrike" dirty="0">
                          <a:solidFill>
                            <a:sysClr val="windowText" lastClr="000000"/>
                          </a:solidFill>
                          <a:effectLst/>
                        </a:rPr>
                        <a:t>2. UPMKB (Incinerator)</a:t>
                      </a:r>
                      <a:br>
                        <a:rPr lang="ms-MY" sz="1400" u="none" strike="noStrike" dirty="0">
                          <a:solidFill>
                            <a:sysClr val="windowText" lastClr="000000"/>
                          </a:solidFill>
                          <a:effectLst/>
                        </a:rPr>
                      </a:br>
                      <a:r>
                        <a:rPr lang="ms-MY" sz="1400" u="none" strike="noStrike" dirty="0">
                          <a:solidFill>
                            <a:sysClr val="windowText" lastClr="000000"/>
                          </a:solidFill>
                          <a:effectLst/>
                        </a:rPr>
                        <a:t>3. Boiler (Fakulti Sains &amp; Teknologi Makanan)</a:t>
                      </a:r>
                      <a:endParaRPr lang="ms-MY"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550333">
                <a:tc>
                  <a:txBody>
                    <a:bodyPr/>
                    <a:lstStyle/>
                    <a:p>
                      <a:pPr algn="l" fontAlgn="ctr"/>
                      <a:r>
                        <a:rPr lang="en-US" sz="1400" b="1" u="none" strike="noStrike" dirty="0">
                          <a:solidFill>
                            <a:sysClr val="windowText" lastClr="000000"/>
                          </a:solidFill>
                          <a:effectLst/>
                        </a:rPr>
                        <a:t>Occupational Safety &amp; Health (Use And Standards Of Exposure Of Chemical Hazardous To Health Regulations 2000</a:t>
                      </a:r>
                      <a:endParaRPr lang="en-US"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ctr"/>
                      <a:r>
                        <a:rPr lang="ms-MY" sz="1200" b="1" u="none" strike="noStrike" dirty="0">
                          <a:solidFill>
                            <a:schemeClr val="bg1"/>
                          </a:solidFill>
                          <a:effectLst>
                            <a:outerShdw blurRad="38100" dist="38100" dir="2700000" algn="tl">
                              <a:srgbClr val="000000">
                                <a:alpha val="43137"/>
                              </a:srgbClr>
                            </a:outerShdw>
                          </a:effectLst>
                        </a:rPr>
                        <a:t>√</a:t>
                      </a:r>
                      <a:endParaRPr lang="ms-MY" sz="1200" b="1" i="0" u="none" strike="noStrike" dirty="0">
                        <a:solidFill>
                          <a:schemeClr val="bg1"/>
                        </a:solidFill>
                        <a:effectLst>
                          <a:outerShdw blurRad="38100" dist="38100" dir="2700000" algn="tl">
                            <a:srgbClr val="000000">
                              <a:alpha val="43137"/>
                            </a:srgbClr>
                          </a:outerShdw>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ctr" fontAlgn="ctr"/>
                      <a:r>
                        <a:rPr lang="ms-MY" sz="1200" u="none" strike="noStrike" dirty="0">
                          <a:solidFill>
                            <a:sysClr val="windowText" lastClr="000000"/>
                          </a:solidFill>
                          <a:effectLst/>
                        </a:rPr>
                        <a:t> </a:t>
                      </a:r>
                      <a:endParaRPr lang="ms-MY" sz="1200" b="1"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l" fontAlgn="ctr"/>
                      <a:r>
                        <a:rPr lang="fi-FI" sz="1400" u="none" strike="noStrike" dirty="0">
                          <a:solidFill>
                            <a:sysClr val="windowText" lastClr="000000"/>
                          </a:solidFill>
                          <a:effectLst/>
                        </a:rPr>
                        <a:t>Pejabat Pengurusan Keselamatan &amp; Kesihatan Pekerjaan (PPKKP)</a:t>
                      </a:r>
                      <a:endParaRPr lang="fi-FI"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3"/>
                  </a:ext>
                </a:extLst>
              </a:tr>
              <a:tr h="364067">
                <a:tc>
                  <a:txBody>
                    <a:bodyPr/>
                    <a:lstStyle/>
                    <a:p>
                      <a:pPr algn="l" fontAlgn="ctr"/>
                      <a:r>
                        <a:rPr lang="en-US" sz="1400" b="1" u="none" strike="noStrike" dirty="0">
                          <a:solidFill>
                            <a:sysClr val="windowText" lastClr="000000"/>
                          </a:solidFill>
                          <a:effectLst/>
                        </a:rPr>
                        <a:t>Street, Drainage And Building Act 1974 </a:t>
                      </a:r>
                      <a:endParaRPr lang="en-US"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ctr"/>
                      <a:r>
                        <a:rPr lang="ms-MY" sz="1200" b="1" u="none" strike="noStrike" dirty="0">
                          <a:solidFill>
                            <a:schemeClr val="bg1"/>
                          </a:solidFill>
                          <a:effectLst>
                            <a:outerShdw blurRad="38100" dist="38100" dir="2700000" algn="tl">
                              <a:srgbClr val="000000">
                                <a:alpha val="43137"/>
                              </a:srgbClr>
                            </a:outerShdw>
                          </a:effectLst>
                        </a:rPr>
                        <a:t>√</a:t>
                      </a:r>
                      <a:endParaRPr lang="ms-MY" sz="1200" b="1" i="0" u="none" strike="noStrike" dirty="0">
                        <a:solidFill>
                          <a:schemeClr val="bg1"/>
                        </a:solidFill>
                        <a:effectLst>
                          <a:outerShdw blurRad="38100" dist="38100" dir="2700000" algn="tl">
                            <a:srgbClr val="000000">
                              <a:alpha val="43137"/>
                            </a:srgbClr>
                          </a:outerShdw>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ctr" fontAlgn="ctr"/>
                      <a:r>
                        <a:rPr lang="ms-MY" sz="1200" u="none" strike="noStrike">
                          <a:solidFill>
                            <a:sysClr val="windowText" lastClr="000000"/>
                          </a:solidFill>
                          <a:effectLst/>
                        </a:rPr>
                        <a:t> </a:t>
                      </a:r>
                      <a:endParaRPr lang="ms-MY" sz="1200" b="1" i="0" u="none" strike="noStrike">
                        <a:solidFill>
                          <a:sysClr val="windowText" lastClr="000000"/>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l" fontAlgn="ctr"/>
                      <a:r>
                        <a:rPr lang="es-ES" sz="1400" u="none" strike="noStrike" dirty="0" err="1">
                          <a:solidFill>
                            <a:sysClr val="windowText" lastClr="000000"/>
                          </a:solidFill>
                          <a:effectLst/>
                        </a:rPr>
                        <a:t>Pejabat</a:t>
                      </a:r>
                      <a:r>
                        <a:rPr lang="es-ES" sz="1400" u="none" strike="noStrike" dirty="0">
                          <a:solidFill>
                            <a:sysClr val="windowText" lastClr="000000"/>
                          </a:solidFill>
                          <a:effectLst/>
                        </a:rPr>
                        <a:t> </a:t>
                      </a:r>
                      <a:r>
                        <a:rPr lang="es-ES" sz="1400" u="none" strike="noStrike" dirty="0" err="1">
                          <a:solidFill>
                            <a:sysClr val="windowText" lastClr="000000"/>
                          </a:solidFill>
                          <a:effectLst/>
                        </a:rPr>
                        <a:t>Pembangunan</a:t>
                      </a:r>
                      <a:r>
                        <a:rPr lang="es-ES" sz="1400" u="none" strike="noStrike" dirty="0">
                          <a:solidFill>
                            <a:sysClr val="windowText" lastClr="000000"/>
                          </a:solidFill>
                          <a:effectLst/>
                        </a:rPr>
                        <a:t> dan </a:t>
                      </a:r>
                      <a:r>
                        <a:rPr lang="es-ES" sz="1400" u="none" strike="noStrike" dirty="0" err="1">
                          <a:solidFill>
                            <a:sysClr val="windowText" lastClr="000000"/>
                          </a:solidFill>
                          <a:effectLst/>
                        </a:rPr>
                        <a:t>Pengurusan</a:t>
                      </a:r>
                      <a:r>
                        <a:rPr lang="es-ES" sz="1400" u="none" strike="noStrike" dirty="0">
                          <a:solidFill>
                            <a:sysClr val="windowText" lastClr="000000"/>
                          </a:solidFill>
                          <a:effectLst/>
                        </a:rPr>
                        <a:t> </a:t>
                      </a:r>
                      <a:r>
                        <a:rPr lang="es-ES" sz="1400" u="none" strike="noStrike" dirty="0" err="1">
                          <a:solidFill>
                            <a:sysClr val="windowText" lastClr="000000"/>
                          </a:solidFill>
                          <a:effectLst/>
                        </a:rPr>
                        <a:t>Aset</a:t>
                      </a:r>
                      <a:r>
                        <a:rPr lang="es-ES" sz="1400" u="none" strike="noStrike" dirty="0">
                          <a:solidFill>
                            <a:sysClr val="windowText" lastClr="000000"/>
                          </a:solidFill>
                          <a:effectLst/>
                        </a:rPr>
                        <a:t> (PPPA)</a:t>
                      </a:r>
                      <a:endParaRPr lang="es-ES"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4"/>
                  </a:ext>
                </a:extLst>
              </a:tr>
              <a:tr h="635000">
                <a:tc>
                  <a:txBody>
                    <a:bodyPr/>
                    <a:lstStyle/>
                    <a:p>
                      <a:pPr algn="just" fontAlgn="ctr"/>
                      <a:r>
                        <a:rPr lang="ms-MY" sz="1400" b="1" u="none" strike="noStrike" dirty="0">
                          <a:solidFill>
                            <a:sysClr val="windowText" lastClr="000000"/>
                          </a:solidFill>
                          <a:effectLst/>
                        </a:rPr>
                        <a:t>Sijil Kelulusan Bertulis Bagi Pembinaan Insinerator (Tempat Bakar Sampah) Di Bawah Peraturan 8, Peraturan-Peraturan Kualiti Alam Sekeliling (Udara Bersih) 1978</a:t>
                      </a:r>
                      <a:endParaRPr lang="ms-MY"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ctr"/>
                      <a:r>
                        <a:rPr lang="ms-MY" sz="1200" b="1" u="none" strike="noStrike" dirty="0">
                          <a:solidFill>
                            <a:schemeClr val="bg1"/>
                          </a:solidFill>
                          <a:effectLst>
                            <a:outerShdw blurRad="38100" dist="38100" dir="2700000" algn="tl">
                              <a:srgbClr val="000000">
                                <a:alpha val="43137"/>
                              </a:srgbClr>
                            </a:outerShdw>
                          </a:effectLst>
                        </a:rPr>
                        <a:t>√</a:t>
                      </a:r>
                      <a:endParaRPr lang="ms-MY" sz="1200" b="1" i="0" u="none" strike="noStrike" dirty="0">
                        <a:solidFill>
                          <a:schemeClr val="bg1"/>
                        </a:solidFill>
                        <a:effectLst>
                          <a:outerShdw blurRad="38100" dist="38100" dir="2700000" algn="tl">
                            <a:srgbClr val="000000">
                              <a:alpha val="43137"/>
                            </a:srgbClr>
                          </a:outerShdw>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ctr" fontAlgn="ctr"/>
                      <a:r>
                        <a:rPr lang="ms-MY" sz="1200" u="none" strike="noStrike">
                          <a:solidFill>
                            <a:sysClr val="windowText" lastClr="000000"/>
                          </a:solidFill>
                          <a:effectLst/>
                        </a:rPr>
                        <a:t> </a:t>
                      </a:r>
                      <a:endParaRPr lang="ms-MY" sz="1200" b="1" i="0" u="none" strike="noStrike">
                        <a:solidFill>
                          <a:sysClr val="windowText" lastClr="000000"/>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l" fontAlgn="ctr"/>
                      <a:r>
                        <a:rPr lang="ms-MY" sz="1400" u="none" strike="noStrike" dirty="0">
                          <a:solidFill>
                            <a:sysClr val="windowText" lastClr="000000"/>
                          </a:solidFill>
                          <a:effectLst/>
                        </a:rPr>
                        <a:t>UPM Kampus Bintulu (UPMKB)</a:t>
                      </a:r>
                      <a:endParaRPr lang="ms-MY"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5"/>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08877469"/>
              </p:ext>
            </p:extLst>
          </p:nvPr>
        </p:nvGraphicFramePr>
        <p:xfrm>
          <a:off x="1166420" y="4441505"/>
          <a:ext cx="10068846" cy="1544955"/>
        </p:xfrm>
        <a:graphic>
          <a:graphicData uri="http://schemas.openxmlformats.org/drawingml/2006/table">
            <a:tbl>
              <a:tblPr>
                <a:tableStyleId>{5C22544A-7EE6-4342-B048-85BDC9FD1C3A}</a:tableStyleId>
              </a:tblPr>
              <a:tblGrid>
                <a:gridCol w="4387713">
                  <a:extLst>
                    <a:ext uri="{9D8B030D-6E8A-4147-A177-3AD203B41FA5}">
                      <a16:colId xmlns:a16="http://schemas.microsoft.com/office/drawing/2014/main" val="20000"/>
                    </a:ext>
                  </a:extLst>
                </a:gridCol>
                <a:gridCol w="889000">
                  <a:extLst>
                    <a:ext uri="{9D8B030D-6E8A-4147-A177-3AD203B41FA5}">
                      <a16:colId xmlns:a16="http://schemas.microsoft.com/office/drawing/2014/main" val="20001"/>
                    </a:ext>
                  </a:extLst>
                </a:gridCol>
                <a:gridCol w="965200">
                  <a:extLst>
                    <a:ext uri="{9D8B030D-6E8A-4147-A177-3AD203B41FA5}">
                      <a16:colId xmlns:a16="http://schemas.microsoft.com/office/drawing/2014/main" val="20002"/>
                    </a:ext>
                  </a:extLst>
                </a:gridCol>
                <a:gridCol w="3826933">
                  <a:extLst>
                    <a:ext uri="{9D8B030D-6E8A-4147-A177-3AD203B41FA5}">
                      <a16:colId xmlns:a16="http://schemas.microsoft.com/office/drawing/2014/main" val="20003"/>
                    </a:ext>
                  </a:extLst>
                </a:gridCol>
              </a:tblGrid>
              <a:tr h="201877">
                <a:tc rowSpan="2">
                  <a:txBody>
                    <a:bodyPr/>
                    <a:lstStyle/>
                    <a:p>
                      <a:pPr algn="ctr" fontAlgn="ctr"/>
                      <a:r>
                        <a:rPr lang="ms-MY" sz="1400" b="0" u="none" strike="noStrike" dirty="0">
                          <a:solidFill>
                            <a:schemeClr val="bg1"/>
                          </a:solidFill>
                          <a:effectLst>
                            <a:outerShdw blurRad="38100" dist="38100" dir="2700000" algn="tl">
                              <a:srgbClr val="000000">
                                <a:alpha val="43137"/>
                              </a:srgbClr>
                            </a:outerShdw>
                          </a:effectLst>
                        </a:rPr>
                        <a:t>Undang-Undang dan Keperluan Lain yang berkaitan</a:t>
                      </a:r>
                      <a:endParaRPr lang="ms-MY" sz="1400" b="0"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gridSpan="2">
                  <a:txBody>
                    <a:bodyPr/>
                    <a:lstStyle/>
                    <a:p>
                      <a:pPr algn="ctr" fontAlgn="ctr"/>
                      <a:r>
                        <a:rPr lang="ms-MY" sz="1400" b="0" u="none" strike="noStrike" dirty="0">
                          <a:solidFill>
                            <a:schemeClr val="bg1"/>
                          </a:solidFill>
                          <a:effectLst>
                            <a:outerShdw blurRad="38100" dist="38100" dir="2700000" algn="tl">
                              <a:srgbClr val="000000">
                                <a:alpha val="43137"/>
                              </a:srgbClr>
                            </a:outerShdw>
                          </a:effectLst>
                        </a:rPr>
                        <a:t>2020</a:t>
                      </a:r>
                      <a:endParaRPr lang="ms-MY" sz="1400" b="0"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hMerge="1">
                  <a:txBody>
                    <a:bodyPr/>
                    <a:lstStyle/>
                    <a:p>
                      <a:endParaRPr lang="ms-MY"/>
                    </a:p>
                  </a:txBody>
                  <a:tcPr/>
                </a:tc>
                <a:tc rowSpan="2">
                  <a:txBody>
                    <a:bodyPr/>
                    <a:lstStyle/>
                    <a:p>
                      <a:pPr algn="l" fontAlgn="ctr"/>
                      <a:r>
                        <a:rPr lang="ms-MY" sz="1400" b="0" u="none" strike="noStrike" dirty="0">
                          <a:solidFill>
                            <a:schemeClr val="bg1"/>
                          </a:solidFill>
                          <a:effectLst>
                            <a:outerShdw blurRad="38100" dist="38100" dir="2700000" algn="tl">
                              <a:srgbClr val="000000">
                                <a:alpha val="43137"/>
                              </a:srgbClr>
                            </a:outerShdw>
                          </a:effectLst>
                        </a:rPr>
                        <a:t> </a:t>
                      </a:r>
                      <a:endParaRPr lang="ms-MY" sz="1400" b="0"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p>
                      <a:pPr algn="ctr" fontAlgn="ctr"/>
                      <a:r>
                        <a:rPr lang="ms-MY" sz="1400" b="0" u="none" strike="noStrike" dirty="0">
                          <a:solidFill>
                            <a:schemeClr val="bg1"/>
                          </a:solidFill>
                          <a:effectLst>
                            <a:outerShdw blurRad="38100" dist="38100" dir="2700000" algn="tl">
                              <a:srgbClr val="000000">
                                <a:alpha val="43137"/>
                              </a:srgbClr>
                            </a:outerShdw>
                          </a:effectLst>
                        </a:rPr>
                        <a:t>Peneraju</a:t>
                      </a:r>
                      <a:endParaRPr lang="ms-MY" sz="1400" b="0"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10000"/>
                  </a:ext>
                </a:extLst>
              </a:tr>
              <a:tr h="266700">
                <a:tc vMerge="1">
                  <a:txBody>
                    <a:bodyPr/>
                    <a:lstStyle/>
                    <a:p>
                      <a:endParaRPr lang="ms-MY"/>
                    </a:p>
                  </a:txBody>
                  <a:tcPr/>
                </a:tc>
                <a:tc>
                  <a:txBody>
                    <a:bodyPr/>
                    <a:lstStyle/>
                    <a:p>
                      <a:pPr algn="ctr" fontAlgn="ctr"/>
                      <a:r>
                        <a:rPr lang="ms-MY" sz="1400" b="0" u="none" strike="noStrike" dirty="0">
                          <a:solidFill>
                            <a:schemeClr val="bg1"/>
                          </a:solidFill>
                          <a:effectLst>
                            <a:outerShdw blurRad="38100" dist="38100" dir="2700000" algn="tl">
                              <a:srgbClr val="000000">
                                <a:alpha val="43137"/>
                              </a:srgbClr>
                            </a:outerShdw>
                          </a:effectLst>
                        </a:rPr>
                        <a:t>Fasa 5</a:t>
                      </a:r>
                      <a:endParaRPr lang="ms-MY" sz="1400" b="0"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50000"/>
                      </a:schemeClr>
                    </a:solidFill>
                  </a:tcPr>
                </a:tc>
                <a:tc>
                  <a:txBody>
                    <a:bodyPr/>
                    <a:lstStyle/>
                    <a:p>
                      <a:pPr algn="ctr" fontAlgn="ctr"/>
                      <a:r>
                        <a:rPr lang="ms-MY" sz="1400" b="0" u="none" strike="noStrike" dirty="0">
                          <a:solidFill>
                            <a:schemeClr val="bg1"/>
                          </a:solidFill>
                          <a:effectLst>
                            <a:outerShdw blurRad="38100" dist="38100" dir="2700000" algn="tl">
                              <a:srgbClr val="000000">
                                <a:alpha val="43137"/>
                              </a:srgbClr>
                            </a:outerShdw>
                          </a:effectLst>
                        </a:rPr>
                        <a:t>Fasa 6</a:t>
                      </a:r>
                      <a:endParaRPr lang="ms-MY" sz="1400" b="0" i="0" u="none" strike="noStrike" dirty="0">
                        <a:solidFill>
                          <a:schemeClr val="bg1"/>
                        </a:solidFill>
                        <a:effectLst>
                          <a:outerShdw blurRad="38100" dist="38100" dir="2700000" algn="tl">
                            <a:srgbClr val="000000">
                              <a:alpha val="43137"/>
                            </a:srgbClr>
                          </a:outerShdw>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vMerge="1">
                  <a:txBody>
                    <a:bodyPr/>
                    <a:lstStyle/>
                    <a:p>
                      <a:pPr algn="ctr" fontAlgn="ctr"/>
                      <a:endParaRPr lang="ms-MY" sz="800" b="1" i="0" u="none" strike="noStrike" dirty="0">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0001"/>
                  </a:ext>
                </a:extLst>
              </a:tr>
              <a:tr h="61912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ms-MY" sz="1400" b="1" u="none" strike="noStrike" dirty="0">
                          <a:solidFill>
                            <a:sysClr val="windowText" lastClr="000000"/>
                          </a:solidFill>
                          <a:effectLst/>
                        </a:rPr>
                        <a:t>Environmental Quality Act 1974 as Amended </a:t>
                      </a:r>
                      <a:r>
                        <a:rPr lang="en-US" sz="1400" b="1" u="none" strike="noStrike" dirty="0">
                          <a:solidFill>
                            <a:sysClr val="windowText" lastClr="000000"/>
                          </a:solidFill>
                          <a:effectLst/>
                        </a:rPr>
                        <a:t>Environmental Quality (Amendment) Act 2012</a:t>
                      </a:r>
                      <a:endParaRPr lang="ms-MY"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ctr"/>
                      <a:r>
                        <a:rPr lang="ms-MY" sz="1400" u="none" strike="noStrike" dirty="0">
                          <a:solidFill>
                            <a:sysClr val="windowText" lastClr="000000"/>
                          </a:solidFill>
                          <a:effectLst/>
                        </a:rPr>
                        <a:t> </a:t>
                      </a:r>
                      <a:endParaRPr lang="ms-MY" sz="1400" b="0" i="0" u="none" strike="noStrike" dirty="0">
                        <a:solidFill>
                          <a:sysClr val="windowText" lastClr="000000"/>
                        </a:solidFill>
                        <a:effectLst/>
                        <a:latin typeface="Tahoma" panose="020B0604030504040204" pitchFamily="34" charset="0"/>
                      </a:endParaRPr>
                    </a:p>
                    <a:p>
                      <a:pPr algn="ctr" fontAlgn="ctr"/>
                      <a:r>
                        <a:rPr lang="ms-MY" sz="1400" u="none" strike="noStrike" dirty="0">
                          <a:solidFill>
                            <a:sysClr val="windowText" lastClr="000000"/>
                          </a:solidFill>
                          <a:effectLst/>
                        </a:rPr>
                        <a:t> </a:t>
                      </a:r>
                      <a:endParaRPr lang="ms-MY" sz="1400" b="0"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ctr"/>
                      <a:r>
                        <a:rPr lang="ms-MY" sz="1400" b="1" u="none" strike="noStrike" dirty="0">
                          <a:solidFill>
                            <a:schemeClr val="bg1"/>
                          </a:solidFill>
                          <a:effectLst>
                            <a:outerShdw blurRad="38100" dist="38100" dir="2700000" algn="tl">
                              <a:srgbClr val="000000">
                                <a:alpha val="43137"/>
                              </a:srgbClr>
                            </a:outerShdw>
                          </a:effectLst>
                        </a:rPr>
                        <a:t>√</a:t>
                      </a:r>
                      <a:endParaRPr lang="ms-MY" sz="1400" b="1" i="0" u="none" strike="noStrike" dirty="0">
                        <a:solidFill>
                          <a:schemeClr val="bg1"/>
                        </a:solidFill>
                        <a:effectLst>
                          <a:outerShdw blurRad="38100" dist="38100" dir="2700000" algn="tl">
                            <a:srgbClr val="000000">
                              <a:alpha val="43137"/>
                            </a:srgbClr>
                          </a:outerShdw>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l" fontAlgn="ctr"/>
                      <a:r>
                        <a:rPr lang="ms-MY" sz="1400" u="none" strike="noStrike" dirty="0">
                          <a:solidFill>
                            <a:sysClr val="windowText" lastClr="000000"/>
                          </a:solidFill>
                          <a:effectLst/>
                        </a:rPr>
                        <a:t>Bergantung kpd kerperluan Sekyen dan Peraturan di bawahnya</a:t>
                      </a:r>
                      <a:endParaRPr lang="ms-MY"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333375">
                <a:tc>
                  <a:txBody>
                    <a:bodyPr/>
                    <a:lstStyle/>
                    <a:p>
                      <a:pPr algn="l" fontAlgn="ctr"/>
                      <a:r>
                        <a:rPr lang="en-US" sz="1400" b="1" i="0" u="none" strike="noStrike" dirty="0">
                          <a:solidFill>
                            <a:sysClr val="windowText" lastClr="000000"/>
                          </a:solidFill>
                          <a:effectLst/>
                          <a:latin typeface="+mn-lt"/>
                        </a:rPr>
                        <a:t>Environmental Quality (Declared Activities) (Open Burning) Order 2003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ctr"/>
                      <a:endParaRPr lang="ms-MY" sz="1400" b="0"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ms-MY" sz="1400" b="1" u="none" strike="noStrike" dirty="0">
                          <a:solidFill>
                            <a:schemeClr val="bg1"/>
                          </a:solidFill>
                          <a:effectLst>
                            <a:outerShdw blurRad="38100" dist="38100" dir="2700000" algn="tl">
                              <a:srgbClr val="000000">
                                <a:alpha val="43137"/>
                              </a:srgbClr>
                            </a:outerShdw>
                          </a:effectLst>
                        </a:rPr>
                        <a:t>√</a:t>
                      </a:r>
                      <a:endParaRPr lang="ms-MY" sz="1400" b="1" i="0" u="none" strike="noStrike" dirty="0">
                        <a:solidFill>
                          <a:schemeClr val="bg1"/>
                        </a:solidFill>
                        <a:effectLst>
                          <a:outerShdw blurRad="38100" dist="38100" dir="2700000" algn="tl">
                            <a:srgbClr val="000000">
                              <a:alpha val="43137"/>
                            </a:srgbClr>
                          </a:outerShdw>
                        </a:effectLst>
                        <a:latin typeface="Calibri" panose="020F0502020204030204" pitchFamily="34" charset="0"/>
                      </a:endParaRPr>
                    </a:p>
                    <a:p>
                      <a:pPr algn="ctr" fontAlgn="ctr"/>
                      <a:endParaRPr lang="ms-MY" sz="1400" b="1" i="0" u="none" strike="noStrike" dirty="0">
                        <a:solidFill>
                          <a:schemeClr val="bg1"/>
                        </a:solidFill>
                        <a:effectLst>
                          <a:outerShdw blurRad="38100" dist="38100" dir="2700000" algn="tl">
                            <a:srgbClr val="000000">
                              <a:alpha val="43137"/>
                            </a:srgbClr>
                          </a:outerShdw>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i-FI" sz="1400" u="none" strike="noStrike" dirty="0">
                          <a:solidFill>
                            <a:sysClr val="windowText" lastClr="000000"/>
                          </a:solidFill>
                          <a:effectLst/>
                        </a:rPr>
                        <a:t>Pejabat Pengurusan Keselamatan &amp; Kesihatan Pekerjaan (PPKKP)</a:t>
                      </a:r>
                      <a:endParaRPr lang="ms-MY" sz="1400" b="1" i="0" u="none" strike="noStrike" dirty="0">
                        <a:solidFill>
                          <a:sysClr val="windowText" lastClr="000000"/>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15" name="Rectangle 14"/>
          <p:cNvSpPr/>
          <p:nvPr/>
        </p:nvSpPr>
        <p:spPr>
          <a:xfrm>
            <a:off x="2203449" y="608538"/>
            <a:ext cx="2834218" cy="400110"/>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ms-MY" sz="2000" b="1" dirty="0"/>
              <a:t>Tahun 2020: Fasa 5 &amp; 6</a:t>
            </a:r>
            <a:endParaRPr lang="ms-MY" sz="1400" b="1" dirty="0">
              <a:latin typeface="Arial Black" panose="020B0A04020102020204" pitchFamily="34" charset="0"/>
            </a:endParaRPr>
          </a:p>
        </p:txBody>
      </p:sp>
      <p:sp>
        <p:nvSpPr>
          <p:cNvPr id="16" name="TextBox 15"/>
          <p:cNvSpPr txBox="1"/>
          <p:nvPr/>
        </p:nvSpPr>
        <p:spPr>
          <a:xfrm>
            <a:off x="589931" y="1934946"/>
            <a:ext cx="494886" cy="369332"/>
          </a:xfrm>
          <a:prstGeom prst="rect">
            <a:avLst/>
          </a:prstGeom>
          <a:noFill/>
        </p:spPr>
        <p:txBody>
          <a:bodyPr wrap="square" rtlCol="0">
            <a:spAutoFit/>
          </a:bodyPr>
          <a:lstStyle/>
          <a:p>
            <a:pPr algn="ctr"/>
            <a:r>
              <a:rPr lang="en-US" b="1" dirty="0">
                <a:solidFill>
                  <a:schemeClr val="accent6">
                    <a:lumMod val="75000"/>
                  </a:schemeClr>
                </a:solidFill>
              </a:rPr>
              <a:t>17.</a:t>
            </a:r>
            <a:endParaRPr lang="en-MY" b="1" dirty="0">
              <a:solidFill>
                <a:schemeClr val="accent6">
                  <a:lumMod val="75000"/>
                </a:schemeClr>
              </a:solidFill>
            </a:endParaRPr>
          </a:p>
        </p:txBody>
      </p:sp>
      <p:sp>
        <p:nvSpPr>
          <p:cNvPr id="17" name="TextBox 16"/>
          <p:cNvSpPr txBox="1"/>
          <p:nvPr/>
        </p:nvSpPr>
        <p:spPr>
          <a:xfrm>
            <a:off x="589931" y="2574023"/>
            <a:ext cx="494886" cy="369332"/>
          </a:xfrm>
          <a:prstGeom prst="rect">
            <a:avLst/>
          </a:prstGeom>
          <a:noFill/>
        </p:spPr>
        <p:txBody>
          <a:bodyPr wrap="square" rtlCol="0">
            <a:spAutoFit/>
          </a:bodyPr>
          <a:lstStyle/>
          <a:p>
            <a:pPr algn="ctr"/>
            <a:r>
              <a:rPr lang="en-US" b="1" dirty="0">
                <a:solidFill>
                  <a:schemeClr val="accent6">
                    <a:lumMod val="75000"/>
                  </a:schemeClr>
                </a:solidFill>
              </a:rPr>
              <a:t>18.</a:t>
            </a:r>
            <a:endParaRPr lang="en-MY" b="1" dirty="0">
              <a:solidFill>
                <a:schemeClr val="accent6">
                  <a:lumMod val="75000"/>
                </a:schemeClr>
              </a:solidFill>
            </a:endParaRPr>
          </a:p>
        </p:txBody>
      </p:sp>
      <p:sp>
        <p:nvSpPr>
          <p:cNvPr id="18" name="TextBox 17"/>
          <p:cNvSpPr txBox="1"/>
          <p:nvPr/>
        </p:nvSpPr>
        <p:spPr>
          <a:xfrm>
            <a:off x="589931" y="3126187"/>
            <a:ext cx="494886" cy="369332"/>
          </a:xfrm>
          <a:prstGeom prst="rect">
            <a:avLst/>
          </a:prstGeom>
          <a:noFill/>
        </p:spPr>
        <p:txBody>
          <a:bodyPr wrap="square" rtlCol="0">
            <a:spAutoFit/>
          </a:bodyPr>
          <a:lstStyle/>
          <a:p>
            <a:pPr algn="ctr"/>
            <a:r>
              <a:rPr lang="en-US" b="1" dirty="0">
                <a:solidFill>
                  <a:schemeClr val="accent6">
                    <a:lumMod val="75000"/>
                  </a:schemeClr>
                </a:solidFill>
              </a:rPr>
              <a:t>19.</a:t>
            </a:r>
            <a:endParaRPr lang="en-MY" b="1" dirty="0">
              <a:solidFill>
                <a:schemeClr val="accent6">
                  <a:lumMod val="75000"/>
                </a:schemeClr>
              </a:solidFill>
            </a:endParaRPr>
          </a:p>
        </p:txBody>
      </p:sp>
      <p:sp>
        <p:nvSpPr>
          <p:cNvPr id="19" name="TextBox 18"/>
          <p:cNvSpPr txBox="1"/>
          <p:nvPr/>
        </p:nvSpPr>
        <p:spPr>
          <a:xfrm>
            <a:off x="589931" y="3678351"/>
            <a:ext cx="494886" cy="369332"/>
          </a:xfrm>
          <a:prstGeom prst="rect">
            <a:avLst/>
          </a:prstGeom>
          <a:noFill/>
        </p:spPr>
        <p:txBody>
          <a:bodyPr wrap="square" rtlCol="0">
            <a:spAutoFit/>
          </a:bodyPr>
          <a:lstStyle/>
          <a:p>
            <a:pPr algn="ctr"/>
            <a:r>
              <a:rPr lang="en-US" b="1" dirty="0">
                <a:solidFill>
                  <a:schemeClr val="accent6">
                    <a:lumMod val="75000"/>
                  </a:schemeClr>
                </a:solidFill>
              </a:rPr>
              <a:t>20.</a:t>
            </a:r>
            <a:endParaRPr lang="en-MY" b="1" dirty="0">
              <a:solidFill>
                <a:schemeClr val="accent6">
                  <a:lumMod val="75000"/>
                </a:schemeClr>
              </a:solidFill>
            </a:endParaRPr>
          </a:p>
        </p:txBody>
      </p:sp>
      <p:sp>
        <p:nvSpPr>
          <p:cNvPr id="20" name="TextBox 19"/>
          <p:cNvSpPr txBox="1"/>
          <p:nvPr/>
        </p:nvSpPr>
        <p:spPr>
          <a:xfrm>
            <a:off x="589931" y="5016566"/>
            <a:ext cx="494886" cy="369332"/>
          </a:xfrm>
          <a:prstGeom prst="rect">
            <a:avLst/>
          </a:prstGeom>
          <a:noFill/>
        </p:spPr>
        <p:txBody>
          <a:bodyPr wrap="square" rtlCol="0">
            <a:spAutoFit/>
          </a:bodyPr>
          <a:lstStyle/>
          <a:p>
            <a:pPr algn="ctr"/>
            <a:r>
              <a:rPr lang="en-US" b="1" dirty="0">
                <a:solidFill>
                  <a:schemeClr val="accent6">
                    <a:lumMod val="75000"/>
                  </a:schemeClr>
                </a:solidFill>
              </a:rPr>
              <a:t>21.</a:t>
            </a:r>
            <a:endParaRPr lang="en-MY" b="1" dirty="0">
              <a:solidFill>
                <a:schemeClr val="accent6">
                  <a:lumMod val="75000"/>
                </a:schemeClr>
              </a:solidFill>
            </a:endParaRPr>
          </a:p>
        </p:txBody>
      </p:sp>
      <p:sp>
        <p:nvSpPr>
          <p:cNvPr id="22" name="TextBox 21"/>
          <p:cNvSpPr txBox="1"/>
          <p:nvPr/>
        </p:nvSpPr>
        <p:spPr>
          <a:xfrm>
            <a:off x="571397" y="5529595"/>
            <a:ext cx="608842" cy="369332"/>
          </a:xfrm>
          <a:prstGeom prst="rect">
            <a:avLst/>
          </a:prstGeom>
          <a:noFill/>
        </p:spPr>
        <p:txBody>
          <a:bodyPr wrap="square" rtlCol="0">
            <a:spAutoFit/>
          </a:bodyPr>
          <a:lstStyle/>
          <a:p>
            <a:pPr algn="ctr"/>
            <a:r>
              <a:rPr lang="en-US" b="1" dirty="0">
                <a:solidFill>
                  <a:schemeClr val="accent6">
                    <a:lumMod val="75000"/>
                  </a:schemeClr>
                </a:solidFill>
              </a:rPr>
              <a:t>22.</a:t>
            </a:r>
            <a:endParaRPr lang="en-MY" b="1" dirty="0">
              <a:solidFill>
                <a:schemeClr val="accent6">
                  <a:lumMod val="75000"/>
                </a:schemeClr>
              </a:solidFill>
            </a:endParaRPr>
          </a:p>
        </p:txBody>
      </p:sp>
    </p:spTree>
    <p:extLst>
      <p:ext uri="{BB962C8B-B14F-4D97-AF65-F5344CB8AC3E}">
        <p14:creationId xmlns:p14="http://schemas.microsoft.com/office/powerpoint/2010/main" val="36124373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            PENILAIAN  KEPATUHAN UNDANG-UNDANG ALAM SEKITAR</a:t>
            </a:r>
            <a:endParaRPr lang="en-MY" sz="2800" b="1" dirty="0">
              <a:solidFill>
                <a:schemeClr val="bg1"/>
              </a:solidFill>
            </a:endParaRPr>
          </a:p>
        </p:txBody>
      </p:sp>
      <p:pic>
        <p:nvPicPr>
          <p:cNvPr id="26" name="Picture 25"/>
          <p:cNvPicPr>
            <a:picLocks noChangeAspect="1"/>
          </p:cNvPicPr>
          <p:nvPr/>
        </p:nvPicPr>
        <p:blipFill>
          <a:blip r:embed="rId3"/>
          <a:stretch>
            <a:fillRect/>
          </a:stretch>
        </p:blipFill>
        <p:spPr>
          <a:xfrm>
            <a:off x="223954" y="185149"/>
            <a:ext cx="1884933" cy="891059"/>
          </a:xfrm>
          <a:prstGeom prst="rect">
            <a:avLst/>
          </a:prstGeom>
        </p:spPr>
      </p:pic>
      <p:pic>
        <p:nvPicPr>
          <p:cNvPr id="27" name="Picture 26"/>
          <p:cNvPicPr>
            <a:picLocks noChangeAspect="1"/>
          </p:cNvPicPr>
          <p:nvPr/>
        </p:nvPicPr>
        <p:blipFill>
          <a:blip r:embed="rId4"/>
          <a:stretch>
            <a:fillRect/>
          </a:stretch>
        </p:blipFill>
        <p:spPr>
          <a:xfrm>
            <a:off x="11174370" y="69090"/>
            <a:ext cx="822058" cy="1260490"/>
          </a:xfrm>
          <a:prstGeom prst="rect">
            <a:avLst/>
          </a:prstGeom>
        </p:spPr>
      </p:pic>
      <p:pic>
        <p:nvPicPr>
          <p:cNvPr id="4" name="Picture 3"/>
          <p:cNvPicPr>
            <a:picLocks noChangeAspect="1"/>
          </p:cNvPicPr>
          <p:nvPr/>
        </p:nvPicPr>
        <p:blipFill>
          <a:blip r:embed="rId5"/>
          <a:stretch>
            <a:fillRect/>
          </a:stretch>
        </p:blipFill>
        <p:spPr>
          <a:xfrm rot="21366691">
            <a:off x="2510275" y="4168106"/>
            <a:ext cx="8364534" cy="1634310"/>
          </a:xfrm>
          <a:prstGeom prst="rect">
            <a:avLst/>
          </a:prstGeom>
          <a:ln>
            <a:solidFill>
              <a:srgbClr val="92D050"/>
            </a:solidFill>
          </a:ln>
        </p:spPr>
      </p:pic>
      <p:pic>
        <p:nvPicPr>
          <p:cNvPr id="28" name="Content Placeholder 4" descr="Inner-UPM-Template_Option-1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284162"/>
            <a:ext cx="9580605" cy="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108887" y="1354269"/>
            <a:ext cx="8364533" cy="2800767"/>
          </a:xfrm>
          <a:prstGeom prst="rect">
            <a:avLst/>
          </a:prstGeom>
          <a:solidFill>
            <a:schemeClr val="bg1"/>
          </a:solidFill>
          <a:ln w="57150">
            <a:solidFill>
              <a:srgbClr val="92D050"/>
            </a:solidFill>
          </a:ln>
        </p:spPr>
        <p:txBody>
          <a:bodyPr wrap="none">
            <a:spAutoFit/>
          </a:bodyPr>
          <a:lstStyle/>
          <a:p>
            <a:pPr algn="ctr"/>
            <a:r>
              <a:rPr lang="en-US" sz="4400" b="1" dirty="0">
                <a:solidFill>
                  <a:schemeClr val="accent6">
                    <a:lumMod val="75000"/>
                  </a:schemeClr>
                </a:solidFill>
              </a:rPr>
              <a:t>CONTOH PENILAIAN  KEPATUHAN </a:t>
            </a:r>
          </a:p>
          <a:p>
            <a:pPr algn="ctr"/>
            <a:r>
              <a:rPr lang="en-US" sz="4400" b="1" dirty="0">
                <a:solidFill>
                  <a:schemeClr val="accent6">
                    <a:lumMod val="75000"/>
                  </a:schemeClr>
                </a:solidFill>
              </a:rPr>
              <a:t>UNDANG-UNDANG ALAM SEKITAR </a:t>
            </a:r>
          </a:p>
          <a:p>
            <a:pPr algn="ctr"/>
            <a:r>
              <a:rPr lang="en-US" sz="4400" b="1" dirty="0">
                <a:solidFill>
                  <a:schemeClr val="accent6">
                    <a:lumMod val="75000"/>
                  </a:schemeClr>
                </a:solidFill>
              </a:rPr>
              <a:t>SECARA BERFASA</a:t>
            </a:r>
          </a:p>
          <a:p>
            <a:pPr algn="ctr"/>
            <a:r>
              <a:rPr lang="en-US" sz="4400" b="1" dirty="0">
                <a:solidFill>
                  <a:schemeClr val="accent6">
                    <a:lumMod val="75000"/>
                  </a:schemeClr>
                </a:solidFill>
              </a:rPr>
              <a:t>&amp; MENGGUNAKAN CHECK POINT</a:t>
            </a:r>
          </a:p>
        </p:txBody>
      </p:sp>
    </p:spTree>
    <p:extLst>
      <p:ext uri="{BB962C8B-B14F-4D97-AF65-F5344CB8AC3E}">
        <p14:creationId xmlns:p14="http://schemas.microsoft.com/office/powerpoint/2010/main" val="2759647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824"/>
            <a:ext cx="12191999" cy="461665"/>
          </a:xfrm>
          <a:prstGeom prst="rect">
            <a:avLst/>
          </a:prstGeom>
          <a:solidFill>
            <a:schemeClr val="accent6">
              <a:lumMod val="75000"/>
            </a:schemeClr>
          </a:solidFill>
        </p:spPr>
        <p:txBody>
          <a:bodyPr wrap="square" rtlCol="0">
            <a:spAutoFit/>
          </a:bodyPr>
          <a:lstStyle/>
          <a:p>
            <a:pPr algn="ctr"/>
            <a:r>
              <a:rPr lang="en-US" sz="2400" b="1" dirty="0">
                <a:solidFill>
                  <a:schemeClr val="bg1"/>
                </a:solidFill>
              </a:rPr>
              <a:t>              PENILAIAN  KEPATUHAN UNDANG-UNDANG ALAM SEKITAR 2016/17</a:t>
            </a:r>
            <a:endParaRPr lang="en-MY" sz="2400" b="1" dirty="0">
              <a:solidFill>
                <a:schemeClr val="bg1"/>
              </a:solidFill>
            </a:endParaRPr>
          </a:p>
        </p:txBody>
      </p:sp>
      <p:pic>
        <p:nvPicPr>
          <p:cNvPr id="26" name="Picture 25"/>
          <p:cNvPicPr>
            <a:picLocks noChangeAspect="1"/>
          </p:cNvPicPr>
          <p:nvPr/>
        </p:nvPicPr>
        <p:blipFill>
          <a:blip r:embed="rId3"/>
          <a:stretch>
            <a:fillRect/>
          </a:stretch>
        </p:blipFill>
        <p:spPr>
          <a:xfrm>
            <a:off x="223954" y="185149"/>
            <a:ext cx="1884933" cy="891059"/>
          </a:xfrm>
          <a:prstGeom prst="rect">
            <a:avLst/>
          </a:prstGeom>
        </p:spPr>
      </p:pic>
      <p:pic>
        <p:nvPicPr>
          <p:cNvPr id="27" name="Picture 26"/>
          <p:cNvPicPr>
            <a:picLocks noChangeAspect="1"/>
          </p:cNvPicPr>
          <p:nvPr/>
        </p:nvPicPr>
        <p:blipFill>
          <a:blip r:embed="rId4"/>
          <a:stretch>
            <a:fillRect/>
          </a:stretch>
        </p:blipFill>
        <p:spPr>
          <a:xfrm>
            <a:off x="11174370" y="69090"/>
            <a:ext cx="822058" cy="1260490"/>
          </a:xfrm>
          <a:prstGeom prst="rect">
            <a:avLst/>
          </a:prstGeom>
        </p:spPr>
      </p:pic>
      <p:pic>
        <p:nvPicPr>
          <p:cNvPr id="28" name="Content Placeholder 4" descr="Inner-UPM-Template_Option-1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4162"/>
            <a:ext cx="9580605" cy="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4258599109"/>
              </p:ext>
            </p:extLst>
          </p:nvPr>
        </p:nvGraphicFramePr>
        <p:xfrm>
          <a:off x="299322" y="1697723"/>
          <a:ext cx="3814702" cy="2415308"/>
        </p:xfrm>
        <a:graphic>
          <a:graphicData uri="http://schemas.openxmlformats.org/drawingml/2006/table">
            <a:tbl>
              <a:tblPr firstRow="1" firstCol="1" bandRow="1">
                <a:tableStyleId>{5C22544A-7EE6-4342-B048-85BDC9FD1C3A}</a:tableStyleId>
              </a:tblPr>
              <a:tblGrid>
                <a:gridCol w="3814702">
                  <a:extLst>
                    <a:ext uri="{9D8B030D-6E8A-4147-A177-3AD203B41FA5}">
                      <a16:colId xmlns:a16="http://schemas.microsoft.com/office/drawing/2014/main" val="20000"/>
                    </a:ext>
                  </a:extLst>
                </a:gridCol>
              </a:tblGrid>
              <a:tr h="2415308">
                <a:tc>
                  <a:txBody>
                    <a:bodyPr/>
                    <a:lstStyle/>
                    <a:p>
                      <a:pPr marL="557530" indent="-557530">
                        <a:lnSpc>
                          <a:spcPct val="115000"/>
                        </a:lnSpc>
                        <a:spcAft>
                          <a:spcPts val="0"/>
                        </a:spcAft>
                      </a:pPr>
                      <a:r>
                        <a:rPr lang="ms-MY" sz="1200" kern="1200" dirty="0">
                          <a:effectLst/>
                          <a:latin typeface="Tahoma" panose="020B0604030504040204" pitchFamily="34" charset="0"/>
                          <a:ea typeface="Tahoma" panose="020B0604030504040204" pitchFamily="34" charset="0"/>
                          <a:cs typeface="Tahoma" panose="020B0604030504040204" pitchFamily="34" charset="0"/>
                        </a:rPr>
                        <a:t>Pelepasan Pencemar Udara dari:</a:t>
                      </a:r>
                      <a:endParaRPr lang="ms-MY" sz="1200" dirty="0">
                        <a:effectLst/>
                        <a:latin typeface="Tahoma" panose="020B0604030504040204" pitchFamily="34" charset="0"/>
                        <a:ea typeface="Tahoma" panose="020B0604030504040204" pitchFamily="34" charset="0"/>
                        <a:cs typeface="Tahoma" panose="020B0604030504040204" pitchFamily="34" charset="0"/>
                      </a:endParaRPr>
                    </a:p>
                    <a:p>
                      <a:pPr marL="0" lvl="0" indent="0">
                        <a:spcAft>
                          <a:spcPts val="0"/>
                        </a:spcAft>
                        <a:buSzPts val="1000"/>
                        <a:buFont typeface="Tahoma" panose="020B0604030504040204" pitchFamily="34" charset="0"/>
                        <a:buNone/>
                        <a:tabLst>
                          <a:tab pos="457200" algn="l"/>
                        </a:tabLst>
                      </a:pPr>
                      <a:r>
                        <a:rPr lang="ms-MY" sz="1200" kern="1200" dirty="0">
                          <a:effectLst/>
                          <a:latin typeface="Tahoma" panose="020B0604030504040204" pitchFamily="34" charset="0"/>
                          <a:ea typeface="Tahoma" panose="020B0604030504040204" pitchFamily="34" charset="0"/>
                          <a:cs typeface="Tahoma" panose="020B0604030504040204" pitchFamily="34" charset="0"/>
                        </a:rPr>
                        <a:t>1. Enjin Diesel </a:t>
                      </a:r>
                      <a:endParaRPr lang="ms-MY" sz="1200" dirty="0">
                        <a:effectLst/>
                        <a:latin typeface="Tahoma" panose="020B0604030504040204" pitchFamily="34" charset="0"/>
                        <a:ea typeface="Tahoma" panose="020B0604030504040204" pitchFamily="34" charset="0"/>
                        <a:cs typeface="Tahoma" panose="020B0604030504040204" pitchFamily="34" charset="0"/>
                      </a:endParaRPr>
                    </a:p>
                    <a:p>
                      <a:pPr marL="719138" lvl="0" indent="-363538">
                        <a:lnSpc>
                          <a:spcPct val="115000"/>
                        </a:lnSpc>
                        <a:spcAft>
                          <a:spcPts val="0"/>
                        </a:spcAft>
                        <a:buClr>
                          <a:srgbClr val="000000"/>
                        </a:buClr>
                        <a:buFont typeface="+mj-lt"/>
                        <a:buNone/>
                      </a:pPr>
                      <a:r>
                        <a:rPr lang="ms-MY" sz="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(a) </a:t>
                      </a:r>
                      <a:r>
                        <a:rPr lang="ms-MY" sz="1200" dirty="0">
                          <a:solidFill>
                            <a:srgbClr val="FFFF00"/>
                          </a:solidFill>
                          <a:effectLst/>
                          <a:latin typeface="Tahoma" panose="020B0604030504040204" pitchFamily="34" charset="0"/>
                          <a:ea typeface="Tahoma" panose="020B0604030504040204" pitchFamily="34" charset="0"/>
                          <a:cs typeface="Tahoma" panose="020B0604030504040204" pitchFamily="34" charset="0"/>
                        </a:rPr>
                        <a:t>Asap Bas </a:t>
                      </a:r>
                      <a:r>
                        <a:rPr lang="ms-MY" sz="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 Bahagian Hal Ehwal Pelajar</a:t>
                      </a:r>
                    </a:p>
                    <a:p>
                      <a:pPr marL="355600" lvl="0" indent="0">
                        <a:lnSpc>
                          <a:spcPct val="115000"/>
                        </a:lnSpc>
                        <a:spcAft>
                          <a:spcPts val="0"/>
                        </a:spcAft>
                        <a:buClr>
                          <a:srgbClr val="000000"/>
                        </a:buClr>
                        <a:buFont typeface="+mj-lt"/>
                        <a:buNone/>
                      </a:pPr>
                      <a:r>
                        <a:rPr lang="ms-MY" sz="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(b) </a:t>
                      </a:r>
                      <a:r>
                        <a:rPr lang="ms-MY" sz="1200" i="1" dirty="0">
                          <a:solidFill>
                            <a:srgbClr val="FFFF00"/>
                          </a:solidFill>
                          <a:effectLst/>
                          <a:latin typeface="Tahoma" panose="020B0604030504040204" pitchFamily="34" charset="0"/>
                          <a:ea typeface="Tahoma" panose="020B0604030504040204" pitchFamily="34" charset="0"/>
                          <a:cs typeface="Tahoma" panose="020B0604030504040204" pitchFamily="34" charset="0"/>
                        </a:rPr>
                        <a:t>Generator Set </a:t>
                      </a:r>
                      <a:r>
                        <a:rPr lang="ms-MY" sz="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 PPPA </a:t>
                      </a:r>
                      <a:endParaRPr lang="ms-MY" sz="1200" dirty="0">
                        <a:effectLst/>
                        <a:latin typeface="Tahoma" panose="020B0604030504040204" pitchFamily="34" charset="0"/>
                        <a:ea typeface="Tahoma" panose="020B0604030504040204" pitchFamily="34" charset="0"/>
                        <a:cs typeface="Tahoma" panose="020B0604030504040204" pitchFamily="34" charset="0"/>
                      </a:endParaRPr>
                    </a:p>
                    <a:p>
                      <a:pPr marL="0" lvl="0" indent="0">
                        <a:spcAft>
                          <a:spcPts val="0"/>
                        </a:spcAft>
                        <a:buSzPts val="1000"/>
                        <a:buFont typeface="Tahoma" panose="020B0604030504040204" pitchFamily="34" charset="0"/>
                        <a:buNone/>
                        <a:tabLst>
                          <a:tab pos="457200" algn="l"/>
                        </a:tabLst>
                      </a:pPr>
                      <a:r>
                        <a:rPr lang="ms-MY" sz="1200" kern="1200" dirty="0">
                          <a:effectLst/>
                          <a:latin typeface="Tahoma" panose="020B0604030504040204" pitchFamily="34" charset="0"/>
                          <a:ea typeface="Tahoma" panose="020B0604030504040204" pitchFamily="34" charset="0"/>
                          <a:cs typeface="Tahoma" panose="020B0604030504040204" pitchFamily="34" charset="0"/>
                        </a:rPr>
                        <a:t>2. Premis</a:t>
                      </a:r>
                      <a:endParaRPr lang="ms-MY" sz="1200" dirty="0">
                        <a:effectLst/>
                        <a:latin typeface="Tahoma" panose="020B0604030504040204" pitchFamily="34" charset="0"/>
                        <a:ea typeface="Tahoma" panose="020B0604030504040204" pitchFamily="34" charset="0"/>
                        <a:cs typeface="Tahoma" panose="020B0604030504040204" pitchFamily="34" charset="0"/>
                      </a:endParaRPr>
                    </a:p>
                    <a:p>
                      <a:pPr marL="719138" marR="0" lvl="0" indent="-363538" algn="l" defTabSz="914400" rtl="0" eaLnBrk="1" fontAlgn="auto" latinLnBrk="0" hangingPunct="1">
                        <a:lnSpc>
                          <a:spcPct val="100000"/>
                        </a:lnSpc>
                        <a:spcBef>
                          <a:spcPts val="0"/>
                        </a:spcBef>
                        <a:spcAft>
                          <a:spcPts val="0"/>
                        </a:spcAft>
                        <a:buClrTx/>
                        <a:buSzPts val="1000"/>
                        <a:buFont typeface="Tahoma" panose="020B0604030504040204" pitchFamily="34" charset="0"/>
                        <a:buNone/>
                        <a:tabLst>
                          <a:tab pos="457200" algn="l"/>
                        </a:tabLst>
                        <a:defRPr/>
                      </a:pPr>
                      <a:r>
                        <a:rPr lang="ms-MY" sz="1200" kern="1200" dirty="0">
                          <a:effectLst/>
                          <a:latin typeface="Tahoma" panose="020B0604030504040204" pitchFamily="34" charset="0"/>
                          <a:ea typeface="Tahoma" panose="020B0604030504040204" pitchFamily="34" charset="0"/>
                          <a:cs typeface="Tahoma" panose="020B0604030504040204" pitchFamily="34" charset="0"/>
                        </a:rPr>
                        <a:t>(a) Pembakaran Bahan buangan </a:t>
                      </a:r>
                      <a:r>
                        <a:rPr lang="ms-MY" sz="1200" i="1" kern="1200" dirty="0">
                          <a:effectLst/>
                          <a:latin typeface="Tahoma" panose="020B0604030504040204" pitchFamily="34" charset="0"/>
                          <a:ea typeface="Tahoma" panose="020B0604030504040204" pitchFamily="34" charset="0"/>
                          <a:cs typeface="Tahoma" panose="020B0604030504040204" pitchFamily="34" charset="0"/>
                        </a:rPr>
                        <a:t>(</a:t>
                      </a:r>
                      <a:r>
                        <a:rPr lang="ms-MY" sz="1200" i="1" kern="1200" dirty="0">
                          <a:solidFill>
                            <a:srgbClr val="FFFF00"/>
                          </a:solidFill>
                          <a:effectLst/>
                          <a:latin typeface="Tahoma" panose="020B0604030504040204" pitchFamily="34" charset="0"/>
                          <a:ea typeface="Tahoma" panose="020B0604030504040204" pitchFamily="34" charset="0"/>
                          <a:cs typeface="Tahoma" panose="020B0604030504040204" pitchFamily="34" charset="0"/>
                        </a:rPr>
                        <a:t>Incenerator</a:t>
                      </a:r>
                      <a:r>
                        <a:rPr lang="ms-MY" sz="1200" i="1" kern="1200" dirty="0">
                          <a:effectLst/>
                          <a:latin typeface="Tahoma" panose="020B0604030504040204" pitchFamily="34" charset="0"/>
                          <a:ea typeface="Tahoma" panose="020B0604030504040204" pitchFamily="34" charset="0"/>
                          <a:cs typeface="Tahoma" panose="020B0604030504040204" pitchFamily="34" charset="0"/>
                        </a:rPr>
                        <a:t>) – </a:t>
                      </a:r>
                      <a:r>
                        <a:rPr lang="ms-MY" sz="1200" i="0" kern="1200" dirty="0">
                          <a:effectLst/>
                          <a:latin typeface="Tahoma" panose="020B0604030504040204" pitchFamily="34" charset="0"/>
                          <a:ea typeface="Tahoma" panose="020B0604030504040204" pitchFamily="34" charset="0"/>
                          <a:cs typeface="Tahoma" panose="020B0604030504040204" pitchFamily="34" charset="0"/>
                        </a:rPr>
                        <a:t>UPM Bintulu</a:t>
                      </a:r>
                      <a:endParaRPr lang="ms-MY" sz="1200" i="0" dirty="0">
                        <a:effectLst/>
                        <a:latin typeface="Tahoma" panose="020B0604030504040204" pitchFamily="34" charset="0"/>
                        <a:ea typeface="Tahoma" panose="020B0604030504040204" pitchFamily="34" charset="0"/>
                        <a:cs typeface="Tahoma" panose="020B0604030504040204" pitchFamily="34" charset="0"/>
                      </a:endParaRPr>
                    </a:p>
                    <a:p>
                      <a:pPr marL="719138" lvl="0" indent="-363538">
                        <a:spcAft>
                          <a:spcPts val="0"/>
                        </a:spcAft>
                        <a:buSzPts val="1000"/>
                        <a:buFont typeface="Tahoma" panose="020B0604030504040204" pitchFamily="34" charset="0"/>
                        <a:buNone/>
                        <a:tabLst>
                          <a:tab pos="457200" algn="l"/>
                        </a:tabLst>
                      </a:pPr>
                      <a:r>
                        <a:rPr lang="ms-MY" sz="1200" kern="1200" dirty="0">
                          <a:effectLst/>
                          <a:latin typeface="Tahoma" panose="020B0604030504040204" pitchFamily="34" charset="0"/>
                          <a:ea typeface="Tahoma" panose="020B0604030504040204" pitchFamily="34" charset="0"/>
                          <a:cs typeface="Tahoma" panose="020B0604030504040204" pitchFamily="34" charset="0"/>
                        </a:rPr>
                        <a:t>(b) Pembakaran Bahan Api bagi Penjanaan kuasa dalam Dandang </a:t>
                      </a:r>
                      <a:r>
                        <a:rPr lang="ms-MY" sz="1200" i="1" kern="1200" dirty="0">
                          <a:effectLst/>
                          <a:latin typeface="Tahoma" panose="020B0604030504040204" pitchFamily="34" charset="0"/>
                          <a:ea typeface="Tahoma" panose="020B0604030504040204" pitchFamily="34" charset="0"/>
                          <a:cs typeface="Tahoma" panose="020B0604030504040204" pitchFamily="34" charset="0"/>
                        </a:rPr>
                        <a:t>(</a:t>
                      </a:r>
                      <a:r>
                        <a:rPr lang="ms-MY" sz="1200" i="1" kern="1200" dirty="0">
                          <a:solidFill>
                            <a:srgbClr val="FFFF00"/>
                          </a:solidFill>
                          <a:effectLst/>
                          <a:latin typeface="Tahoma" panose="020B0604030504040204" pitchFamily="34" charset="0"/>
                          <a:ea typeface="Tahoma" panose="020B0604030504040204" pitchFamily="34" charset="0"/>
                          <a:cs typeface="Tahoma" panose="020B0604030504040204" pitchFamily="34" charset="0"/>
                        </a:rPr>
                        <a:t>Boiler</a:t>
                      </a:r>
                      <a:r>
                        <a:rPr lang="ms-MY" sz="1200" i="1" kern="1200" dirty="0">
                          <a:effectLst/>
                          <a:latin typeface="Tahoma" panose="020B0604030504040204" pitchFamily="34" charset="0"/>
                          <a:ea typeface="Tahoma" panose="020B0604030504040204" pitchFamily="34" charset="0"/>
                          <a:cs typeface="Tahoma" panose="020B0604030504040204" pitchFamily="34" charset="0"/>
                        </a:rPr>
                        <a:t>) – </a:t>
                      </a:r>
                      <a:r>
                        <a:rPr lang="ms-MY" sz="1200" i="0" kern="1200" dirty="0">
                          <a:effectLst/>
                          <a:latin typeface="Tahoma" panose="020B0604030504040204" pitchFamily="34" charset="0"/>
                          <a:ea typeface="Tahoma" panose="020B0604030504040204" pitchFamily="34" charset="0"/>
                          <a:cs typeface="Tahoma" panose="020B0604030504040204" pitchFamily="34" charset="0"/>
                        </a:rPr>
                        <a:t>FSTM   </a:t>
                      </a:r>
                      <a:endParaRPr lang="ms-MY" sz="1200" i="0" dirty="0">
                        <a:effectLst/>
                        <a:latin typeface="Tahoma" panose="020B0604030504040204" pitchFamily="34" charset="0"/>
                        <a:ea typeface="Tahoma" panose="020B0604030504040204" pitchFamily="34" charset="0"/>
                        <a:cs typeface="Tahoma" panose="020B0604030504040204" pitchFamily="34" charset="0"/>
                      </a:endParaRPr>
                    </a:p>
                    <a:p>
                      <a:pPr marL="719138" lvl="0" indent="-363538">
                        <a:spcAft>
                          <a:spcPts val="0"/>
                        </a:spcAft>
                        <a:buSzPts val="1000"/>
                        <a:buFont typeface="Tahoma" panose="020B0604030504040204" pitchFamily="34" charset="0"/>
                        <a:buNone/>
                        <a:tabLst>
                          <a:tab pos="457200" algn="l"/>
                        </a:tabLst>
                      </a:pPr>
                      <a:r>
                        <a:rPr lang="ms-MY" sz="1200" kern="1200" dirty="0">
                          <a:effectLst/>
                          <a:latin typeface="Tahoma" panose="020B0604030504040204" pitchFamily="34" charset="0"/>
                          <a:ea typeface="Tahoma" panose="020B0604030504040204" pitchFamily="34" charset="0"/>
                          <a:cs typeface="Tahoma" panose="020B0604030504040204" pitchFamily="34" charset="0"/>
                        </a:rPr>
                        <a:t>(c) Penggunaan Pelarut/Bahan kimia </a:t>
                      </a:r>
                      <a:r>
                        <a:rPr lang="ms-MY" sz="1200" i="0" kern="1200" dirty="0">
                          <a:effectLst/>
                          <a:latin typeface="Tahoma" panose="020B0604030504040204" pitchFamily="34" charset="0"/>
                          <a:ea typeface="Tahoma" panose="020B0604030504040204" pitchFamily="34" charset="0"/>
                          <a:cs typeface="Tahoma" panose="020B0604030504040204" pitchFamily="34" charset="0"/>
                        </a:rPr>
                        <a:t>(</a:t>
                      </a:r>
                      <a:r>
                        <a:rPr lang="ms-MY" sz="1200" i="0" kern="1200" dirty="0">
                          <a:solidFill>
                            <a:srgbClr val="FFFF00"/>
                          </a:solidFill>
                          <a:effectLst/>
                          <a:latin typeface="Tahoma" panose="020B0604030504040204" pitchFamily="34" charset="0"/>
                          <a:ea typeface="Tahoma" panose="020B0604030504040204" pitchFamily="34" charset="0"/>
                          <a:cs typeface="Tahoma" panose="020B0604030504040204" pitchFamily="34" charset="0"/>
                        </a:rPr>
                        <a:t>Kebuk wasap</a:t>
                      </a:r>
                      <a:r>
                        <a:rPr lang="ms-MY" sz="1200" i="0" kern="1200" dirty="0">
                          <a:effectLst/>
                          <a:latin typeface="Tahoma" panose="020B0604030504040204" pitchFamily="34" charset="0"/>
                          <a:ea typeface="Tahoma" panose="020B0604030504040204" pitchFamily="34" charset="0"/>
                          <a:cs typeface="Tahoma" panose="020B0604030504040204" pitchFamily="34" charset="0"/>
                        </a:rPr>
                        <a:t>) – PPKKP </a:t>
                      </a:r>
                      <a:endParaRPr lang="ms-MY" sz="1200" i="0" dirty="0">
                        <a:effectLst/>
                        <a:latin typeface="Tahoma" panose="020B0604030504040204" pitchFamily="34" charset="0"/>
                        <a:ea typeface="Tahoma" panose="020B0604030504040204" pitchFamily="34" charset="0"/>
                        <a:cs typeface="Tahoma" panose="020B0604030504040204" pitchFamily="34" charset="0"/>
                      </a:endParaRPr>
                    </a:p>
                    <a:p>
                      <a:pPr marL="786130">
                        <a:lnSpc>
                          <a:spcPct val="115000"/>
                        </a:lnSpc>
                        <a:spcAft>
                          <a:spcPts val="0"/>
                        </a:spcAft>
                      </a:pPr>
                      <a:r>
                        <a:rPr lang="ms-MY" sz="1200" kern="1200" dirty="0">
                          <a:effectLst/>
                          <a:latin typeface="Tahoma" panose="020B0604030504040204" pitchFamily="34" charset="0"/>
                          <a:ea typeface="Tahoma" panose="020B0604030504040204" pitchFamily="34" charset="0"/>
                          <a:cs typeface="Tahoma" panose="020B0604030504040204" pitchFamily="34" charset="0"/>
                        </a:rPr>
                        <a:t> </a:t>
                      </a:r>
                      <a:endParaRPr lang="ms-MY" sz="1200" dirty="0">
                        <a:effectLst/>
                        <a:latin typeface="Tahoma" panose="020B0604030504040204" pitchFamily="34" charset="0"/>
                        <a:ea typeface="Tahoma" panose="020B0604030504040204" pitchFamily="34" charset="0"/>
                        <a:cs typeface="Tahoma" panose="020B0604030504040204" pitchFamily="34" charset="0"/>
                      </a:endParaRPr>
                    </a:p>
                  </a:txBody>
                  <a:tcPr marL="52268" marR="52268" marT="8167" marB="0" anchor="ctr">
                    <a:solidFill>
                      <a:srgbClr val="00823B"/>
                    </a:solidFill>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383926469"/>
              </p:ext>
            </p:extLst>
          </p:nvPr>
        </p:nvGraphicFramePr>
        <p:xfrm>
          <a:off x="4267670" y="1695476"/>
          <a:ext cx="2552700" cy="1066258"/>
        </p:xfrm>
        <a:graphic>
          <a:graphicData uri="http://schemas.openxmlformats.org/drawingml/2006/table">
            <a:tbl>
              <a:tblPr firstRow="1" firstCol="1" bandRow="1">
                <a:tableStyleId>{5C22544A-7EE6-4342-B048-85BDC9FD1C3A}</a:tableStyleId>
              </a:tblPr>
              <a:tblGrid>
                <a:gridCol w="2552700">
                  <a:extLst>
                    <a:ext uri="{9D8B030D-6E8A-4147-A177-3AD203B41FA5}">
                      <a16:colId xmlns:a16="http://schemas.microsoft.com/office/drawing/2014/main" val="20000"/>
                    </a:ext>
                  </a:extLst>
                </a:gridCol>
              </a:tblGrid>
              <a:tr h="1066258">
                <a:tc>
                  <a:txBody>
                    <a:bodyPr/>
                    <a:lstStyle/>
                    <a:p>
                      <a:pPr marL="271463" indent="-271463" algn="l">
                        <a:lnSpc>
                          <a:spcPct val="115000"/>
                        </a:lnSpc>
                        <a:spcAft>
                          <a:spcPts val="0"/>
                        </a:spcAft>
                      </a:pPr>
                      <a:r>
                        <a:rPr lang="ms-MY" sz="1200" kern="1200" dirty="0">
                          <a:effectLst/>
                          <a:latin typeface="Tahoma" panose="020B0604030504040204" pitchFamily="34" charset="0"/>
                          <a:ea typeface="Tahoma" panose="020B0604030504040204" pitchFamily="34" charset="0"/>
                          <a:cs typeface="Tahoma" panose="020B0604030504040204" pitchFamily="34" charset="0"/>
                        </a:rPr>
                        <a:t>1.</a:t>
                      </a:r>
                      <a:r>
                        <a:rPr lang="ms-MY" sz="1200" kern="1200" baseline="0" dirty="0">
                          <a:effectLst/>
                          <a:latin typeface="Tahoma" panose="020B0604030504040204" pitchFamily="34" charset="0"/>
                          <a:ea typeface="Tahoma" panose="020B0604030504040204" pitchFamily="34" charset="0"/>
                          <a:cs typeface="Tahoma" panose="020B0604030504040204" pitchFamily="34" charset="0"/>
                        </a:rPr>
                        <a:t> 	</a:t>
                      </a:r>
                      <a:r>
                        <a:rPr lang="ms-MY" sz="1200" kern="1200" dirty="0">
                          <a:solidFill>
                            <a:srgbClr val="FFFF00"/>
                          </a:solidFill>
                          <a:effectLst/>
                          <a:latin typeface="Tahoma" panose="020B0604030504040204" pitchFamily="34" charset="0"/>
                          <a:ea typeface="Tahoma" panose="020B0604030504040204" pitchFamily="34" charset="0"/>
                          <a:cs typeface="Tahoma" panose="020B0604030504040204" pitchFamily="34" charset="0"/>
                        </a:rPr>
                        <a:t>Pengurusan Bahan Kimia </a:t>
                      </a:r>
                      <a:r>
                        <a:rPr lang="ms-MY" sz="1200" kern="1200" dirty="0">
                          <a:effectLst/>
                          <a:latin typeface="Tahoma" panose="020B0604030504040204" pitchFamily="34" charset="0"/>
                          <a:ea typeface="Tahoma" panose="020B0604030504040204" pitchFamily="34" charset="0"/>
                          <a:cs typeface="Tahoma" panose="020B0604030504040204" pitchFamily="34" charset="0"/>
                        </a:rPr>
                        <a:t>– PPKKP </a:t>
                      </a:r>
                      <a:endParaRPr lang="ms-MY" sz="1200" dirty="0">
                        <a:effectLst/>
                        <a:latin typeface="Tahoma" panose="020B0604030504040204" pitchFamily="34" charset="0"/>
                        <a:ea typeface="Tahoma" panose="020B0604030504040204" pitchFamily="34" charset="0"/>
                        <a:cs typeface="Tahoma" panose="020B0604030504040204" pitchFamily="34" charset="0"/>
                      </a:endParaRPr>
                    </a:p>
                    <a:p>
                      <a:pPr marL="271463" indent="-271463">
                        <a:lnSpc>
                          <a:spcPct val="115000"/>
                        </a:lnSpc>
                        <a:spcAft>
                          <a:spcPts val="0"/>
                        </a:spcAft>
                      </a:pPr>
                      <a:r>
                        <a:rPr lang="ms-MY" sz="1200" kern="1200" dirty="0">
                          <a:effectLst/>
                          <a:latin typeface="Tahoma" panose="020B0604030504040204" pitchFamily="34" charset="0"/>
                          <a:ea typeface="Tahoma" panose="020B0604030504040204" pitchFamily="34" charset="0"/>
                          <a:cs typeface="Tahoma" panose="020B0604030504040204" pitchFamily="34" charset="0"/>
                        </a:rPr>
                        <a:t>2.</a:t>
                      </a:r>
                      <a:r>
                        <a:rPr lang="ms-MY" sz="1200" kern="1200" baseline="0" dirty="0">
                          <a:effectLst/>
                          <a:latin typeface="Tahoma" panose="020B0604030504040204" pitchFamily="34" charset="0"/>
                          <a:ea typeface="Tahoma" panose="020B0604030504040204" pitchFamily="34" charset="0"/>
                          <a:cs typeface="Tahoma" panose="020B0604030504040204" pitchFamily="34" charset="0"/>
                        </a:rPr>
                        <a:t> 	</a:t>
                      </a:r>
                      <a:r>
                        <a:rPr lang="ms-MY" sz="1200" kern="1200" dirty="0">
                          <a:solidFill>
                            <a:srgbClr val="FFFF00"/>
                          </a:solidFill>
                          <a:effectLst/>
                          <a:latin typeface="Tahoma" panose="020B0604030504040204" pitchFamily="34" charset="0"/>
                          <a:ea typeface="Tahoma" panose="020B0604030504040204" pitchFamily="34" charset="0"/>
                          <a:cs typeface="Tahoma" panose="020B0604030504040204" pitchFamily="34" charset="0"/>
                        </a:rPr>
                        <a:t>Pengurusan Sisa Terjadual </a:t>
                      </a:r>
                      <a:r>
                        <a:rPr lang="ms-MY" sz="1200" kern="1200" dirty="0">
                          <a:effectLst/>
                          <a:latin typeface="Tahoma" panose="020B0604030504040204" pitchFamily="34" charset="0"/>
                          <a:ea typeface="Tahoma" panose="020B0604030504040204" pitchFamily="34" charset="0"/>
                          <a:cs typeface="Tahoma" panose="020B0604030504040204" pitchFamily="34" charset="0"/>
                        </a:rPr>
                        <a:t>- PPKKP </a:t>
                      </a:r>
                      <a:endParaRPr lang="ms-MY" sz="1200" dirty="0">
                        <a:effectLst/>
                        <a:latin typeface="Tahoma" panose="020B0604030504040204" pitchFamily="34" charset="0"/>
                        <a:ea typeface="Tahoma" panose="020B0604030504040204" pitchFamily="34" charset="0"/>
                        <a:cs typeface="Tahoma" panose="020B0604030504040204" pitchFamily="34" charset="0"/>
                      </a:endParaRPr>
                    </a:p>
                  </a:txBody>
                  <a:tcPr marL="52268" marR="52268" marT="8167" marB="0" anchor="ctr">
                    <a:solidFill>
                      <a:srgbClr val="00823B"/>
                    </a:solidFill>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785843067"/>
              </p:ext>
            </p:extLst>
          </p:nvPr>
        </p:nvGraphicFramePr>
        <p:xfrm>
          <a:off x="6967887" y="1691514"/>
          <a:ext cx="2886857" cy="1059064"/>
        </p:xfrm>
        <a:graphic>
          <a:graphicData uri="http://schemas.openxmlformats.org/drawingml/2006/table">
            <a:tbl>
              <a:tblPr firstRow="1" firstCol="1" bandRow="1">
                <a:tableStyleId>{5C22544A-7EE6-4342-B048-85BDC9FD1C3A}</a:tableStyleId>
              </a:tblPr>
              <a:tblGrid>
                <a:gridCol w="2886857">
                  <a:extLst>
                    <a:ext uri="{9D8B030D-6E8A-4147-A177-3AD203B41FA5}">
                      <a16:colId xmlns:a16="http://schemas.microsoft.com/office/drawing/2014/main" val="20000"/>
                    </a:ext>
                  </a:extLst>
                </a:gridCol>
              </a:tblGrid>
              <a:tr h="1059064">
                <a:tc>
                  <a:txBody>
                    <a:bodyPr/>
                    <a:lstStyle/>
                    <a:p>
                      <a:pPr marL="557530" indent="-557530">
                        <a:lnSpc>
                          <a:spcPct val="115000"/>
                        </a:lnSpc>
                        <a:spcAft>
                          <a:spcPts val="0"/>
                        </a:spcAft>
                      </a:pPr>
                      <a:r>
                        <a:rPr lang="ms-MY" sz="1200" kern="1200" dirty="0">
                          <a:effectLst/>
                          <a:latin typeface="Tahoma" panose="020B0604030504040204" pitchFamily="34" charset="0"/>
                          <a:ea typeface="Tahoma" panose="020B0604030504040204" pitchFamily="34" charset="0"/>
                          <a:cs typeface="Tahoma" panose="020B0604030504040204" pitchFamily="34" charset="0"/>
                        </a:rPr>
                        <a:t> 1.  </a:t>
                      </a:r>
                      <a:r>
                        <a:rPr lang="ms-MY" sz="1200" kern="1200" dirty="0">
                          <a:solidFill>
                            <a:srgbClr val="FFFF00"/>
                          </a:solidFill>
                          <a:effectLst/>
                          <a:latin typeface="Tahoma" panose="020B0604030504040204" pitchFamily="34" charset="0"/>
                          <a:ea typeface="Tahoma" panose="020B0604030504040204" pitchFamily="34" charset="0"/>
                          <a:cs typeface="Tahoma" panose="020B0604030504040204" pitchFamily="34" charset="0"/>
                        </a:rPr>
                        <a:t>Pengendalian Bahan Beracun </a:t>
                      </a:r>
                      <a:r>
                        <a:rPr lang="ms-MY" sz="1200" kern="1200" dirty="0">
                          <a:effectLst/>
                          <a:latin typeface="Tahoma" panose="020B0604030504040204" pitchFamily="34" charset="0"/>
                          <a:ea typeface="Tahoma" panose="020B0604030504040204" pitchFamily="34" charset="0"/>
                          <a:cs typeface="Tahoma" panose="020B0604030504040204" pitchFamily="34" charset="0"/>
                        </a:rPr>
                        <a:t>– TPU   </a:t>
                      </a:r>
                      <a:endParaRPr lang="ms-MY" sz="1200" dirty="0">
                        <a:effectLst/>
                        <a:latin typeface="Tahoma" panose="020B0604030504040204" pitchFamily="34" charset="0"/>
                        <a:ea typeface="Tahoma" panose="020B0604030504040204" pitchFamily="34" charset="0"/>
                        <a:cs typeface="Tahoma" panose="020B0604030504040204" pitchFamily="34" charset="0"/>
                      </a:endParaRPr>
                    </a:p>
                    <a:p>
                      <a:pPr marL="271463" lvl="0" indent="-271463">
                        <a:lnSpc>
                          <a:spcPct val="115000"/>
                        </a:lnSpc>
                        <a:spcAft>
                          <a:spcPts val="0"/>
                        </a:spcAft>
                        <a:buClr>
                          <a:srgbClr val="000000"/>
                        </a:buClr>
                        <a:buFont typeface="+mj-lt"/>
                        <a:buNone/>
                      </a:pPr>
                      <a:r>
                        <a:rPr lang="ms-MY" sz="1200" kern="1200" dirty="0">
                          <a:effectLst/>
                          <a:latin typeface="Tahoma" panose="020B0604030504040204" pitchFamily="34" charset="0"/>
                          <a:ea typeface="Tahoma" panose="020B0604030504040204" pitchFamily="34" charset="0"/>
                          <a:cs typeface="Tahoma" panose="020B0604030504040204" pitchFamily="34" charset="0"/>
                        </a:rPr>
                        <a:t>2.  </a:t>
                      </a:r>
                      <a:r>
                        <a:rPr lang="ms-MY" sz="1200" kern="1200" dirty="0">
                          <a:solidFill>
                            <a:srgbClr val="FFFF00"/>
                          </a:solidFill>
                          <a:effectLst/>
                          <a:latin typeface="Tahoma" panose="020B0604030504040204" pitchFamily="34" charset="0"/>
                          <a:ea typeface="Tahoma" panose="020B0604030504040204" pitchFamily="34" charset="0"/>
                          <a:cs typeface="Tahoma" panose="020B0604030504040204" pitchFamily="34" charset="0"/>
                        </a:rPr>
                        <a:t>Bahan Radioaktif dan Radas Sina</a:t>
                      </a:r>
                      <a:r>
                        <a:rPr lang="ms-MY" sz="1200" kern="1200" dirty="0">
                          <a:effectLst/>
                          <a:latin typeface="Tahoma" panose="020B0604030504040204" pitchFamily="34" charset="0"/>
                          <a:ea typeface="Tahoma" panose="020B0604030504040204" pitchFamily="34" charset="0"/>
                          <a:cs typeface="Tahoma" panose="020B0604030504040204" pitchFamily="34" charset="0"/>
                        </a:rPr>
                        <a:t>ran – PPKKP </a:t>
                      </a:r>
                      <a:endParaRPr lang="ms-MY" sz="1200" dirty="0">
                        <a:effectLst/>
                        <a:latin typeface="Tahoma" panose="020B0604030504040204" pitchFamily="34" charset="0"/>
                        <a:ea typeface="Tahoma" panose="020B0604030504040204" pitchFamily="34" charset="0"/>
                        <a:cs typeface="Tahoma" panose="020B0604030504040204" pitchFamily="34" charset="0"/>
                      </a:endParaRPr>
                    </a:p>
                  </a:txBody>
                  <a:tcPr marL="52268" marR="52268" marT="8167" marB="0" anchor="ctr">
                    <a:solidFill>
                      <a:srgbClr val="00823B"/>
                    </a:solidFill>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901174062"/>
              </p:ext>
            </p:extLst>
          </p:nvPr>
        </p:nvGraphicFramePr>
        <p:xfrm>
          <a:off x="5380297" y="3454705"/>
          <a:ext cx="2973942" cy="1780741"/>
        </p:xfrm>
        <a:graphic>
          <a:graphicData uri="http://schemas.openxmlformats.org/drawingml/2006/table">
            <a:tbl>
              <a:tblPr firstRow="1" firstCol="1" bandRow="1">
                <a:tableStyleId>{5C22544A-7EE6-4342-B048-85BDC9FD1C3A}</a:tableStyleId>
              </a:tblPr>
              <a:tblGrid>
                <a:gridCol w="2973942">
                  <a:extLst>
                    <a:ext uri="{9D8B030D-6E8A-4147-A177-3AD203B41FA5}">
                      <a16:colId xmlns:a16="http://schemas.microsoft.com/office/drawing/2014/main" val="20000"/>
                    </a:ext>
                  </a:extLst>
                </a:gridCol>
              </a:tblGrid>
              <a:tr h="1780741">
                <a:tc>
                  <a:txBody>
                    <a:bodyPr/>
                    <a:lstStyle/>
                    <a:p>
                      <a:pPr marL="557530" indent="-557530">
                        <a:lnSpc>
                          <a:spcPct val="115000"/>
                        </a:lnSpc>
                        <a:spcAft>
                          <a:spcPts val="0"/>
                        </a:spcAft>
                      </a:pPr>
                      <a:r>
                        <a:rPr lang="ms-MY" sz="1200" kern="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1.  </a:t>
                      </a:r>
                      <a:r>
                        <a:rPr lang="ms-MY" sz="1200" kern="1200" dirty="0">
                          <a:solidFill>
                            <a:srgbClr val="FFFF00"/>
                          </a:solidFill>
                          <a:effectLst/>
                          <a:latin typeface="Tahoma" panose="020B0604030504040204" pitchFamily="34" charset="0"/>
                          <a:ea typeface="Tahoma" panose="020B0604030504040204" pitchFamily="34" charset="0"/>
                          <a:cs typeface="Tahoma" panose="020B0604030504040204" pitchFamily="34" charset="0"/>
                        </a:rPr>
                        <a:t>Pengurusan Kumbahan </a:t>
                      </a:r>
                      <a:r>
                        <a:rPr lang="ms-MY" sz="1200" kern="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 PPPA </a:t>
                      </a:r>
                      <a:endParaRPr lang="ms-MY" sz="1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marL="271463" lvl="0" indent="-271463">
                        <a:lnSpc>
                          <a:spcPct val="115000"/>
                        </a:lnSpc>
                        <a:spcAft>
                          <a:spcPts val="0"/>
                        </a:spcAft>
                        <a:buClr>
                          <a:srgbClr val="000000"/>
                        </a:buClr>
                        <a:buFont typeface="+mj-lt"/>
                        <a:buNone/>
                      </a:pPr>
                      <a:r>
                        <a:rPr lang="ms-MY" sz="1200" kern="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2.  </a:t>
                      </a:r>
                      <a:r>
                        <a:rPr lang="ms-MY" sz="1200" kern="1200" dirty="0">
                          <a:solidFill>
                            <a:srgbClr val="FFFF00"/>
                          </a:solidFill>
                          <a:effectLst/>
                          <a:latin typeface="Tahoma" panose="020B0604030504040204" pitchFamily="34" charset="0"/>
                          <a:ea typeface="Tahoma" panose="020B0604030504040204" pitchFamily="34" charset="0"/>
                          <a:cs typeface="Tahoma" panose="020B0604030504040204" pitchFamily="34" charset="0"/>
                        </a:rPr>
                        <a:t>Penjimatan Elektrik </a:t>
                      </a:r>
                      <a:r>
                        <a:rPr lang="ms-MY" sz="1200" kern="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 PPPA </a:t>
                      </a:r>
                      <a:endParaRPr lang="ms-MY" sz="1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marL="271463" lvl="0" indent="-271463">
                        <a:lnSpc>
                          <a:spcPct val="115000"/>
                        </a:lnSpc>
                        <a:spcAft>
                          <a:spcPts val="0"/>
                        </a:spcAft>
                        <a:buClr>
                          <a:srgbClr val="000000"/>
                        </a:buClr>
                        <a:buFont typeface="+mj-lt"/>
                        <a:buNone/>
                      </a:pPr>
                      <a:r>
                        <a:rPr lang="ms-MY" sz="1200" kern="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3.  Keperluan Lain Dalam Daftar Undang-Undang</a:t>
                      </a:r>
                      <a:endParaRPr lang="ms-MY" sz="1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marL="376238" lvl="0" indent="0">
                        <a:lnSpc>
                          <a:spcPct val="115000"/>
                        </a:lnSpc>
                        <a:spcAft>
                          <a:spcPts val="0"/>
                        </a:spcAft>
                        <a:buClr>
                          <a:srgbClr val="000000"/>
                        </a:buClr>
                        <a:buSzPts val="1000"/>
                        <a:buFont typeface="+mj-lt"/>
                        <a:buNone/>
                      </a:pPr>
                      <a:r>
                        <a:rPr lang="ms-MY" sz="1200" kern="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(a)</a:t>
                      </a:r>
                      <a:r>
                        <a:rPr lang="ms-MY" sz="1200" kern="1200"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ms-MY" sz="1200" kern="1200" dirty="0">
                          <a:solidFill>
                            <a:srgbClr val="FFFF00"/>
                          </a:solidFill>
                          <a:effectLst/>
                          <a:latin typeface="Tahoma" panose="020B0604030504040204" pitchFamily="34" charset="0"/>
                          <a:ea typeface="Tahoma" panose="020B0604030504040204" pitchFamily="34" charset="0"/>
                          <a:cs typeface="Tahoma" panose="020B0604030504040204" pitchFamily="34" charset="0"/>
                        </a:rPr>
                        <a:t>Rumah Sembelihan </a:t>
                      </a:r>
                      <a:r>
                        <a:rPr lang="ms-MY" sz="1200" kern="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 UPM Bintulu </a:t>
                      </a:r>
                      <a:endParaRPr lang="ms-MY" sz="1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marL="376238" lvl="0" indent="0">
                        <a:lnSpc>
                          <a:spcPct val="115000"/>
                        </a:lnSpc>
                        <a:spcAft>
                          <a:spcPts val="0"/>
                        </a:spcAft>
                        <a:buClr>
                          <a:srgbClr val="000000"/>
                        </a:buClr>
                        <a:buSzPts val="1000"/>
                        <a:buFont typeface="+mj-lt"/>
                        <a:buNone/>
                      </a:pPr>
                      <a:r>
                        <a:rPr lang="ms-MY" sz="1200" kern="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(b)  </a:t>
                      </a:r>
                      <a:r>
                        <a:rPr lang="ms-MY" sz="1200" i="1" kern="1200" dirty="0">
                          <a:solidFill>
                            <a:srgbClr val="FFFF00"/>
                          </a:solidFill>
                          <a:effectLst/>
                          <a:latin typeface="Tahoma" panose="020B0604030504040204" pitchFamily="34" charset="0"/>
                          <a:ea typeface="Tahoma" panose="020B0604030504040204" pitchFamily="34" charset="0"/>
                          <a:cs typeface="Tahoma" panose="020B0604030504040204" pitchFamily="34" charset="0"/>
                        </a:rPr>
                        <a:t>Terresterial Animal Health Code </a:t>
                      </a:r>
                      <a:r>
                        <a:rPr lang="ms-MY" sz="1200" kern="1200" dirty="0">
                          <a:solidFill>
                            <a:schemeClr val="bg1"/>
                          </a:solidFill>
                          <a:effectLst/>
                          <a:latin typeface="Tahoma" panose="020B0604030504040204" pitchFamily="34" charset="0"/>
                          <a:ea typeface="Tahoma" panose="020B0604030504040204" pitchFamily="34" charset="0"/>
                          <a:cs typeface="Tahoma" panose="020B0604030504040204" pitchFamily="34" charset="0"/>
                        </a:rPr>
                        <a:t>– FPV </a:t>
                      </a:r>
                      <a:endParaRPr lang="ms-MY" sz="1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52268" marR="52268" marT="8167" marB="0" anchor="ctr">
                    <a:solidFill>
                      <a:srgbClr val="FF0000"/>
                    </a:solidFill>
                  </a:tcPr>
                </a:tc>
                <a:extLst>
                  <a:ext uri="{0D108BD9-81ED-4DB2-BD59-A6C34878D82A}">
                    <a16:rowId xmlns:a16="http://schemas.microsoft.com/office/drawing/2014/main" val="10000"/>
                  </a:ext>
                </a:extLst>
              </a:tr>
            </a:tbl>
          </a:graphicData>
        </a:graphic>
      </p:graphicFrame>
      <p:sp>
        <p:nvSpPr>
          <p:cNvPr id="10" name="Rectangle 9"/>
          <p:cNvSpPr/>
          <p:nvPr/>
        </p:nvSpPr>
        <p:spPr>
          <a:xfrm>
            <a:off x="1275475" y="1159193"/>
            <a:ext cx="1542539" cy="400110"/>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ms-MY" sz="2000" b="1" dirty="0"/>
              <a:t>Fasa 1</a:t>
            </a:r>
            <a:endParaRPr lang="ms-MY" sz="1400" b="1" dirty="0">
              <a:latin typeface="Arial Black" panose="020B0A04020102020204" pitchFamily="34" charset="0"/>
            </a:endParaRPr>
          </a:p>
        </p:txBody>
      </p:sp>
      <p:sp>
        <p:nvSpPr>
          <p:cNvPr id="11" name="Rectangle 10"/>
          <p:cNvSpPr/>
          <p:nvPr/>
        </p:nvSpPr>
        <p:spPr>
          <a:xfrm>
            <a:off x="4662991" y="1232777"/>
            <a:ext cx="1542539" cy="400110"/>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ms-MY" sz="2000" b="1" dirty="0"/>
              <a:t>Fasa 2</a:t>
            </a:r>
            <a:endParaRPr lang="ms-MY" sz="1400" b="1" dirty="0">
              <a:latin typeface="Arial Black" panose="020B0A04020102020204" pitchFamily="34" charset="0"/>
            </a:endParaRPr>
          </a:p>
        </p:txBody>
      </p:sp>
      <p:sp>
        <p:nvSpPr>
          <p:cNvPr id="12" name="Rectangle 11"/>
          <p:cNvSpPr/>
          <p:nvPr/>
        </p:nvSpPr>
        <p:spPr>
          <a:xfrm>
            <a:off x="7461077" y="1242805"/>
            <a:ext cx="1542539" cy="400110"/>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ms-MY" sz="2000" b="1" dirty="0"/>
              <a:t>Fasa 3</a:t>
            </a:r>
            <a:endParaRPr lang="ms-MY" sz="1400" b="1" dirty="0">
              <a:latin typeface="Arial Black" panose="020B0A04020102020204" pitchFamily="34" charset="0"/>
            </a:endParaRPr>
          </a:p>
        </p:txBody>
      </p:sp>
      <p:sp>
        <p:nvSpPr>
          <p:cNvPr id="13" name="Rectangle 12"/>
          <p:cNvSpPr/>
          <p:nvPr/>
        </p:nvSpPr>
        <p:spPr>
          <a:xfrm>
            <a:off x="6095999" y="2956281"/>
            <a:ext cx="1542539" cy="400110"/>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ms-MY" sz="2000" b="1" dirty="0"/>
              <a:t>Fasa 4</a:t>
            </a:r>
            <a:endParaRPr lang="ms-MY" sz="1400" b="1" dirty="0">
              <a:latin typeface="Arial Black" panose="020B0A04020102020204" pitchFamily="34" charset="0"/>
            </a:endParaRPr>
          </a:p>
        </p:txBody>
      </p:sp>
      <p:sp>
        <p:nvSpPr>
          <p:cNvPr id="14" name="Rectangle 13"/>
          <p:cNvSpPr/>
          <p:nvPr/>
        </p:nvSpPr>
        <p:spPr>
          <a:xfrm>
            <a:off x="200706" y="4448684"/>
            <a:ext cx="4019927" cy="1477328"/>
          </a:xfrm>
          <a:prstGeom prst="rect">
            <a:avLst/>
          </a:prstGeom>
          <a:ln>
            <a:noFill/>
          </a:ln>
        </p:spPr>
        <p:txBody>
          <a:bodyPr wrap="square">
            <a:spAutoFit/>
          </a:bodyPr>
          <a:lstStyle/>
          <a:p>
            <a:pPr algn="r"/>
            <a:r>
              <a:rPr lang="ms-MY" sz="1400" b="1" u="sng" dirty="0">
                <a:solidFill>
                  <a:schemeClr val="accent6">
                    <a:lumMod val="75000"/>
                  </a:schemeClr>
                </a:solidFill>
                <a:latin typeface="Tahoma" panose="020B0604030504040204" pitchFamily="34" charset="0"/>
                <a:ea typeface="Calibri" panose="020F0502020204030204" pitchFamily="34" charset="0"/>
              </a:rPr>
              <a:t>Penilaian Fasa 1, 2 &amp; 3: </a:t>
            </a:r>
          </a:p>
          <a:p>
            <a:pPr algn="r"/>
            <a:r>
              <a:rPr lang="ms-MY" sz="1600" dirty="0">
                <a:solidFill>
                  <a:schemeClr val="accent6">
                    <a:lumMod val="75000"/>
                  </a:schemeClr>
                </a:solidFill>
                <a:latin typeface="Tahoma" panose="020B0604030504040204" pitchFamily="34" charset="0"/>
                <a:ea typeface="Calibri" panose="020F0502020204030204" pitchFamily="34" charset="0"/>
              </a:rPr>
              <a:t>Disemak dan diluluskan </a:t>
            </a:r>
          </a:p>
          <a:p>
            <a:pPr algn="r"/>
            <a:r>
              <a:rPr lang="ms-MY" sz="1600" dirty="0">
                <a:solidFill>
                  <a:schemeClr val="accent6">
                    <a:lumMod val="75000"/>
                  </a:schemeClr>
                </a:solidFill>
                <a:latin typeface="Tahoma" panose="020B0604030504040204" pitchFamily="34" charset="0"/>
                <a:ea typeface="Calibri" panose="020F0502020204030204" pitchFamily="34" charset="0"/>
              </a:rPr>
              <a:t>Mesyuarat JKPK Bil. 1/2017 pada 2/6/2017 </a:t>
            </a:r>
          </a:p>
          <a:p>
            <a:pPr algn="r"/>
            <a:r>
              <a:rPr lang="ms-MY" sz="1400" b="1" dirty="0">
                <a:solidFill>
                  <a:srgbClr val="FF0000"/>
                </a:solidFill>
                <a:latin typeface="Tahoma" panose="020B0604030504040204" pitchFamily="34" charset="0"/>
                <a:ea typeface="Calibri" panose="020F0502020204030204" pitchFamily="34" charset="0"/>
              </a:rPr>
              <a:t>[</a:t>
            </a:r>
            <a:r>
              <a:rPr lang="ms-MY" sz="1400" b="1" u="sng" dirty="0">
                <a:solidFill>
                  <a:srgbClr val="FF0000"/>
                </a:solidFill>
                <a:latin typeface="Tahoma" panose="020B0604030504040204" pitchFamily="34" charset="0"/>
                <a:ea typeface="Calibri" panose="020F0502020204030204" pitchFamily="34" charset="0"/>
              </a:rPr>
              <a:t>Kecuali</a:t>
            </a:r>
            <a:r>
              <a:rPr lang="ms-MY" sz="1400" b="1" dirty="0">
                <a:solidFill>
                  <a:srgbClr val="FF0000"/>
                </a:solidFill>
                <a:latin typeface="Tahoma" panose="020B0604030504040204" pitchFamily="34" charset="0"/>
                <a:ea typeface="Calibri" panose="020F0502020204030204" pitchFamily="34" charset="0"/>
              </a:rPr>
              <a:t> </a:t>
            </a:r>
            <a:r>
              <a:rPr lang="ms-MY" sz="1400" b="1" i="1" dirty="0">
                <a:solidFill>
                  <a:srgbClr val="FF0000"/>
                </a:solidFill>
                <a:latin typeface="Tahoma" panose="020B0604030504040204" pitchFamily="34" charset="0"/>
                <a:ea typeface="Calibri" panose="020F0502020204030204" pitchFamily="34" charset="0"/>
              </a:rPr>
              <a:t>Generator Set </a:t>
            </a:r>
            <a:r>
              <a:rPr lang="ms-MY" sz="1400" b="1" dirty="0">
                <a:solidFill>
                  <a:srgbClr val="FF0000"/>
                </a:solidFill>
                <a:latin typeface="Tahoma" panose="020B0604030504040204" pitchFamily="34" charset="0"/>
                <a:ea typeface="Calibri" panose="020F0502020204030204" pitchFamily="34" charset="0"/>
              </a:rPr>
              <a:t>dengan justifikasi kapasiti tidak terpakai di UPM]</a:t>
            </a:r>
          </a:p>
        </p:txBody>
      </p:sp>
      <p:pic>
        <p:nvPicPr>
          <p:cNvPr id="15" name="Picture 14"/>
          <p:cNvPicPr>
            <a:picLocks noChangeAspect="1"/>
          </p:cNvPicPr>
          <p:nvPr/>
        </p:nvPicPr>
        <p:blipFill rotWithShape="1">
          <a:blip r:embed="rId6"/>
          <a:srcRect t="5947" b="5319"/>
          <a:stretch/>
        </p:blipFill>
        <p:spPr>
          <a:xfrm rot="20917342">
            <a:off x="3072411" y="1124356"/>
            <a:ext cx="708611" cy="514682"/>
          </a:xfrm>
          <a:prstGeom prst="rect">
            <a:avLst/>
          </a:prstGeom>
        </p:spPr>
      </p:pic>
      <p:pic>
        <p:nvPicPr>
          <p:cNvPr id="16" name="Picture 15"/>
          <p:cNvPicPr>
            <a:picLocks noChangeAspect="1"/>
          </p:cNvPicPr>
          <p:nvPr/>
        </p:nvPicPr>
        <p:blipFill rotWithShape="1">
          <a:blip r:embed="rId6"/>
          <a:srcRect t="5947" b="5319"/>
          <a:stretch/>
        </p:blipFill>
        <p:spPr>
          <a:xfrm rot="20917342">
            <a:off x="6302565" y="1100841"/>
            <a:ext cx="708611" cy="514682"/>
          </a:xfrm>
          <a:prstGeom prst="rect">
            <a:avLst/>
          </a:prstGeom>
        </p:spPr>
      </p:pic>
      <p:pic>
        <p:nvPicPr>
          <p:cNvPr id="17" name="Picture 16"/>
          <p:cNvPicPr>
            <a:picLocks noChangeAspect="1"/>
          </p:cNvPicPr>
          <p:nvPr/>
        </p:nvPicPr>
        <p:blipFill rotWithShape="1">
          <a:blip r:embed="rId6"/>
          <a:srcRect t="5947" b="5319"/>
          <a:stretch/>
        </p:blipFill>
        <p:spPr>
          <a:xfrm rot="20917342">
            <a:off x="9047419" y="1100840"/>
            <a:ext cx="708611" cy="514682"/>
          </a:xfrm>
          <a:prstGeom prst="rect">
            <a:avLst/>
          </a:prstGeom>
        </p:spPr>
      </p:pic>
      <p:sp>
        <p:nvSpPr>
          <p:cNvPr id="18" name="Rectangle 17"/>
          <p:cNvSpPr/>
          <p:nvPr/>
        </p:nvSpPr>
        <p:spPr>
          <a:xfrm>
            <a:off x="8424333" y="3371467"/>
            <a:ext cx="2895600" cy="2554545"/>
          </a:xfrm>
          <a:prstGeom prst="rect">
            <a:avLst/>
          </a:prstGeom>
          <a:ln>
            <a:noFill/>
          </a:ln>
        </p:spPr>
        <p:txBody>
          <a:bodyPr wrap="square">
            <a:spAutoFit/>
          </a:bodyPr>
          <a:lstStyle/>
          <a:p>
            <a:r>
              <a:rPr lang="ms-MY" sz="1600" b="1" dirty="0">
                <a:solidFill>
                  <a:srgbClr val="C00000"/>
                </a:solidFill>
                <a:latin typeface="Tahoma" panose="020B0604030504040204" pitchFamily="34" charset="0"/>
                <a:ea typeface="Calibri" panose="020F0502020204030204" pitchFamily="34" charset="0"/>
              </a:rPr>
              <a:t>Penilaian Fasa 4 ditangguhkan bagi memberi ruang semakan semula Senarai Undang-Undang dan Keperluan Lain yang berkaitan hasil daripada laporan Peluang Penambahbaikan (OFI) Audit Pensijilan Semula EMS tahun 2017 </a:t>
            </a:r>
          </a:p>
        </p:txBody>
      </p:sp>
      <p:sp>
        <p:nvSpPr>
          <p:cNvPr id="2" name="TextBox 1"/>
          <p:cNvSpPr txBox="1"/>
          <p:nvPr/>
        </p:nvSpPr>
        <p:spPr>
          <a:xfrm>
            <a:off x="2439270" y="394698"/>
            <a:ext cx="2599266" cy="461665"/>
          </a:xfrm>
          <a:prstGeom prst="rect">
            <a:avLst/>
          </a:prstGeom>
          <a:noFill/>
        </p:spPr>
        <p:txBody>
          <a:bodyPr wrap="square" rtlCol="0">
            <a:spAutoFit/>
          </a:bodyPr>
          <a:lstStyle/>
          <a:p>
            <a:r>
              <a:rPr lang="en-US" sz="2400" b="1" dirty="0">
                <a:solidFill>
                  <a:schemeClr val="accent6">
                    <a:lumMod val="75000"/>
                  </a:schemeClr>
                </a:solidFill>
              </a:rPr>
              <a:t>…</a:t>
            </a:r>
            <a:r>
              <a:rPr lang="en-US" sz="2400" b="1" dirty="0" err="1">
                <a:solidFill>
                  <a:schemeClr val="accent6">
                    <a:lumMod val="75000"/>
                  </a:schemeClr>
                </a:solidFill>
              </a:rPr>
              <a:t>secara</a:t>
            </a:r>
            <a:r>
              <a:rPr lang="en-US" sz="2400" b="1" dirty="0">
                <a:solidFill>
                  <a:schemeClr val="accent6">
                    <a:lumMod val="75000"/>
                  </a:schemeClr>
                </a:solidFill>
              </a:rPr>
              <a:t> </a:t>
            </a:r>
            <a:r>
              <a:rPr lang="en-US" sz="2400" b="1" dirty="0" err="1">
                <a:solidFill>
                  <a:schemeClr val="accent6">
                    <a:lumMod val="75000"/>
                  </a:schemeClr>
                </a:solidFill>
              </a:rPr>
              <a:t>berfasa</a:t>
            </a:r>
            <a:endParaRPr lang="en-MY" sz="2400" b="1" dirty="0">
              <a:solidFill>
                <a:schemeClr val="accent6">
                  <a:lumMod val="75000"/>
                </a:schemeClr>
              </a:solidFill>
            </a:endParaRPr>
          </a:p>
        </p:txBody>
      </p:sp>
    </p:spTree>
    <p:extLst>
      <p:ext uri="{BB962C8B-B14F-4D97-AF65-F5344CB8AC3E}">
        <p14:creationId xmlns:p14="http://schemas.microsoft.com/office/powerpoint/2010/main" val="27668348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            PENILAIAN  KEPATUHAN UNDANG-UNDANG ALAM SEKITAR</a:t>
            </a:r>
            <a:endParaRPr lang="en-MY" sz="2800" b="1" dirty="0">
              <a:solidFill>
                <a:schemeClr val="bg1"/>
              </a:solidFill>
            </a:endParaRPr>
          </a:p>
        </p:txBody>
      </p:sp>
      <p:pic>
        <p:nvPicPr>
          <p:cNvPr id="26" name="Picture 25"/>
          <p:cNvPicPr>
            <a:picLocks noChangeAspect="1"/>
          </p:cNvPicPr>
          <p:nvPr/>
        </p:nvPicPr>
        <p:blipFill>
          <a:blip r:embed="rId3"/>
          <a:stretch>
            <a:fillRect/>
          </a:stretch>
        </p:blipFill>
        <p:spPr>
          <a:xfrm>
            <a:off x="223954" y="185149"/>
            <a:ext cx="1884933" cy="891059"/>
          </a:xfrm>
          <a:prstGeom prst="rect">
            <a:avLst/>
          </a:prstGeom>
        </p:spPr>
      </p:pic>
      <p:pic>
        <p:nvPicPr>
          <p:cNvPr id="27" name="Picture 26"/>
          <p:cNvPicPr>
            <a:picLocks noChangeAspect="1"/>
          </p:cNvPicPr>
          <p:nvPr/>
        </p:nvPicPr>
        <p:blipFill>
          <a:blip r:embed="rId4"/>
          <a:stretch>
            <a:fillRect/>
          </a:stretch>
        </p:blipFill>
        <p:spPr>
          <a:xfrm>
            <a:off x="11174370" y="69090"/>
            <a:ext cx="822058" cy="1260490"/>
          </a:xfrm>
          <a:prstGeom prst="rect">
            <a:avLst/>
          </a:prstGeom>
        </p:spPr>
      </p:pic>
      <p:sp>
        <p:nvSpPr>
          <p:cNvPr id="5" name="Rectangle 4"/>
          <p:cNvSpPr/>
          <p:nvPr/>
        </p:nvSpPr>
        <p:spPr>
          <a:xfrm>
            <a:off x="2176620" y="569293"/>
            <a:ext cx="8416920" cy="461665"/>
          </a:xfrm>
          <a:prstGeom prst="rect">
            <a:avLst/>
          </a:prstGeom>
        </p:spPr>
        <p:txBody>
          <a:bodyPr wrap="none">
            <a:spAutoFit/>
          </a:bodyPr>
          <a:lstStyle/>
          <a:p>
            <a:r>
              <a:rPr lang="en-US" sz="2400" b="1" dirty="0">
                <a:solidFill>
                  <a:schemeClr val="accent6">
                    <a:lumMod val="75000"/>
                  </a:schemeClr>
                </a:solidFill>
                <a:latin typeface="Arial" panose="020B0604020202020204" pitchFamily="34" charset="0"/>
                <a:cs typeface="Arial" panose="020B0604020202020204" pitchFamily="34" charset="0"/>
              </a:rPr>
              <a:t>…</a:t>
            </a:r>
            <a:r>
              <a:rPr lang="en-US" sz="2400" b="1" dirty="0" err="1">
                <a:solidFill>
                  <a:schemeClr val="accent6">
                    <a:lumMod val="75000"/>
                  </a:schemeClr>
                </a:solidFill>
                <a:latin typeface="Arial" panose="020B0604020202020204" pitchFamily="34" charset="0"/>
                <a:cs typeface="Arial" panose="020B0604020202020204" pitchFamily="34" charset="0"/>
              </a:rPr>
              <a:t>menggunakan</a:t>
            </a:r>
            <a:r>
              <a:rPr lang="en-US" sz="2400" b="1" dirty="0">
                <a:solidFill>
                  <a:schemeClr val="accent6">
                    <a:lumMod val="75000"/>
                  </a:schemeClr>
                </a:solidFill>
                <a:latin typeface="Arial" panose="020B0604020202020204" pitchFamily="34" charset="0"/>
                <a:cs typeface="Arial" panose="020B0604020202020204" pitchFamily="34" charset="0"/>
              </a:rPr>
              <a:t> </a:t>
            </a:r>
            <a:r>
              <a:rPr lang="en-US" sz="2400" b="1" i="1" dirty="0">
                <a:solidFill>
                  <a:schemeClr val="accent6">
                    <a:lumMod val="75000"/>
                  </a:schemeClr>
                </a:solidFill>
                <a:latin typeface="Arial" panose="020B0604020202020204" pitchFamily="34" charset="0"/>
                <a:cs typeface="Arial" panose="020B0604020202020204" pitchFamily="34" charset="0"/>
              </a:rPr>
              <a:t>CHECKPOINT</a:t>
            </a:r>
            <a:r>
              <a:rPr lang="en-US" sz="2400" b="1" dirty="0">
                <a:solidFill>
                  <a:schemeClr val="accent6">
                    <a:lumMod val="75000"/>
                  </a:schemeClr>
                </a:solidFill>
                <a:latin typeface="Arial" panose="020B0604020202020204" pitchFamily="34" charset="0"/>
                <a:cs typeface="Arial" panose="020B0604020202020204" pitchFamily="34" charset="0"/>
              </a:rPr>
              <a:t> PENILAIAN KEPATUHAN</a:t>
            </a:r>
            <a:endParaRPr lang="en-MY" sz="2400" dirty="0">
              <a:solidFill>
                <a:schemeClr val="accent6">
                  <a:lumMod val="75000"/>
                </a:schemeClr>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564013136"/>
              </p:ext>
            </p:extLst>
          </p:nvPr>
        </p:nvGraphicFramePr>
        <p:xfrm>
          <a:off x="313266" y="1168402"/>
          <a:ext cx="11209867" cy="5628558"/>
        </p:xfrm>
        <a:graphic>
          <a:graphicData uri="http://schemas.openxmlformats.org/drawingml/2006/table">
            <a:tbl>
              <a:tblPr/>
              <a:tblGrid>
                <a:gridCol w="791286">
                  <a:extLst>
                    <a:ext uri="{9D8B030D-6E8A-4147-A177-3AD203B41FA5}">
                      <a16:colId xmlns:a16="http://schemas.microsoft.com/office/drawing/2014/main" val="20000"/>
                    </a:ext>
                  </a:extLst>
                </a:gridCol>
                <a:gridCol w="1761550">
                  <a:extLst>
                    <a:ext uri="{9D8B030D-6E8A-4147-A177-3AD203B41FA5}">
                      <a16:colId xmlns:a16="http://schemas.microsoft.com/office/drawing/2014/main" val="20001"/>
                    </a:ext>
                  </a:extLst>
                </a:gridCol>
                <a:gridCol w="1733291">
                  <a:extLst>
                    <a:ext uri="{9D8B030D-6E8A-4147-A177-3AD203B41FA5}">
                      <a16:colId xmlns:a16="http://schemas.microsoft.com/office/drawing/2014/main" val="20002"/>
                    </a:ext>
                  </a:extLst>
                </a:gridCol>
                <a:gridCol w="2223148">
                  <a:extLst>
                    <a:ext uri="{9D8B030D-6E8A-4147-A177-3AD203B41FA5}">
                      <a16:colId xmlns:a16="http://schemas.microsoft.com/office/drawing/2014/main" val="20003"/>
                    </a:ext>
                  </a:extLst>
                </a:gridCol>
                <a:gridCol w="874528">
                  <a:extLst>
                    <a:ext uri="{9D8B030D-6E8A-4147-A177-3AD203B41FA5}">
                      <a16:colId xmlns:a16="http://schemas.microsoft.com/office/drawing/2014/main" val="20004"/>
                    </a:ext>
                  </a:extLst>
                </a:gridCol>
                <a:gridCol w="755276">
                  <a:extLst>
                    <a:ext uri="{9D8B030D-6E8A-4147-A177-3AD203B41FA5}">
                      <a16:colId xmlns:a16="http://schemas.microsoft.com/office/drawing/2014/main" val="20005"/>
                    </a:ext>
                  </a:extLst>
                </a:gridCol>
                <a:gridCol w="785088">
                  <a:extLst>
                    <a:ext uri="{9D8B030D-6E8A-4147-A177-3AD203B41FA5}">
                      <a16:colId xmlns:a16="http://schemas.microsoft.com/office/drawing/2014/main" val="20006"/>
                    </a:ext>
                  </a:extLst>
                </a:gridCol>
                <a:gridCol w="427327">
                  <a:extLst>
                    <a:ext uri="{9D8B030D-6E8A-4147-A177-3AD203B41FA5}">
                      <a16:colId xmlns:a16="http://schemas.microsoft.com/office/drawing/2014/main" val="20007"/>
                    </a:ext>
                  </a:extLst>
                </a:gridCol>
                <a:gridCol w="569768">
                  <a:extLst>
                    <a:ext uri="{9D8B030D-6E8A-4147-A177-3AD203B41FA5}">
                      <a16:colId xmlns:a16="http://schemas.microsoft.com/office/drawing/2014/main" val="20008"/>
                    </a:ext>
                  </a:extLst>
                </a:gridCol>
                <a:gridCol w="424014">
                  <a:extLst>
                    <a:ext uri="{9D8B030D-6E8A-4147-A177-3AD203B41FA5}">
                      <a16:colId xmlns:a16="http://schemas.microsoft.com/office/drawing/2014/main" val="20009"/>
                    </a:ext>
                  </a:extLst>
                </a:gridCol>
                <a:gridCol w="864591">
                  <a:extLst>
                    <a:ext uri="{9D8B030D-6E8A-4147-A177-3AD203B41FA5}">
                      <a16:colId xmlns:a16="http://schemas.microsoft.com/office/drawing/2014/main" val="20010"/>
                    </a:ext>
                  </a:extLst>
                </a:gridCol>
              </a:tblGrid>
              <a:tr h="457198">
                <a:tc gridSpan="11">
                  <a:txBody>
                    <a:bodyPr/>
                    <a:lstStyle/>
                    <a:p>
                      <a:pPr algn="ctr" fontAlgn="b"/>
                      <a:r>
                        <a:rPr lang="en-MY" sz="900" b="1" i="0" u="none" strike="noStrike" dirty="0">
                          <a:solidFill>
                            <a:srgbClr val="000000"/>
                          </a:solidFill>
                          <a:effectLst/>
                          <a:latin typeface="Tahoma" panose="020B0604030504040204" pitchFamily="34" charset="0"/>
                        </a:rPr>
                        <a:t>SENARAI UTAMA STATUS PENILAIAN KEPATUHAN TERHADAP LAPORAN PEMERIKSAAN SKOP PENILAIAN KEPATUHAN </a:t>
                      </a:r>
                      <a:br>
                        <a:rPr lang="en-MY" sz="900" b="1" i="0" u="none" strike="noStrike" dirty="0">
                          <a:solidFill>
                            <a:srgbClr val="000000"/>
                          </a:solidFill>
                          <a:effectLst/>
                          <a:latin typeface="Tahoma" panose="020B0604030504040204" pitchFamily="34" charset="0"/>
                        </a:rPr>
                      </a:br>
                      <a:r>
                        <a:rPr lang="en-MY" sz="900" b="1" i="0" u="none" strike="noStrike" dirty="0">
                          <a:solidFill>
                            <a:srgbClr val="000000"/>
                          </a:solidFill>
                          <a:effectLst/>
                          <a:latin typeface="Tahoma" panose="020B0604030504040204" pitchFamily="34" charset="0"/>
                        </a:rPr>
                        <a:t>SISTEM PENGURUSAN ALAM SEKITAR (EMS) UNIVERSITI PUTRA MALAYSIA</a:t>
                      </a:r>
                      <a:br>
                        <a:rPr lang="en-MY" sz="900" b="1" i="0" u="none" strike="noStrike" dirty="0">
                          <a:solidFill>
                            <a:srgbClr val="000000"/>
                          </a:solidFill>
                          <a:effectLst/>
                          <a:latin typeface="Tahoma" panose="020B0604030504040204" pitchFamily="34" charset="0"/>
                        </a:rPr>
                      </a:br>
                      <a:r>
                        <a:rPr lang="en-MY" sz="900" b="1" i="0" u="none" strike="noStrike" dirty="0">
                          <a:solidFill>
                            <a:srgbClr val="000000"/>
                          </a:solidFill>
                          <a:effectLst/>
                          <a:latin typeface="Tahoma" panose="020B0604030504040204" pitchFamily="34" charset="0"/>
                        </a:rPr>
                        <a:t>BAGI TAHUN 2016/17</a:t>
                      </a:r>
                    </a:p>
                  </a:txBody>
                  <a:tcPr marL="6216" marR="6216" marT="6216" marB="0" anchor="b">
                    <a:lnL>
                      <a:noFill/>
                    </a:lnL>
                    <a:lnR>
                      <a:noFill/>
                    </a:lnR>
                    <a:lnT>
                      <a:noFill/>
                    </a:lnT>
                    <a:lnB>
                      <a:noFill/>
                    </a:lnB>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extLst>
                  <a:ext uri="{0D108BD9-81ED-4DB2-BD59-A6C34878D82A}">
                    <a16:rowId xmlns:a16="http://schemas.microsoft.com/office/drawing/2014/main" val="10000"/>
                  </a:ext>
                </a:extLst>
              </a:tr>
              <a:tr h="155128">
                <a:tc>
                  <a:txBody>
                    <a:bodyPr/>
                    <a:lstStyle/>
                    <a:p>
                      <a:pPr algn="l" fontAlgn="b"/>
                      <a:endParaRPr lang="en-MY" sz="900" b="0" i="0" u="none" strike="noStrike">
                        <a:solidFill>
                          <a:srgbClr val="000000"/>
                        </a:solidFill>
                        <a:effectLst/>
                        <a:latin typeface="Tahoma" panose="020B0604030504040204" pitchFamily="34" charset="0"/>
                      </a:endParaRPr>
                    </a:p>
                  </a:txBody>
                  <a:tcPr marL="6216" marR="6216" marT="621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MY" sz="900" b="0" i="0" u="none" strike="noStrike">
                        <a:solidFill>
                          <a:srgbClr val="000000"/>
                        </a:solidFill>
                        <a:effectLst/>
                        <a:latin typeface="Tahoma" panose="020B0604030504040204" pitchFamily="34" charset="0"/>
                      </a:endParaRPr>
                    </a:p>
                  </a:txBody>
                  <a:tcPr marL="6216" marR="6216" marT="621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MY" sz="900" b="0" i="0" u="none" strike="noStrike">
                        <a:solidFill>
                          <a:srgbClr val="000000"/>
                        </a:solidFill>
                        <a:effectLst/>
                        <a:latin typeface="Tahoma" panose="020B0604030504040204" pitchFamily="34" charset="0"/>
                      </a:endParaRPr>
                    </a:p>
                  </a:txBody>
                  <a:tcPr marL="6216" marR="6216" marT="621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MY" sz="900" b="0" i="0" u="none" strike="noStrike">
                        <a:solidFill>
                          <a:srgbClr val="000000"/>
                        </a:solidFill>
                        <a:effectLst/>
                        <a:latin typeface="Tahoma" panose="020B0604030504040204" pitchFamily="34" charset="0"/>
                      </a:endParaRPr>
                    </a:p>
                  </a:txBody>
                  <a:tcPr marL="6216" marR="6216" marT="621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MY" sz="900" b="0" i="0" u="none" strike="noStrike">
                        <a:solidFill>
                          <a:srgbClr val="000000"/>
                        </a:solidFill>
                        <a:effectLst/>
                        <a:latin typeface="Tahoma" panose="020B0604030504040204" pitchFamily="34" charset="0"/>
                      </a:endParaRPr>
                    </a:p>
                  </a:txBody>
                  <a:tcPr marL="6216" marR="6216" marT="621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MY" sz="900" b="0" i="0" u="none" strike="noStrike">
                        <a:solidFill>
                          <a:srgbClr val="000000"/>
                        </a:solidFill>
                        <a:effectLst/>
                        <a:latin typeface="Tahoma" panose="020B0604030504040204" pitchFamily="34" charset="0"/>
                      </a:endParaRPr>
                    </a:p>
                  </a:txBody>
                  <a:tcPr marL="6216" marR="6216" marT="621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MY" sz="900" b="0" i="0" u="none" strike="noStrike">
                        <a:solidFill>
                          <a:srgbClr val="000000"/>
                        </a:solidFill>
                        <a:effectLst/>
                        <a:latin typeface="Tahoma" panose="020B0604030504040204" pitchFamily="34" charset="0"/>
                      </a:endParaRPr>
                    </a:p>
                  </a:txBody>
                  <a:tcPr marL="6216" marR="6216" marT="621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MY" sz="900" b="0" i="0" u="none" strike="noStrike">
                        <a:solidFill>
                          <a:srgbClr val="000000"/>
                        </a:solidFill>
                        <a:effectLst/>
                        <a:latin typeface="Tahoma" panose="020B0604030504040204" pitchFamily="34" charset="0"/>
                      </a:endParaRPr>
                    </a:p>
                  </a:txBody>
                  <a:tcPr marL="6216" marR="6216" marT="621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MY" sz="900" b="0" i="0" u="none" strike="noStrike">
                        <a:solidFill>
                          <a:srgbClr val="000000"/>
                        </a:solidFill>
                        <a:effectLst/>
                        <a:latin typeface="Tahoma" panose="020B0604030504040204" pitchFamily="34" charset="0"/>
                      </a:endParaRPr>
                    </a:p>
                  </a:txBody>
                  <a:tcPr marL="6216" marR="6216" marT="621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MY" sz="900" b="0" i="0" u="none" strike="noStrike">
                        <a:solidFill>
                          <a:srgbClr val="000000"/>
                        </a:solidFill>
                        <a:effectLst/>
                        <a:latin typeface="Tahoma" panose="020B0604030504040204" pitchFamily="34" charset="0"/>
                      </a:endParaRPr>
                    </a:p>
                  </a:txBody>
                  <a:tcPr marL="6216" marR="6216" marT="621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MY" sz="900" b="0" i="0" u="none" strike="noStrike">
                        <a:solidFill>
                          <a:srgbClr val="000000"/>
                        </a:solidFill>
                        <a:effectLst/>
                        <a:latin typeface="Tahoma" panose="020B0604030504040204" pitchFamily="34" charset="0"/>
                      </a:endParaRPr>
                    </a:p>
                  </a:txBody>
                  <a:tcPr marL="6216" marR="6216" marT="6216"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51932">
                <a:tc>
                  <a:txBody>
                    <a:bodyPr/>
                    <a:lstStyle/>
                    <a:p>
                      <a:pPr algn="ctr" fontAlgn="ctr"/>
                      <a:r>
                        <a:rPr lang="en-MY" sz="900" b="1" i="0" u="none" strike="noStrike">
                          <a:solidFill>
                            <a:srgbClr val="000000"/>
                          </a:solidFill>
                          <a:effectLst/>
                          <a:latin typeface="Tahoma" panose="020B0604030504040204" pitchFamily="34" charset="0"/>
                        </a:rPr>
                        <a:t>Bil.</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MY" sz="900" b="1" i="0" u="none" strike="noStrike">
                          <a:solidFill>
                            <a:srgbClr val="000000"/>
                          </a:solidFill>
                          <a:effectLst/>
                          <a:latin typeface="Tahoma" panose="020B0604030504040204" pitchFamily="34" charset="0"/>
                        </a:rPr>
                        <a:t>Skop Penilaian</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MY" sz="900" b="1" i="0" u="none" strike="noStrike">
                          <a:solidFill>
                            <a:srgbClr val="000000"/>
                          </a:solidFill>
                          <a:effectLst/>
                          <a:latin typeface="Tahoma" panose="020B0604030504040204" pitchFamily="34" charset="0"/>
                        </a:rPr>
                        <a:t>Peneraju Operasi</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MY" sz="900" b="1" i="0" u="none" strike="noStrike">
                          <a:solidFill>
                            <a:srgbClr val="000000"/>
                          </a:solidFill>
                          <a:effectLst/>
                          <a:latin typeface="Tahoma" panose="020B0604030504040204" pitchFamily="34" charset="0"/>
                        </a:rPr>
                        <a:t>Perundangan dan Keperluan lain yang Berkaitan</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MY" sz="900" b="1" i="0" u="none" strike="noStrike">
                          <a:solidFill>
                            <a:srgbClr val="000000"/>
                          </a:solidFill>
                          <a:effectLst/>
                          <a:latin typeface="Tahoma" panose="020B0604030504040204" pitchFamily="34" charset="0"/>
                        </a:rPr>
                        <a:t>Tarikh Penilaian</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MY" sz="900" b="1" i="0" u="none" strike="noStrike">
                          <a:solidFill>
                            <a:srgbClr val="000000"/>
                          </a:solidFill>
                          <a:effectLst/>
                          <a:latin typeface="Tahoma" panose="020B0604030504040204" pitchFamily="34" charset="0"/>
                        </a:rPr>
                        <a:t>Mesyuarat JKPK</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MY" sz="900" b="1" i="0" u="none" strike="noStrike">
                          <a:solidFill>
                            <a:srgbClr val="000000"/>
                          </a:solidFill>
                          <a:effectLst/>
                          <a:latin typeface="Tahoma" panose="020B0604030504040204" pitchFamily="34" charset="0"/>
                        </a:rPr>
                        <a:t>Jumlah </a:t>
                      </a:r>
                      <a:r>
                        <a:rPr lang="en-MY" sz="900" b="1" i="1" u="none" strike="noStrike">
                          <a:solidFill>
                            <a:srgbClr val="000000"/>
                          </a:solidFill>
                          <a:effectLst/>
                          <a:latin typeface="Tahoma" panose="020B0604030504040204" pitchFamily="34" charset="0"/>
                        </a:rPr>
                        <a:t>Checkpoint</a:t>
                      </a:r>
                      <a:endParaRPr lang="en-MY" sz="900" b="1" i="0" u="none" strike="noStrike">
                        <a:solidFill>
                          <a:srgbClr val="000000"/>
                        </a:solidFill>
                        <a:effectLst/>
                        <a:latin typeface="Tahoma" panose="020B0604030504040204" pitchFamily="34" charset="0"/>
                      </a:endParaRP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MY" sz="900" b="1" i="0" u="none" strike="noStrike">
                          <a:solidFill>
                            <a:srgbClr val="000000"/>
                          </a:solidFill>
                          <a:effectLst/>
                          <a:latin typeface="Tahoma" panose="020B0604030504040204" pitchFamily="34" charset="0"/>
                        </a:rPr>
                        <a:t>Bil. Patuh</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MY" sz="900" b="1" i="0" u="none" strike="noStrike">
                          <a:solidFill>
                            <a:srgbClr val="000000"/>
                          </a:solidFill>
                          <a:effectLst/>
                          <a:latin typeface="Tahoma" panose="020B0604030504040204" pitchFamily="34" charset="0"/>
                        </a:rPr>
                        <a:t>Bil. Tidak Patuh</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MY" sz="900" b="1" i="0" u="none" strike="noStrike">
                          <a:solidFill>
                            <a:srgbClr val="000000"/>
                          </a:solidFill>
                          <a:effectLst/>
                          <a:latin typeface="Tahoma" panose="020B0604030504040204" pitchFamily="34" charset="0"/>
                        </a:rPr>
                        <a:t>Bil. NA</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MY" sz="900" b="1" i="0" u="none" strike="noStrike">
                          <a:solidFill>
                            <a:srgbClr val="000000"/>
                          </a:solidFill>
                          <a:effectLst/>
                          <a:latin typeface="Tahoma" panose="020B0604030504040204" pitchFamily="34" charset="0"/>
                        </a:rPr>
                        <a:t>Catatan</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2"/>
                  </a:ext>
                </a:extLst>
              </a:tr>
              <a:tr h="600334">
                <a:tc>
                  <a:txBody>
                    <a:bodyPr/>
                    <a:lstStyle/>
                    <a:p>
                      <a:pPr algn="ctr" fontAlgn="ctr"/>
                      <a:r>
                        <a:rPr lang="en-MY" sz="900" b="0" i="0" u="none" strike="noStrike">
                          <a:solidFill>
                            <a:srgbClr val="000000"/>
                          </a:solidFill>
                          <a:effectLst/>
                          <a:latin typeface="Tahoma" panose="020B0604030504040204" pitchFamily="34" charset="0"/>
                        </a:rPr>
                        <a:t>1</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MY" sz="900" b="0" i="0" u="none" strike="noStrike">
                          <a:solidFill>
                            <a:srgbClr val="000000"/>
                          </a:solidFill>
                          <a:effectLst/>
                          <a:latin typeface="Tahoma" panose="020B0604030504040204" pitchFamily="34" charset="0"/>
                        </a:rPr>
                        <a:t>Pelepasan Asap Bas Bahan Bakar Diesel</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900" b="0" i="0" u="none" strike="noStrike">
                          <a:solidFill>
                            <a:srgbClr val="000000"/>
                          </a:solidFill>
                          <a:effectLst/>
                          <a:latin typeface="Tahoma" panose="020B0604030504040204" pitchFamily="34" charset="0"/>
                        </a:rPr>
                        <a:t>Bahagian Hal Ehwal Pelajar</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MY" sz="900" b="0" i="1" u="none" strike="noStrike">
                          <a:solidFill>
                            <a:srgbClr val="000000"/>
                          </a:solidFill>
                          <a:effectLst/>
                          <a:latin typeface="Tahoma" panose="020B0604030504040204" pitchFamily="34" charset="0"/>
                        </a:rPr>
                        <a:t>Environmental Quality (Control of Emissionfrom Diesel Engines) Regulations 1996</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900" b="0" i="0" u="none" strike="noStrike">
                          <a:solidFill>
                            <a:srgbClr val="000000"/>
                          </a:solidFill>
                          <a:effectLst/>
                          <a:latin typeface="Tahoma" panose="020B0604030504040204" pitchFamily="34" charset="0"/>
                        </a:rPr>
                        <a:t>5/17/2016</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900" b="0" i="0" u="none" strike="noStrike">
                          <a:solidFill>
                            <a:srgbClr val="000000"/>
                          </a:solidFill>
                          <a:effectLst/>
                          <a:latin typeface="Tahoma" panose="020B0604030504040204" pitchFamily="34" charset="0"/>
                        </a:rPr>
                        <a:t>Bil. 1/2016</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900" b="0" i="0" u="none" strike="noStrike">
                          <a:solidFill>
                            <a:srgbClr val="000000"/>
                          </a:solidFill>
                          <a:effectLst/>
                          <a:latin typeface="Tahoma" panose="020B0604030504040204" pitchFamily="34" charset="0"/>
                        </a:rPr>
                        <a:t>Tiada</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900" b="0" i="0" u="none" strike="noStrike">
                          <a:solidFill>
                            <a:srgbClr val="000000"/>
                          </a:solidFill>
                          <a:effectLst/>
                          <a:latin typeface="Tahoma" panose="020B0604030504040204" pitchFamily="34" charset="0"/>
                        </a:rPr>
                        <a:t>Patuh</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900" b="0" i="0" u="none" strike="noStrike">
                          <a:solidFill>
                            <a:srgbClr val="000000"/>
                          </a:solidFill>
                          <a:effectLst/>
                          <a:latin typeface="Tahoma" panose="020B0604030504040204" pitchFamily="34" charset="0"/>
                        </a:rPr>
                        <a:t>-</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900" b="0" i="0" u="none" strike="noStrike">
                          <a:solidFill>
                            <a:srgbClr val="000000"/>
                          </a:solidFill>
                          <a:effectLst/>
                          <a:latin typeface="Tahoma" panose="020B0604030504040204" pitchFamily="34" charset="0"/>
                        </a:rPr>
                        <a:t>-</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MY" sz="900" b="0" i="0" u="none" strike="noStrike">
                          <a:solidFill>
                            <a:srgbClr val="000000"/>
                          </a:solidFill>
                          <a:effectLst/>
                          <a:latin typeface="Tahoma" panose="020B0604030504040204" pitchFamily="34" charset="0"/>
                        </a:rPr>
                        <a:t>Berdasarkan Laporan Pemeriksaan PUSPAKOM</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0334">
                <a:tc>
                  <a:txBody>
                    <a:bodyPr/>
                    <a:lstStyle/>
                    <a:p>
                      <a:pPr algn="ctr" fontAlgn="ctr"/>
                      <a:r>
                        <a:rPr lang="en-MY" sz="900" b="0" i="0" u="none" strike="noStrike">
                          <a:solidFill>
                            <a:srgbClr val="000000"/>
                          </a:solidFill>
                          <a:effectLst/>
                          <a:latin typeface="Tahoma" panose="020B0604030504040204" pitchFamily="34" charset="0"/>
                        </a:rPr>
                        <a:t>2</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MY" sz="900" b="0" i="0" u="none" strike="noStrike">
                          <a:solidFill>
                            <a:srgbClr val="000000"/>
                          </a:solidFill>
                          <a:effectLst/>
                          <a:latin typeface="Tahoma" panose="020B0604030504040204" pitchFamily="34" charset="0"/>
                        </a:rPr>
                        <a:t>Pengurusan Bahan Kimia</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i-FI" sz="900" b="0" i="0" u="none" strike="noStrike">
                          <a:solidFill>
                            <a:srgbClr val="000000"/>
                          </a:solidFill>
                          <a:effectLst/>
                          <a:latin typeface="Tahoma" panose="020B0604030504040204" pitchFamily="34" charset="0"/>
                        </a:rPr>
                        <a:t>Pejabat Pengurusan keselamatan dan Kesihatan Pekerjaan</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MY" sz="900" b="0" i="1" u="none" strike="noStrike">
                          <a:solidFill>
                            <a:srgbClr val="000000"/>
                          </a:solidFill>
                          <a:effectLst/>
                          <a:latin typeface="Tahoma" panose="020B0604030504040204" pitchFamily="34" charset="0"/>
                        </a:rPr>
                        <a:t>Occupational Safety &amp; Health Act 1994 (Use and Standards of Exposure of Chemical Hazardous To Health) Regulation 2000</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900" b="0" i="0" u="none" strike="noStrike">
                          <a:solidFill>
                            <a:srgbClr val="000000"/>
                          </a:solidFill>
                          <a:effectLst/>
                          <a:latin typeface="Tahoma" panose="020B0604030504040204" pitchFamily="34" charset="0"/>
                        </a:rPr>
                        <a:t>11/15/2016</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900" b="0" i="0" u="none" strike="noStrike">
                          <a:solidFill>
                            <a:srgbClr val="000000"/>
                          </a:solidFill>
                          <a:effectLst/>
                          <a:latin typeface="Tahoma" panose="020B0604030504040204" pitchFamily="34" charset="0"/>
                        </a:rPr>
                        <a:t>Bil. 2/2016</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900" b="0" i="0" u="none" strike="noStrike">
                          <a:solidFill>
                            <a:srgbClr val="000000"/>
                          </a:solidFill>
                          <a:effectLst/>
                          <a:latin typeface="Tahoma" panose="020B0604030504040204" pitchFamily="34" charset="0"/>
                        </a:rPr>
                        <a:t>35</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900" b="0" i="0" u="none" strike="noStrike">
                          <a:solidFill>
                            <a:srgbClr val="000000"/>
                          </a:solidFill>
                          <a:effectLst/>
                          <a:latin typeface="Tahoma" panose="020B0604030504040204" pitchFamily="34" charset="0"/>
                        </a:rPr>
                        <a:t>11</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900" b="0" i="0" u="none" strike="noStrike">
                          <a:solidFill>
                            <a:srgbClr val="000000"/>
                          </a:solidFill>
                          <a:effectLst/>
                          <a:latin typeface="Tahoma" panose="020B0604030504040204" pitchFamily="34" charset="0"/>
                        </a:rPr>
                        <a:t>24</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900" b="0" i="0" u="none" strike="noStrike">
                          <a:solidFill>
                            <a:srgbClr val="000000"/>
                          </a:solidFill>
                          <a:effectLst/>
                          <a:latin typeface="Tahoma" panose="020B0604030504040204" pitchFamily="34" charset="0"/>
                        </a:rPr>
                        <a:t>-</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MY" sz="900" b="0" i="0" u="none" strike="noStrike">
                          <a:solidFill>
                            <a:srgbClr val="000000"/>
                          </a:solidFill>
                          <a:effectLst/>
                          <a:latin typeface="Tahoma" panose="020B0604030504040204" pitchFamily="34" charset="0"/>
                        </a:rPr>
                        <a:t> </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51932">
                <a:tc>
                  <a:txBody>
                    <a:bodyPr/>
                    <a:lstStyle/>
                    <a:p>
                      <a:pPr algn="ctr" fontAlgn="ctr"/>
                      <a:r>
                        <a:rPr lang="en-MY" sz="1400" b="0" i="0" u="none" strike="noStrike" dirty="0">
                          <a:solidFill>
                            <a:srgbClr val="000000"/>
                          </a:solidFill>
                          <a:effectLst/>
                          <a:latin typeface="Tahoma" panose="020B0604030504040204" pitchFamily="34" charset="0"/>
                        </a:rPr>
                        <a:t>3</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MY" sz="1400" b="0" i="0" u="none" strike="noStrike" dirty="0" err="1">
                          <a:solidFill>
                            <a:srgbClr val="000000"/>
                          </a:solidFill>
                          <a:effectLst/>
                          <a:latin typeface="Tahoma" panose="020B0604030504040204" pitchFamily="34" charset="0"/>
                        </a:rPr>
                        <a:t>Pengurusan</a:t>
                      </a:r>
                      <a:r>
                        <a:rPr lang="en-MY" sz="1400" b="0" i="0" u="none" strike="noStrike" dirty="0">
                          <a:solidFill>
                            <a:srgbClr val="000000"/>
                          </a:solidFill>
                          <a:effectLst/>
                          <a:latin typeface="Tahoma" panose="020B0604030504040204" pitchFamily="34" charset="0"/>
                        </a:rPr>
                        <a:t> </a:t>
                      </a:r>
                      <a:r>
                        <a:rPr lang="en-MY" sz="1400" b="0" i="0" u="none" strike="noStrike" dirty="0" err="1">
                          <a:solidFill>
                            <a:srgbClr val="000000"/>
                          </a:solidFill>
                          <a:effectLst/>
                          <a:latin typeface="Tahoma" panose="020B0604030504040204" pitchFamily="34" charset="0"/>
                        </a:rPr>
                        <a:t>Sisa</a:t>
                      </a:r>
                      <a:r>
                        <a:rPr lang="en-MY" sz="1400" b="0" i="0" u="none" strike="noStrike" dirty="0">
                          <a:solidFill>
                            <a:srgbClr val="000000"/>
                          </a:solidFill>
                          <a:effectLst/>
                          <a:latin typeface="Tahoma" panose="020B0604030504040204" pitchFamily="34" charset="0"/>
                        </a:rPr>
                        <a:t> </a:t>
                      </a:r>
                      <a:r>
                        <a:rPr lang="en-MY" sz="1400" b="0" i="0" u="none" strike="noStrike" dirty="0" err="1">
                          <a:solidFill>
                            <a:srgbClr val="000000"/>
                          </a:solidFill>
                          <a:effectLst/>
                          <a:latin typeface="Tahoma" panose="020B0604030504040204" pitchFamily="34" charset="0"/>
                        </a:rPr>
                        <a:t>Terjadual</a:t>
                      </a:r>
                      <a:endParaRPr lang="en-MY" sz="1400" b="0" i="0" u="none" strike="noStrike" dirty="0">
                        <a:solidFill>
                          <a:srgbClr val="000000"/>
                        </a:solidFill>
                        <a:effectLst/>
                        <a:latin typeface="Tahoma" panose="020B0604030504040204" pitchFamily="34" charset="0"/>
                      </a:endParaRP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i-FI" sz="1400" b="0" i="0" u="none" strike="noStrike" dirty="0">
                          <a:solidFill>
                            <a:srgbClr val="000000"/>
                          </a:solidFill>
                          <a:effectLst/>
                          <a:latin typeface="Tahoma" panose="020B0604030504040204" pitchFamily="34" charset="0"/>
                        </a:rPr>
                        <a:t>Pejabat Pengurusan keselamatan dan Kesihatan Pekerjaan</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MY" sz="1400" b="0" i="1" u="none" strike="noStrike" dirty="0">
                          <a:solidFill>
                            <a:srgbClr val="000000"/>
                          </a:solidFill>
                          <a:effectLst/>
                          <a:latin typeface="Tahoma" panose="020B0604030504040204" pitchFamily="34" charset="0"/>
                        </a:rPr>
                        <a:t>Environmental Quality (Scheduled Wastes) Regulations 2005 [P.U.(A) 158/2007].</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400" b="0" i="0" u="none" strike="noStrike" dirty="0">
                          <a:solidFill>
                            <a:srgbClr val="000000"/>
                          </a:solidFill>
                          <a:effectLst/>
                          <a:latin typeface="Tahoma" panose="020B0604030504040204" pitchFamily="34" charset="0"/>
                        </a:rPr>
                        <a:t>11/15/2016</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400" b="0" i="0" u="none" strike="noStrike" dirty="0" err="1">
                          <a:solidFill>
                            <a:srgbClr val="000000"/>
                          </a:solidFill>
                          <a:effectLst/>
                          <a:latin typeface="Tahoma" panose="020B0604030504040204" pitchFamily="34" charset="0"/>
                        </a:rPr>
                        <a:t>Bil</a:t>
                      </a:r>
                      <a:r>
                        <a:rPr lang="en-MY" sz="1400" b="0" i="0" u="none" strike="noStrike" dirty="0">
                          <a:solidFill>
                            <a:srgbClr val="000000"/>
                          </a:solidFill>
                          <a:effectLst/>
                          <a:latin typeface="Tahoma" panose="020B0604030504040204" pitchFamily="34" charset="0"/>
                        </a:rPr>
                        <a:t>. 2/2016</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400" b="0" i="0" u="none" strike="noStrike" dirty="0">
                          <a:solidFill>
                            <a:srgbClr val="000000"/>
                          </a:solidFill>
                          <a:effectLst/>
                          <a:latin typeface="Tahoma" panose="020B0604030504040204" pitchFamily="34" charset="0"/>
                        </a:rPr>
                        <a:t>16</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400" b="0" i="0" u="none" strike="noStrike" dirty="0">
                          <a:solidFill>
                            <a:srgbClr val="000000"/>
                          </a:solidFill>
                          <a:effectLst/>
                          <a:latin typeface="Tahoma" panose="020B0604030504040204" pitchFamily="34" charset="0"/>
                        </a:rPr>
                        <a:t>9</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400" b="0" i="0" u="none" strike="noStrike" dirty="0">
                          <a:solidFill>
                            <a:srgbClr val="000000"/>
                          </a:solidFill>
                          <a:effectLst/>
                          <a:latin typeface="Tahoma" panose="020B0604030504040204" pitchFamily="34" charset="0"/>
                        </a:rPr>
                        <a:t>7</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400" b="0" i="0" u="none" strike="noStrike">
                          <a:solidFill>
                            <a:srgbClr val="000000"/>
                          </a:solidFill>
                          <a:effectLst/>
                          <a:latin typeface="Tahoma" panose="020B0604030504040204" pitchFamily="34" charset="0"/>
                        </a:rPr>
                        <a:t>-</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MY" sz="1400" b="0" i="0" u="none" strike="noStrike" dirty="0">
                          <a:solidFill>
                            <a:srgbClr val="000000"/>
                          </a:solidFill>
                          <a:effectLst/>
                          <a:latin typeface="Tahoma" panose="020B0604030504040204" pitchFamily="34" charset="0"/>
                        </a:rPr>
                        <a:t> </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48851">
                <a:tc rowSpan="3">
                  <a:txBody>
                    <a:bodyPr/>
                    <a:lstStyle/>
                    <a:p>
                      <a:pPr algn="ctr" fontAlgn="ctr"/>
                      <a:r>
                        <a:rPr lang="en-MY" sz="900" b="0" i="0" u="none" strike="noStrike">
                          <a:solidFill>
                            <a:srgbClr val="000000"/>
                          </a:solidFill>
                          <a:effectLst/>
                          <a:latin typeface="Tahoma" panose="020B0604030504040204" pitchFamily="34" charset="0"/>
                        </a:rPr>
                        <a:t>4</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ctr"/>
                      <a:r>
                        <a:rPr lang="en-MY" sz="900" b="0" i="0" u="none" strike="noStrike">
                          <a:solidFill>
                            <a:srgbClr val="000000"/>
                          </a:solidFill>
                          <a:effectLst/>
                          <a:latin typeface="Tahoma" panose="020B0604030504040204" pitchFamily="34" charset="0"/>
                        </a:rPr>
                        <a:t>Pengendalian Bahan Beracun</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MY" sz="900" b="0" i="0" u="none" strike="noStrike">
                          <a:solidFill>
                            <a:srgbClr val="000000"/>
                          </a:solidFill>
                          <a:effectLst/>
                          <a:latin typeface="Tahoma" panose="020B0604030504040204" pitchFamily="34" charset="0"/>
                        </a:rPr>
                        <a:t>Taman Pertanian Universiti</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MY" sz="900" b="0" i="1" u="none" strike="noStrike">
                          <a:solidFill>
                            <a:srgbClr val="000000"/>
                          </a:solidFill>
                          <a:effectLst/>
                          <a:latin typeface="Tahoma" panose="020B0604030504040204" pitchFamily="34" charset="0"/>
                        </a:rPr>
                        <a:t>i. Poisons Act 1952 [Act 366];</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MY" sz="900" b="0" i="0" u="none" strike="noStrike">
                          <a:solidFill>
                            <a:srgbClr val="000000"/>
                          </a:solidFill>
                          <a:effectLst/>
                          <a:latin typeface="Tahoma" panose="020B0604030504040204" pitchFamily="34" charset="0"/>
                        </a:rPr>
                        <a:t>11/15/2016</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MY" sz="900" b="0" i="0" u="none" strike="noStrike">
                          <a:solidFill>
                            <a:srgbClr val="000000"/>
                          </a:solidFill>
                          <a:effectLst/>
                          <a:latin typeface="Tahoma" panose="020B0604030504040204" pitchFamily="34" charset="0"/>
                        </a:rPr>
                        <a:t>Bil. 2/2016</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MY" sz="900" b="0" i="0" u="none" strike="noStrike">
                          <a:solidFill>
                            <a:srgbClr val="000000"/>
                          </a:solidFill>
                          <a:effectLst/>
                          <a:latin typeface="Tahoma" panose="020B0604030504040204" pitchFamily="34" charset="0"/>
                        </a:rPr>
                        <a:t>12</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MY" sz="900" b="0" i="0" u="none" strike="noStrike">
                          <a:solidFill>
                            <a:srgbClr val="000000"/>
                          </a:solidFill>
                          <a:effectLst/>
                          <a:latin typeface="Tahoma" panose="020B0604030504040204" pitchFamily="34" charset="0"/>
                        </a:rPr>
                        <a:t>11</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MY" sz="900" b="0" i="0" u="none" strike="noStrike">
                          <a:solidFill>
                            <a:srgbClr val="000000"/>
                          </a:solidFill>
                          <a:effectLst/>
                          <a:latin typeface="Tahoma" panose="020B0604030504040204" pitchFamily="34" charset="0"/>
                        </a:rPr>
                        <a:t>-</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MY" sz="900" b="0" i="0" u="none" strike="noStrike">
                          <a:solidFill>
                            <a:srgbClr val="000000"/>
                          </a:solidFill>
                          <a:effectLst/>
                          <a:latin typeface="Tahoma" panose="020B0604030504040204" pitchFamily="34" charset="0"/>
                        </a:rPr>
                        <a:t>1</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MY" sz="900" b="0" i="0" u="none" strike="noStrike">
                          <a:solidFill>
                            <a:srgbClr val="000000"/>
                          </a:solidFill>
                          <a:effectLst/>
                          <a:latin typeface="Tahoma" panose="020B0604030504040204" pitchFamily="34" charset="0"/>
                        </a:rPr>
                        <a:t> </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28674">
                <a:tc vMerge="1">
                  <a:txBody>
                    <a:bodyPr/>
                    <a:lstStyle/>
                    <a:p>
                      <a:endParaRPr lang="en-MY"/>
                    </a:p>
                  </a:txBody>
                  <a:tcPr/>
                </a:tc>
                <a:tc vMerge="1">
                  <a:txBody>
                    <a:bodyPr/>
                    <a:lstStyle/>
                    <a:p>
                      <a:endParaRPr lang="en-MY"/>
                    </a:p>
                  </a:txBody>
                  <a:tcPr/>
                </a:tc>
                <a:tc vMerge="1">
                  <a:txBody>
                    <a:bodyPr/>
                    <a:lstStyle/>
                    <a:p>
                      <a:endParaRPr lang="en-MY"/>
                    </a:p>
                  </a:txBody>
                  <a:tcPr/>
                </a:tc>
                <a:tc>
                  <a:txBody>
                    <a:bodyPr/>
                    <a:lstStyle/>
                    <a:p>
                      <a:pPr algn="l" fontAlgn="ctr"/>
                      <a:r>
                        <a:rPr lang="en-MY" sz="900" b="0" i="1" u="none" strike="noStrike">
                          <a:solidFill>
                            <a:srgbClr val="000000"/>
                          </a:solidFill>
                          <a:effectLst/>
                          <a:latin typeface="Tahoma" panose="020B0604030504040204" pitchFamily="34" charset="0"/>
                        </a:rPr>
                        <a:t>ii. Poisons Regulations, 1952;</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MY"/>
                    </a:p>
                  </a:txBody>
                  <a:tcPr/>
                </a:tc>
                <a:tc vMerge="1">
                  <a:txBody>
                    <a:bodyPr/>
                    <a:lstStyle/>
                    <a:p>
                      <a:endParaRPr lang="en-MY"/>
                    </a:p>
                  </a:txBody>
                  <a:tcPr/>
                </a:tc>
                <a:tc vMerge="1">
                  <a:txBody>
                    <a:bodyPr/>
                    <a:lstStyle/>
                    <a:p>
                      <a:endParaRPr lang="en-MY"/>
                    </a:p>
                  </a:txBody>
                  <a:tcPr/>
                </a:tc>
                <a:tc vMerge="1">
                  <a:txBody>
                    <a:bodyPr/>
                    <a:lstStyle/>
                    <a:p>
                      <a:endParaRPr lang="en-MY"/>
                    </a:p>
                  </a:txBody>
                  <a:tcPr/>
                </a:tc>
                <a:tc vMerge="1">
                  <a:txBody>
                    <a:bodyPr/>
                    <a:lstStyle/>
                    <a:p>
                      <a:endParaRPr lang="en-MY"/>
                    </a:p>
                  </a:txBody>
                  <a:tcPr/>
                </a:tc>
                <a:tc vMerge="1">
                  <a:txBody>
                    <a:bodyPr/>
                    <a:lstStyle/>
                    <a:p>
                      <a:endParaRPr lang="en-MY"/>
                    </a:p>
                  </a:txBody>
                  <a:tcPr/>
                </a:tc>
                <a:tc vMerge="1">
                  <a:txBody>
                    <a:bodyPr/>
                    <a:lstStyle/>
                    <a:p>
                      <a:endParaRPr lang="en-MY"/>
                    </a:p>
                  </a:txBody>
                  <a:tcPr/>
                </a:tc>
                <a:extLst>
                  <a:ext uri="{0D108BD9-81ED-4DB2-BD59-A6C34878D82A}">
                    <a16:rowId xmlns:a16="http://schemas.microsoft.com/office/drawing/2014/main" val="10007"/>
                  </a:ext>
                </a:extLst>
              </a:tr>
              <a:tr h="262303">
                <a:tc vMerge="1">
                  <a:txBody>
                    <a:bodyPr/>
                    <a:lstStyle/>
                    <a:p>
                      <a:endParaRPr lang="en-MY"/>
                    </a:p>
                  </a:txBody>
                  <a:tcPr/>
                </a:tc>
                <a:tc vMerge="1">
                  <a:txBody>
                    <a:bodyPr/>
                    <a:lstStyle/>
                    <a:p>
                      <a:endParaRPr lang="en-MY"/>
                    </a:p>
                  </a:txBody>
                  <a:tcPr/>
                </a:tc>
                <a:tc vMerge="1">
                  <a:txBody>
                    <a:bodyPr/>
                    <a:lstStyle/>
                    <a:p>
                      <a:endParaRPr lang="en-MY"/>
                    </a:p>
                  </a:txBody>
                  <a:tcPr/>
                </a:tc>
                <a:tc>
                  <a:txBody>
                    <a:bodyPr/>
                    <a:lstStyle/>
                    <a:p>
                      <a:pPr algn="l" fontAlgn="ctr"/>
                      <a:r>
                        <a:rPr lang="en-MY" sz="900" b="0" i="1" u="none" strike="noStrike">
                          <a:solidFill>
                            <a:srgbClr val="000000"/>
                          </a:solidFill>
                          <a:effectLst/>
                          <a:latin typeface="Tahoma" panose="020B0604030504040204" pitchFamily="34" charset="0"/>
                        </a:rPr>
                        <a:t>iii. Pesticides Act 1974 [ACT 149].</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MY"/>
                    </a:p>
                  </a:txBody>
                  <a:tcPr/>
                </a:tc>
                <a:tc vMerge="1">
                  <a:txBody>
                    <a:bodyPr/>
                    <a:lstStyle/>
                    <a:p>
                      <a:endParaRPr lang="en-MY"/>
                    </a:p>
                  </a:txBody>
                  <a:tcPr/>
                </a:tc>
                <a:tc vMerge="1">
                  <a:txBody>
                    <a:bodyPr/>
                    <a:lstStyle/>
                    <a:p>
                      <a:endParaRPr lang="en-MY"/>
                    </a:p>
                  </a:txBody>
                  <a:tcPr/>
                </a:tc>
                <a:tc vMerge="1">
                  <a:txBody>
                    <a:bodyPr/>
                    <a:lstStyle/>
                    <a:p>
                      <a:endParaRPr lang="en-MY"/>
                    </a:p>
                  </a:txBody>
                  <a:tcPr/>
                </a:tc>
                <a:tc vMerge="1">
                  <a:txBody>
                    <a:bodyPr/>
                    <a:lstStyle/>
                    <a:p>
                      <a:endParaRPr lang="en-MY"/>
                    </a:p>
                  </a:txBody>
                  <a:tcPr/>
                </a:tc>
                <a:tc vMerge="1">
                  <a:txBody>
                    <a:bodyPr/>
                    <a:lstStyle/>
                    <a:p>
                      <a:endParaRPr lang="en-MY"/>
                    </a:p>
                  </a:txBody>
                  <a:tcPr/>
                </a:tc>
                <a:tc vMerge="1">
                  <a:txBody>
                    <a:bodyPr/>
                    <a:lstStyle/>
                    <a:p>
                      <a:endParaRPr lang="en-MY"/>
                    </a:p>
                  </a:txBody>
                  <a:tcPr/>
                </a:tc>
                <a:extLst>
                  <a:ext uri="{0D108BD9-81ED-4DB2-BD59-A6C34878D82A}">
                    <a16:rowId xmlns:a16="http://schemas.microsoft.com/office/drawing/2014/main" val="10008"/>
                  </a:ext>
                </a:extLst>
              </a:tr>
              <a:tr h="235400">
                <a:tc rowSpan="2">
                  <a:txBody>
                    <a:bodyPr/>
                    <a:lstStyle/>
                    <a:p>
                      <a:pPr algn="ctr" fontAlgn="ctr"/>
                      <a:r>
                        <a:rPr lang="en-MY" sz="900" b="0" i="0" u="none" strike="noStrike">
                          <a:solidFill>
                            <a:srgbClr val="000000"/>
                          </a:solidFill>
                          <a:effectLst/>
                          <a:latin typeface="Tahoma" panose="020B0604030504040204" pitchFamily="34" charset="0"/>
                        </a:rPr>
                        <a:t>5</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r>
                        <a:rPr lang="en-MY" sz="900" b="0" i="0" u="none" strike="noStrike">
                          <a:solidFill>
                            <a:srgbClr val="000000"/>
                          </a:solidFill>
                          <a:effectLst/>
                          <a:latin typeface="Tahoma" panose="020B0604030504040204" pitchFamily="34" charset="0"/>
                        </a:rPr>
                        <a:t>Bahan Radioaktif dan Radas Sinaran</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i-FI" sz="900" b="0" i="0" u="none" strike="noStrike">
                          <a:solidFill>
                            <a:srgbClr val="000000"/>
                          </a:solidFill>
                          <a:effectLst/>
                          <a:latin typeface="Tahoma" panose="020B0604030504040204" pitchFamily="34" charset="0"/>
                        </a:rPr>
                        <a:t>Pejabat Pengurusan keselamatan dan Kesihatan Pekerjaan</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MY" sz="900" b="0" i="1" u="none" strike="noStrike">
                          <a:solidFill>
                            <a:srgbClr val="000000"/>
                          </a:solidFill>
                          <a:effectLst/>
                          <a:latin typeface="Tahoma" panose="020B0604030504040204" pitchFamily="34" charset="0"/>
                        </a:rPr>
                        <a:t>i. Atomic Energy Licensing 1984;</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MY" sz="900" b="0" i="0" u="none" strike="noStrike">
                          <a:solidFill>
                            <a:srgbClr val="000000"/>
                          </a:solidFill>
                          <a:effectLst/>
                          <a:latin typeface="Tahoma" panose="020B0604030504040204" pitchFamily="34" charset="0"/>
                        </a:rPr>
                        <a:t>11/15/2016</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MY" sz="900" b="0" i="0" u="none" strike="noStrike">
                          <a:solidFill>
                            <a:srgbClr val="000000"/>
                          </a:solidFill>
                          <a:effectLst/>
                          <a:latin typeface="Tahoma" panose="020B0604030504040204" pitchFamily="34" charset="0"/>
                        </a:rPr>
                        <a:t>Bil. 2/2016</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MY" sz="900" b="0" i="0" u="none" strike="noStrike">
                          <a:solidFill>
                            <a:srgbClr val="000000"/>
                          </a:solidFill>
                          <a:effectLst/>
                          <a:latin typeface="Tahoma" panose="020B0604030504040204" pitchFamily="34" charset="0"/>
                        </a:rPr>
                        <a:t>38</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MY" sz="900" b="0" i="0" u="none" strike="noStrike">
                          <a:solidFill>
                            <a:srgbClr val="000000"/>
                          </a:solidFill>
                          <a:effectLst/>
                          <a:latin typeface="Tahoma" panose="020B0604030504040204" pitchFamily="34" charset="0"/>
                        </a:rPr>
                        <a:t>28</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MY" sz="900" b="0" i="0" u="none" strike="noStrike">
                          <a:solidFill>
                            <a:srgbClr val="000000"/>
                          </a:solidFill>
                          <a:effectLst/>
                          <a:latin typeface="Tahoma" panose="020B0604030504040204" pitchFamily="34" charset="0"/>
                        </a:rPr>
                        <a:t>-</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MY" sz="900" b="0" i="0" u="none" strike="noStrike">
                          <a:solidFill>
                            <a:srgbClr val="000000"/>
                          </a:solidFill>
                          <a:effectLst/>
                          <a:latin typeface="Tahoma" panose="020B0604030504040204" pitchFamily="34" charset="0"/>
                        </a:rPr>
                        <a:t>10</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MY" sz="900" b="0" i="0" u="none" strike="noStrike">
                          <a:solidFill>
                            <a:srgbClr val="000000"/>
                          </a:solidFill>
                          <a:effectLst/>
                          <a:latin typeface="Tahoma" panose="020B0604030504040204" pitchFamily="34" charset="0"/>
                        </a:rPr>
                        <a:t> </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51932">
                <a:tc vMerge="1">
                  <a:txBody>
                    <a:bodyPr/>
                    <a:lstStyle/>
                    <a:p>
                      <a:endParaRPr lang="en-MY"/>
                    </a:p>
                  </a:txBody>
                  <a:tcPr/>
                </a:tc>
                <a:tc vMerge="1">
                  <a:txBody>
                    <a:bodyPr/>
                    <a:lstStyle/>
                    <a:p>
                      <a:endParaRPr lang="en-MY"/>
                    </a:p>
                  </a:txBody>
                  <a:tcPr/>
                </a:tc>
                <a:tc vMerge="1">
                  <a:txBody>
                    <a:bodyPr/>
                    <a:lstStyle/>
                    <a:p>
                      <a:endParaRPr lang="en-MY"/>
                    </a:p>
                  </a:txBody>
                  <a:tcPr/>
                </a:tc>
                <a:tc>
                  <a:txBody>
                    <a:bodyPr/>
                    <a:lstStyle/>
                    <a:p>
                      <a:pPr algn="l" fontAlgn="ctr"/>
                      <a:r>
                        <a:rPr lang="en-MY" sz="900" b="0" i="1" u="none" strike="noStrike">
                          <a:solidFill>
                            <a:srgbClr val="000000"/>
                          </a:solidFill>
                          <a:effectLst/>
                          <a:latin typeface="Tahoma" panose="020B0604030504040204" pitchFamily="34" charset="0"/>
                        </a:rPr>
                        <a:t>ii. Atomic Energy Licensing (Basic Safety Radiation Protection) Regulations 2010</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MY"/>
                    </a:p>
                  </a:txBody>
                  <a:tcPr/>
                </a:tc>
                <a:tc vMerge="1">
                  <a:txBody>
                    <a:bodyPr/>
                    <a:lstStyle/>
                    <a:p>
                      <a:endParaRPr lang="en-MY"/>
                    </a:p>
                  </a:txBody>
                  <a:tcPr/>
                </a:tc>
                <a:tc vMerge="1">
                  <a:txBody>
                    <a:bodyPr/>
                    <a:lstStyle/>
                    <a:p>
                      <a:endParaRPr lang="en-MY"/>
                    </a:p>
                  </a:txBody>
                  <a:tcPr/>
                </a:tc>
                <a:tc vMerge="1">
                  <a:txBody>
                    <a:bodyPr/>
                    <a:lstStyle/>
                    <a:p>
                      <a:endParaRPr lang="en-MY"/>
                    </a:p>
                  </a:txBody>
                  <a:tcPr/>
                </a:tc>
                <a:tc vMerge="1">
                  <a:txBody>
                    <a:bodyPr/>
                    <a:lstStyle/>
                    <a:p>
                      <a:endParaRPr lang="en-MY"/>
                    </a:p>
                  </a:txBody>
                  <a:tcPr/>
                </a:tc>
                <a:tc vMerge="1">
                  <a:txBody>
                    <a:bodyPr/>
                    <a:lstStyle/>
                    <a:p>
                      <a:endParaRPr lang="en-MY"/>
                    </a:p>
                  </a:txBody>
                  <a:tcPr/>
                </a:tc>
                <a:tc vMerge="1">
                  <a:txBody>
                    <a:bodyPr/>
                    <a:lstStyle/>
                    <a:p>
                      <a:endParaRPr lang="en-MY"/>
                    </a:p>
                  </a:txBody>
                  <a:tcPr/>
                </a:tc>
                <a:extLst>
                  <a:ext uri="{0D108BD9-81ED-4DB2-BD59-A6C34878D82A}">
                    <a16:rowId xmlns:a16="http://schemas.microsoft.com/office/drawing/2014/main" val="10010"/>
                  </a:ext>
                </a:extLst>
              </a:tr>
              <a:tr h="329560">
                <a:tc>
                  <a:txBody>
                    <a:bodyPr/>
                    <a:lstStyle/>
                    <a:p>
                      <a:pPr algn="ctr" fontAlgn="ctr"/>
                      <a:r>
                        <a:rPr lang="en-MY" sz="900" b="0" i="0" u="none" strike="noStrike">
                          <a:solidFill>
                            <a:srgbClr val="000000"/>
                          </a:solidFill>
                          <a:effectLst/>
                          <a:latin typeface="Tahoma" panose="020B0604030504040204" pitchFamily="34" charset="0"/>
                        </a:rPr>
                        <a:t>6</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MY" sz="900" b="0" i="0" u="none" strike="noStrike">
                          <a:solidFill>
                            <a:srgbClr val="000000"/>
                          </a:solidFill>
                          <a:effectLst/>
                          <a:latin typeface="Tahoma" panose="020B0604030504040204" pitchFamily="34" charset="0"/>
                        </a:rPr>
                        <a:t>Rumah Sembelihan </a:t>
                      </a:r>
                      <a:r>
                        <a:rPr lang="en-MY" sz="900" b="0" i="1" u="none" strike="noStrike">
                          <a:solidFill>
                            <a:srgbClr val="000000"/>
                          </a:solidFill>
                          <a:effectLst/>
                          <a:latin typeface="Tahoma" panose="020B0604030504040204" pitchFamily="34" charset="0"/>
                        </a:rPr>
                        <a:t>(Abbatoir)</a:t>
                      </a:r>
                      <a:endParaRPr lang="en-MY" sz="900" b="0" i="0" u="none" strike="noStrike">
                        <a:solidFill>
                          <a:srgbClr val="000000"/>
                        </a:solidFill>
                        <a:effectLst/>
                        <a:latin typeface="Tahoma" panose="020B0604030504040204" pitchFamily="34" charset="0"/>
                      </a:endParaRP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i-FI" sz="900" b="0" i="0" u="none" strike="noStrike">
                          <a:solidFill>
                            <a:srgbClr val="000000"/>
                          </a:solidFill>
                          <a:effectLst/>
                          <a:latin typeface="Tahoma" panose="020B0604030504040204" pitchFamily="34" charset="0"/>
                        </a:rPr>
                        <a:t>Fakulti Sains Pertanian dan Makanan, Bintulu</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MY" sz="900" b="0" i="1" u="none" strike="noStrike">
                          <a:solidFill>
                            <a:srgbClr val="000000"/>
                          </a:solidFill>
                          <a:effectLst/>
                          <a:latin typeface="Tahoma" panose="020B0604030504040204" pitchFamily="34" charset="0"/>
                        </a:rPr>
                        <a:t>Licence for Abbatoir</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900" b="0" i="0" u="none" strike="noStrike">
                          <a:solidFill>
                            <a:srgbClr val="000000"/>
                          </a:solidFill>
                          <a:effectLst/>
                          <a:latin typeface="Tahoma" panose="020B0604030504040204" pitchFamily="34" charset="0"/>
                        </a:rPr>
                        <a:t>12/15/2016</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900" b="0" i="0" u="none" strike="noStrike">
                          <a:solidFill>
                            <a:srgbClr val="000000"/>
                          </a:solidFill>
                          <a:effectLst/>
                          <a:latin typeface="Tahoma" panose="020B0604030504040204" pitchFamily="34" charset="0"/>
                        </a:rPr>
                        <a:t>Bil. 3/2016</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900" b="0" i="0" u="none" strike="noStrike">
                          <a:solidFill>
                            <a:srgbClr val="000000"/>
                          </a:solidFill>
                          <a:effectLst/>
                          <a:latin typeface="Tahoma" panose="020B0604030504040204" pitchFamily="34" charset="0"/>
                        </a:rPr>
                        <a:t>5</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900" b="0" i="0" u="none" strike="noStrike">
                          <a:solidFill>
                            <a:srgbClr val="000000"/>
                          </a:solidFill>
                          <a:effectLst/>
                          <a:latin typeface="Tahoma" panose="020B0604030504040204" pitchFamily="34" charset="0"/>
                        </a:rPr>
                        <a:t>5</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900" b="0" i="0" u="none" strike="noStrike">
                          <a:solidFill>
                            <a:srgbClr val="000000"/>
                          </a:solidFill>
                          <a:effectLst/>
                          <a:latin typeface="Tahoma" panose="020B0604030504040204" pitchFamily="34" charset="0"/>
                        </a:rPr>
                        <a:t>-</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900" b="0" i="0" u="none" strike="noStrike">
                          <a:solidFill>
                            <a:srgbClr val="000000"/>
                          </a:solidFill>
                          <a:effectLst/>
                          <a:latin typeface="Tahoma" panose="020B0604030504040204" pitchFamily="34" charset="0"/>
                        </a:rPr>
                        <a:t>-</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MY" sz="900" b="0" i="0" u="none" strike="noStrike">
                          <a:solidFill>
                            <a:srgbClr val="000000"/>
                          </a:solidFill>
                          <a:effectLst/>
                          <a:latin typeface="Tahoma" panose="020B0604030504040204" pitchFamily="34" charset="0"/>
                        </a:rPr>
                        <a:t> </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29560">
                <a:tc>
                  <a:txBody>
                    <a:bodyPr/>
                    <a:lstStyle/>
                    <a:p>
                      <a:pPr algn="ctr" fontAlgn="ctr"/>
                      <a:r>
                        <a:rPr lang="en-MY" sz="900" b="0" i="0" u="none" strike="noStrike">
                          <a:solidFill>
                            <a:srgbClr val="000000"/>
                          </a:solidFill>
                          <a:effectLst/>
                          <a:latin typeface="Tahoma" panose="020B0604030504040204" pitchFamily="34" charset="0"/>
                        </a:rPr>
                        <a:t>7</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MY" sz="900" b="0" i="1" u="none" strike="noStrike">
                          <a:solidFill>
                            <a:srgbClr val="000000"/>
                          </a:solidFill>
                          <a:effectLst/>
                          <a:latin typeface="Tahoma" panose="020B0604030504040204" pitchFamily="34" charset="0"/>
                        </a:rPr>
                        <a:t>Terrestrial Animal Health Code </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MY" sz="900" b="0" i="0" u="none" strike="noStrike">
                          <a:solidFill>
                            <a:srgbClr val="000000"/>
                          </a:solidFill>
                          <a:effectLst/>
                          <a:latin typeface="Tahoma" panose="020B0604030504040204" pitchFamily="34" charset="0"/>
                        </a:rPr>
                        <a:t>Fakulti Perubatan Veterinar</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MY" sz="900" b="0" i="1" u="none" strike="noStrike">
                          <a:solidFill>
                            <a:srgbClr val="000000"/>
                          </a:solidFill>
                          <a:effectLst/>
                          <a:latin typeface="Tahoma" panose="020B0604030504040204" pitchFamily="34" charset="0"/>
                        </a:rPr>
                        <a:t>Terrestrial Animal Health Code 2013</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900" b="0" i="0" u="none" strike="noStrike">
                          <a:solidFill>
                            <a:srgbClr val="000000"/>
                          </a:solidFill>
                          <a:effectLst/>
                          <a:latin typeface="Tahoma" panose="020B0604030504040204" pitchFamily="34" charset="0"/>
                        </a:rPr>
                        <a:t>12/15/2016</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900" b="0" i="0" u="none" strike="noStrike">
                          <a:solidFill>
                            <a:srgbClr val="000000"/>
                          </a:solidFill>
                          <a:effectLst/>
                          <a:latin typeface="Tahoma" panose="020B0604030504040204" pitchFamily="34" charset="0"/>
                        </a:rPr>
                        <a:t>Bil. 3/2016</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900" b="0" i="0" u="none" strike="noStrike">
                          <a:solidFill>
                            <a:srgbClr val="000000"/>
                          </a:solidFill>
                          <a:effectLst/>
                          <a:latin typeface="Tahoma" panose="020B0604030504040204" pitchFamily="34" charset="0"/>
                        </a:rPr>
                        <a:t>8</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900" b="0" i="0" u="none" strike="noStrike">
                          <a:solidFill>
                            <a:srgbClr val="000000"/>
                          </a:solidFill>
                          <a:effectLst/>
                          <a:latin typeface="Tahoma" panose="020B0604030504040204" pitchFamily="34" charset="0"/>
                        </a:rPr>
                        <a:t>1</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900" b="0" i="0" u="none" strike="noStrike">
                          <a:solidFill>
                            <a:srgbClr val="000000"/>
                          </a:solidFill>
                          <a:effectLst/>
                          <a:latin typeface="Tahoma" panose="020B0604030504040204" pitchFamily="34" charset="0"/>
                        </a:rPr>
                        <a:t>-</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900" b="0" i="0" u="none" strike="noStrike">
                          <a:solidFill>
                            <a:srgbClr val="000000"/>
                          </a:solidFill>
                          <a:effectLst/>
                          <a:latin typeface="Tahoma" panose="020B0604030504040204" pitchFamily="34" charset="0"/>
                        </a:rPr>
                        <a:t>7</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MY" sz="900" b="0" i="0" u="none" strike="noStrike">
                          <a:solidFill>
                            <a:srgbClr val="000000"/>
                          </a:solidFill>
                          <a:effectLst/>
                          <a:latin typeface="Tahoma" panose="020B0604030504040204" pitchFamily="34" charset="0"/>
                        </a:rPr>
                        <a:t> </a:t>
                      </a:r>
                    </a:p>
                  </a:txBody>
                  <a:tcPr marL="6216" marR="6216" marT="62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55128">
                <a:tc gridSpan="6">
                  <a:txBody>
                    <a:bodyPr/>
                    <a:lstStyle/>
                    <a:p>
                      <a:pPr algn="r" fontAlgn="b"/>
                      <a:r>
                        <a:rPr lang="en-MY" sz="900" b="1" i="0" u="none" strike="noStrike" dirty="0">
                          <a:solidFill>
                            <a:srgbClr val="000000"/>
                          </a:solidFill>
                          <a:effectLst/>
                          <a:latin typeface="Tahoma" panose="020B0604030504040204" pitchFamily="34" charset="0"/>
                        </a:rPr>
                        <a:t>JUMLAH</a:t>
                      </a:r>
                    </a:p>
                  </a:txBody>
                  <a:tcPr marL="6216" marR="6216" marT="62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a:txBody>
                    <a:bodyPr/>
                    <a:lstStyle/>
                    <a:p>
                      <a:pPr algn="ctr" fontAlgn="b"/>
                      <a:r>
                        <a:rPr lang="en-MY" sz="900" b="1" i="0" u="none" strike="noStrike" dirty="0">
                          <a:solidFill>
                            <a:srgbClr val="000000"/>
                          </a:solidFill>
                          <a:effectLst/>
                          <a:latin typeface="Tahoma" panose="020B0604030504040204" pitchFamily="34" charset="0"/>
                        </a:rPr>
                        <a:t>114</a:t>
                      </a:r>
                    </a:p>
                  </a:txBody>
                  <a:tcPr marL="6216" marR="6216" marT="62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900" b="1" i="0" u="none" strike="noStrike">
                          <a:solidFill>
                            <a:srgbClr val="000000"/>
                          </a:solidFill>
                          <a:effectLst/>
                          <a:latin typeface="Tahoma" panose="020B0604030504040204" pitchFamily="34" charset="0"/>
                        </a:rPr>
                        <a:t>65</a:t>
                      </a:r>
                    </a:p>
                  </a:txBody>
                  <a:tcPr marL="6216" marR="6216" marT="62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900" b="1" i="0" u="none" strike="noStrike" dirty="0">
                          <a:solidFill>
                            <a:srgbClr val="000000"/>
                          </a:solidFill>
                          <a:effectLst/>
                          <a:latin typeface="Tahoma" panose="020B0604030504040204" pitchFamily="34" charset="0"/>
                        </a:rPr>
                        <a:t>31</a:t>
                      </a:r>
                    </a:p>
                  </a:txBody>
                  <a:tcPr marL="6216" marR="6216" marT="62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MY" sz="900" b="1" i="0" u="none" strike="noStrike" dirty="0">
                        <a:solidFill>
                          <a:srgbClr val="000000"/>
                        </a:solidFill>
                        <a:effectLst/>
                        <a:latin typeface="Tahoma" panose="020B0604030504040204" pitchFamily="34" charset="0"/>
                      </a:endParaRPr>
                    </a:p>
                    <a:p>
                      <a:pPr algn="ctr" fontAlgn="b"/>
                      <a:r>
                        <a:rPr lang="en-MY" sz="900" b="1" i="0" u="none" strike="noStrike" dirty="0">
                          <a:solidFill>
                            <a:srgbClr val="000000"/>
                          </a:solidFill>
                          <a:effectLst/>
                          <a:latin typeface="Tahoma" panose="020B0604030504040204" pitchFamily="34" charset="0"/>
                        </a:rPr>
                        <a:t>18</a:t>
                      </a:r>
                    </a:p>
                    <a:p>
                      <a:pPr algn="ctr" fontAlgn="b"/>
                      <a:endParaRPr lang="en-MY" sz="900" b="1" i="0" u="none" strike="noStrike" dirty="0">
                        <a:solidFill>
                          <a:srgbClr val="000000"/>
                        </a:solidFill>
                        <a:effectLst/>
                        <a:latin typeface="Tahoma" panose="020B0604030504040204" pitchFamily="34" charset="0"/>
                      </a:endParaRPr>
                    </a:p>
                  </a:txBody>
                  <a:tcPr marL="6216" marR="6216" marT="62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900" b="0" i="0" u="none" strike="noStrike" dirty="0">
                          <a:solidFill>
                            <a:srgbClr val="000000"/>
                          </a:solidFill>
                          <a:effectLst/>
                          <a:latin typeface="Tahoma" panose="020B0604030504040204" pitchFamily="34" charset="0"/>
                        </a:rPr>
                        <a:t> </a:t>
                      </a:r>
                    </a:p>
                  </a:txBody>
                  <a:tcPr marL="6216" marR="6216" marT="62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8" name="Rectangle 7"/>
          <p:cNvSpPr/>
          <p:nvPr/>
        </p:nvSpPr>
        <p:spPr>
          <a:xfrm>
            <a:off x="8458202" y="1761066"/>
            <a:ext cx="753531" cy="43688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9" name="Rectangle 8"/>
          <p:cNvSpPr/>
          <p:nvPr/>
        </p:nvSpPr>
        <p:spPr>
          <a:xfrm>
            <a:off x="296334" y="3437467"/>
            <a:ext cx="11243734" cy="88900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4200826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            PENILAIAN  KEPATUHAN UNDANG-UNDANG ALAM SEKITAR</a:t>
            </a:r>
            <a:endParaRPr lang="en-MY" sz="2800" b="1" dirty="0">
              <a:solidFill>
                <a:schemeClr val="bg1"/>
              </a:solidFill>
            </a:endParaRPr>
          </a:p>
        </p:txBody>
      </p:sp>
      <p:pic>
        <p:nvPicPr>
          <p:cNvPr id="26" name="Picture 25"/>
          <p:cNvPicPr>
            <a:picLocks noChangeAspect="1"/>
          </p:cNvPicPr>
          <p:nvPr/>
        </p:nvPicPr>
        <p:blipFill>
          <a:blip r:embed="rId3"/>
          <a:stretch>
            <a:fillRect/>
          </a:stretch>
        </p:blipFill>
        <p:spPr>
          <a:xfrm>
            <a:off x="223954" y="185149"/>
            <a:ext cx="1884933" cy="891059"/>
          </a:xfrm>
          <a:prstGeom prst="rect">
            <a:avLst/>
          </a:prstGeom>
        </p:spPr>
      </p:pic>
      <p:pic>
        <p:nvPicPr>
          <p:cNvPr id="27" name="Picture 26"/>
          <p:cNvPicPr>
            <a:picLocks noChangeAspect="1"/>
          </p:cNvPicPr>
          <p:nvPr/>
        </p:nvPicPr>
        <p:blipFill>
          <a:blip r:embed="rId4"/>
          <a:stretch>
            <a:fillRect/>
          </a:stretch>
        </p:blipFill>
        <p:spPr>
          <a:xfrm>
            <a:off x="11174370" y="69090"/>
            <a:ext cx="822058" cy="1260490"/>
          </a:xfrm>
          <a:prstGeom prst="rect">
            <a:avLst/>
          </a:prstGeom>
        </p:spPr>
      </p:pic>
      <p:pic>
        <p:nvPicPr>
          <p:cNvPr id="3" name="Picture 2"/>
          <p:cNvPicPr>
            <a:picLocks noChangeAspect="1"/>
          </p:cNvPicPr>
          <p:nvPr/>
        </p:nvPicPr>
        <p:blipFill>
          <a:blip r:embed="rId5"/>
          <a:stretch>
            <a:fillRect/>
          </a:stretch>
        </p:blipFill>
        <p:spPr>
          <a:xfrm>
            <a:off x="2031325" y="872064"/>
            <a:ext cx="9051012" cy="5621866"/>
          </a:xfrm>
          <a:prstGeom prst="rect">
            <a:avLst/>
          </a:prstGeom>
        </p:spPr>
      </p:pic>
      <p:pic>
        <p:nvPicPr>
          <p:cNvPr id="28" name="Content Placeholder 4" descr="Inner-UPM-Template_Option-1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402608"/>
            <a:ext cx="7603067" cy="455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757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            PENILAIAN  KEPATUHAN UNDANG-UNDANG ALAM SEKITAR</a:t>
            </a:r>
            <a:endParaRPr lang="en-MY" sz="2800" b="1" dirty="0">
              <a:solidFill>
                <a:schemeClr val="bg1"/>
              </a:solidFill>
            </a:endParaRPr>
          </a:p>
        </p:txBody>
      </p:sp>
      <p:pic>
        <p:nvPicPr>
          <p:cNvPr id="26" name="Picture 25"/>
          <p:cNvPicPr>
            <a:picLocks noChangeAspect="1"/>
          </p:cNvPicPr>
          <p:nvPr/>
        </p:nvPicPr>
        <p:blipFill>
          <a:blip r:embed="rId3"/>
          <a:stretch>
            <a:fillRect/>
          </a:stretch>
        </p:blipFill>
        <p:spPr>
          <a:xfrm>
            <a:off x="223954" y="185149"/>
            <a:ext cx="1884933" cy="891059"/>
          </a:xfrm>
          <a:prstGeom prst="rect">
            <a:avLst/>
          </a:prstGeom>
        </p:spPr>
      </p:pic>
      <p:pic>
        <p:nvPicPr>
          <p:cNvPr id="27" name="Picture 26"/>
          <p:cNvPicPr>
            <a:picLocks noChangeAspect="1"/>
          </p:cNvPicPr>
          <p:nvPr/>
        </p:nvPicPr>
        <p:blipFill>
          <a:blip r:embed="rId4"/>
          <a:stretch>
            <a:fillRect/>
          </a:stretch>
        </p:blipFill>
        <p:spPr>
          <a:xfrm>
            <a:off x="11174370" y="69090"/>
            <a:ext cx="822058" cy="1260490"/>
          </a:xfrm>
          <a:prstGeom prst="rect">
            <a:avLst/>
          </a:prstGeom>
        </p:spPr>
      </p:pic>
      <p:pic>
        <p:nvPicPr>
          <p:cNvPr id="28" name="Content Placeholder 4" descr="Inner-UPM-Template_Option-1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4162"/>
            <a:ext cx="9580605" cy="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stretch>
            <a:fillRect/>
          </a:stretch>
        </p:blipFill>
        <p:spPr>
          <a:xfrm>
            <a:off x="1123950" y="1223962"/>
            <a:ext cx="9944100" cy="4410075"/>
          </a:xfrm>
          <a:prstGeom prst="rect">
            <a:avLst/>
          </a:prstGeom>
        </p:spPr>
      </p:pic>
    </p:spTree>
    <p:extLst>
      <p:ext uri="{BB962C8B-B14F-4D97-AF65-F5344CB8AC3E}">
        <p14:creationId xmlns:p14="http://schemas.microsoft.com/office/powerpoint/2010/main" val="2715207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            PENILAIAN  KEPATUHAN UNDANG-UNDANG ALAM SEKITAR</a:t>
            </a:r>
            <a:endParaRPr lang="en-MY" sz="2800" b="1" dirty="0">
              <a:solidFill>
                <a:schemeClr val="bg1"/>
              </a:solidFill>
            </a:endParaRPr>
          </a:p>
        </p:txBody>
      </p:sp>
      <p:pic>
        <p:nvPicPr>
          <p:cNvPr id="26" name="Picture 25"/>
          <p:cNvPicPr>
            <a:picLocks noChangeAspect="1"/>
          </p:cNvPicPr>
          <p:nvPr/>
        </p:nvPicPr>
        <p:blipFill>
          <a:blip r:embed="rId3"/>
          <a:stretch>
            <a:fillRect/>
          </a:stretch>
        </p:blipFill>
        <p:spPr>
          <a:xfrm>
            <a:off x="215488" y="78514"/>
            <a:ext cx="1884933" cy="891059"/>
          </a:xfrm>
          <a:prstGeom prst="rect">
            <a:avLst/>
          </a:prstGeom>
        </p:spPr>
      </p:pic>
      <p:pic>
        <p:nvPicPr>
          <p:cNvPr id="27" name="Picture 26"/>
          <p:cNvPicPr>
            <a:picLocks noChangeAspect="1"/>
          </p:cNvPicPr>
          <p:nvPr/>
        </p:nvPicPr>
        <p:blipFill>
          <a:blip r:embed="rId4"/>
          <a:stretch>
            <a:fillRect/>
          </a:stretch>
        </p:blipFill>
        <p:spPr>
          <a:xfrm>
            <a:off x="11174370" y="69090"/>
            <a:ext cx="822058" cy="1260490"/>
          </a:xfrm>
          <a:prstGeom prst="rect">
            <a:avLst/>
          </a:prstGeom>
        </p:spPr>
      </p:pic>
      <p:pic>
        <p:nvPicPr>
          <p:cNvPr id="28" name="Content Placeholder 4" descr="Inner-UPM-Template_Option-1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360010"/>
            <a:ext cx="8314267" cy="49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stretch>
            <a:fillRect/>
          </a:stretch>
        </p:blipFill>
        <p:spPr>
          <a:xfrm>
            <a:off x="1684866" y="814548"/>
            <a:ext cx="9489504" cy="5618529"/>
          </a:xfrm>
          <a:prstGeom prst="rect">
            <a:avLst/>
          </a:prstGeom>
        </p:spPr>
      </p:pic>
    </p:spTree>
    <p:extLst>
      <p:ext uri="{BB962C8B-B14F-4D97-AF65-F5344CB8AC3E}">
        <p14:creationId xmlns:p14="http://schemas.microsoft.com/office/powerpoint/2010/main" val="38665824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            PENILAIAN  KEPATUHAN UNDANG-UNDANG ALAM SEKITAR</a:t>
            </a:r>
            <a:endParaRPr lang="en-MY" sz="2800" b="1" dirty="0">
              <a:solidFill>
                <a:schemeClr val="bg1"/>
              </a:solidFill>
            </a:endParaRPr>
          </a:p>
        </p:txBody>
      </p:sp>
      <p:pic>
        <p:nvPicPr>
          <p:cNvPr id="26" name="Picture 25"/>
          <p:cNvPicPr>
            <a:picLocks noChangeAspect="1"/>
          </p:cNvPicPr>
          <p:nvPr/>
        </p:nvPicPr>
        <p:blipFill>
          <a:blip r:embed="rId3"/>
          <a:stretch>
            <a:fillRect/>
          </a:stretch>
        </p:blipFill>
        <p:spPr>
          <a:xfrm>
            <a:off x="223954" y="185149"/>
            <a:ext cx="1884933" cy="891059"/>
          </a:xfrm>
          <a:prstGeom prst="rect">
            <a:avLst/>
          </a:prstGeom>
        </p:spPr>
      </p:pic>
      <p:pic>
        <p:nvPicPr>
          <p:cNvPr id="27" name="Picture 26"/>
          <p:cNvPicPr>
            <a:picLocks noChangeAspect="1"/>
          </p:cNvPicPr>
          <p:nvPr/>
        </p:nvPicPr>
        <p:blipFill>
          <a:blip r:embed="rId4"/>
          <a:stretch>
            <a:fillRect/>
          </a:stretch>
        </p:blipFill>
        <p:spPr>
          <a:xfrm>
            <a:off x="11174370" y="69090"/>
            <a:ext cx="822058" cy="1260490"/>
          </a:xfrm>
          <a:prstGeom prst="rect">
            <a:avLst/>
          </a:prstGeom>
        </p:spPr>
      </p:pic>
      <p:pic>
        <p:nvPicPr>
          <p:cNvPr id="3" name="Picture 2"/>
          <p:cNvPicPr>
            <a:picLocks noChangeAspect="1"/>
          </p:cNvPicPr>
          <p:nvPr/>
        </p:nvPicPr>
        <p:blipFill>
          <a:blip r:embed="rId5"/>
          <a:stretch>
            <a:fillRect/>
          </a:stretch>
        </p:blipFill>
        <p:spPr>
          <a:xfrm>
            <a:off x="2010627" y="911315"/>
            <a:ext cx="9262004" cy="5537741"/>
          </a:xfrm>
          <a:prstGeom prst="rect">
            <a:avLst/>
          </a:prstGeom>
        </p:spPr>
      </p:pic>
      <p:pic>
        <p:nvPicPr>
          <p:cNvPr id="28" name="Content Placeholder 4" descr="Inner-UPM-Template_Option-1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284162"/>
            <a:ext cx="9580605" cy="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6641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            PENILAIAN  KEPATUHAN UNDANG-UNDANG ALAM SEKITAR</a:t>
            </a:r>
            <a:endParaRPr lang="en-MY" sz="2800" b="1" dirty="0">
              <a:solidFill>
                <a:schemeClr val="bg1"/>
              </a:solidFill>
            </a:endParaRPr>
          </a:p>
        </p:txBody>
      </p:sp>
      <p:pic>
        <p:nvPicPr>
          <p:cNvPr id="26" name="Picture 25"/>
          <p:cNvPicPr>
            <a:picLocks noChangeAspect="1"/>
          </p:cNvPicPr>
          <p:nvPr/>
        </p:nvPicPr>
        <p:blipFill>
          <a:blip r:embed="rId3"/>
          <a:stretch>
            <a:fillRect/>
          </a:stretch>
        </p:blipFill>
        <p:spPr>
          <a:xfrm>
            <a:off x="223954" y="185149"/>
            <a:ext cx="1884933" cy="891059"/>
          </a:xfrm>
          <a:prstGeom prst="rect">
            <a:avLst/>
          </a:prstGeom>
        </p:spPr>
      </p:pic>
      <p:pic>
        <p:nvPicPr>
          <p:cNvPr id="27" name="Picture 26"/>
          <p:cNvPicPr>
            <a:picLocks noChangeAspect="1"/>
          </p:cNvPicPr>
          <p:nvPr/>
        </p:nvPicPr>
        <p:blipFill>
          <a:blip r:embed="rId4"/>
          <a:stretch>
            <a:fillRect/>
          </a:stretch>
        </p:blipFill>
        <p:spPr>
          <a:xfrm>
            <a:off x="11174370" y="69090"/>
            <a:ext cx="822058" cy="1260490"/>
          </a:xfrm>
          <a:prstGeom prst="rect">
            <a:avLst/>
          </a:prstGeom>
        </p:spPr>
      </p:pic>
      <p:pic>
        <p:nvPicPr>
          <p:cNvPr id="28" name="Content Placeholder 4" descr="Inner-UPM-Template_Option-1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4162"/>
            <a:ext cx="9580605" cy="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stretch>
            <a:fillRect/>
          </a:stretch>
        </p:blipFill>
        <p:spPr>
          <a:xfrm>
            <a:off x="1777999" y="920566"/>
            <a:ext cx="9261475" cy="5380221"/>
          </a:xfrm>
          <a:prstGeom prst="rect">
            <a:avLst/>
          </a:prstGeom>
        </p:spPr>
      </p:pic>
    </p:spTree>
    <p:extLst>
      <p:ext uri="{BB962C8B-B14F-4D97-AF65-F5344CB8AC3E}">
        <p14:creationId xmlns:p14="http://schemas.microsoft.com/office/powerpoint/2010/main" val="4006017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046004" y="1847454"/>
            <a:ext cx="2720774" cy="1601808"/>
          </a:xfrm>
          <a:prstGeom prst="rect">
            <a:avLst/>
          </a:prstGeom>
        </p:spPr>
      </p:pic>
      <p:sp>
        <p:nvSpPr>
          <p:cNvPr id="25" name="TextBox 24"/>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             DOKUMEN RUJUKAN PENGURUSAN ALAM SEKITAR UPM</a:t>
            </a:r>
            <a:endParaRPr lang="en-MY" sz="2800" b="1" dirty="0">
              <a:solidFill>
                <a:schemeClr val="bg1"/>
              </a:solidFill>
            </a:endParaRPr>
          </a:p>
        </p:txBody>
      </p:sp>
      <p:pic>
        <p:nvPicPr>
          <p:cNvPr id="26" name="Picture 25"/>
          <p:cNvPicPr>
            <a:picLocks noChangeAspect="1"/>
          </p:cNvPicPr>
          <p:nvPr/>
        </p:nvPicPr>
        <p:blipFill>
          <a:blip r:embed="rId4"/>
          <a:stretch>
            <a:fillRect/>
          </a:stretch>
        </p:blipFill>
        <p:spPr>
          <a:xfrm>
            <a:off x="223954" y="185149"/>
            <a:ext cx="1884933" cy="891059"/>
          </a:xfrm>
          <a:prstGeom prst="rect">
            <a:avLst/>
          </a:prstGeom>
        </p:spPr>
      </p:pic>
      <p:pic>
        <p:nvPicPr>
          <p:cNvPr id="27" name="Picture 26"/>
          <p:cNvPicPr>
            <a:picLocks noChangeAspect="1"/>
          </p:cNvPicPr>
          <p:nvPr/>
        </p:nvPicPr>
        <p:blipFill>
          <a:blip r:embed="rId5"/>
          <a:stretch>
            <a:fillRect/>
          </a:stretch>
        </p:blipFill>
        <p:spPr>
          <a:xfrm>
            <a:off x="11174370" y="69090"/>
            <a:ext cx="822058" cy="1260490"/>
          </a:xfrm>
          <a:prstGeom prst="rect">
            <a:avLst/>
          </a:prstGeom>
        </p:spPr>
      </p:pic>
      <p:pic>
        <p:nvPicPr>
          <p:cNvPr id="28" name="Content Placeholder 4" descr="Inner-UPM-Template_Option-1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284162"/>
            <a:ext cx="9580605" cy="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a:off x="929948" y="1010906"/>
            <a:ext cx="5316173" cy="5694158"/>
          </a:xfrm>
          <a:prstGeom prst="rect">
            <a:avLst/>
          </a:prstGeom>
        </p:spPr>
      </p:pic>
      <p:pic>
        <p:nvPicPr>
          <p:cNvPr id="3" name="Picture 2"/>
          <p:cNvPicPr>
            <a:picLocks noChangeAspect="1"/>
          </p:cNvPicPr>
          <p:nvPr/>
        </p:nvPicPr>
        <p:blipFill>
          <a:blip r:embed="rId8"/>
          <a:stretch>
            <a:fillRect/>
          </a:stretch>
        </p:blipFill>
        <p:spPr>
          <a:xfrm>
            <a:off x="6533896" y="3134536"/>
            <a:ext cx="5510833" cy="3191772"/>
          </a:xfrm>
          <a:prstGeom prst="rect">
            <a:avLst/>
          </a:prstGeom>
          <a:ln>
            <a:noFill/>
          </a:ln>
          <a:effectLst>
            <a:softEdge rad="112500"/>
          </a:effectLst>
        </p:spPr>
      </p:pic>
      <p:sp>
        <p:nvSpPr>
          <p:cNvPr id="4" name="TextBox 3"/>
          <p:cNvSpPr txBox="1"/>
          <p:nvPr/>
        </p:nvSpPr>
        <p:spPr>
          <a:xfrm>
            <a:off x="5238772" y="1467912"/>
            <a:ext cx="6528006" cy="400110"/>
          </a:xfrm>
          <a:prstGeom prst="rect">
            <a:avLst/>
          </a:prstGeom>
          <a:noFill/>
        </p:spPr>
        <p:txBody>
          <a:bodyPr wrap="none" rtlCol="0">
            <a:spAutoFit/>
          </a:bodyPr>
          <a:lstStyle/>
          <a:p>
            <a:r>
              <a:rPr lang="en-US" sz="2000" b="1" dirty="0">
                <a:solidFill>
                  <a:schemeClr val="accent6">
                    <a:lumMod val="75000"/>
                  </a:schemeClr>
                </a:solidFill>
              </a:rPr>
              <a:t>..</a:t>
            </a:r>
            <a:r>
              <a:rPr lang="en-US" sz="2000" b="1" dirty="0" err="1">
                <a:solidFill>
                  <a:schemeClr val="accent6">
                    <a:lumMod val="75000"/>
                  </a:schemeClr>
                </a:solidFill>
              </a:rPr>
              <a:t>atau</a:t>
            </a:r>
            <a:r>
              <a:rPr lang="en-US" sz="2000" b="1" dirty="0">
                <a:solidFill>
                  <a:schemeClr val="accent6">
                    <a:lumMod val="75000"/>
                  </a:schemeClr>
                </a:solidFill>
              </a:rPr>
              <a:t> </a:t>
            </a:r>
            <a:r>
              <a:rPr lang="en-US" sz="2000" b="1" dirty="0" err="1">
                <a:solidFill>
                  <a:schemeClr val="accent6">
                    <a:lumMod val="75000"/>
                  </a:schemeClr>
                </a:solidFill>
              </a:rPr>
              <a:t>satu</a:t>
            </a:r>
            <a:r>
              <a:rPr lang="en-US" sz="2000" b="1" dirty="0">
                <a:solidFill>
                  <a:schemeClr val="accent6">
                    <a:lumMod val="75000"/>
                  </a:schemeClr>
                </a:solidFill>
              </a:rPr>
              <a:t> </a:t>
            </a:r>
            <a:r>
              <a:rPr lang="en-US" sz="2000" b="1" dirty="0" err="1">
                <a:solidFill>
                  <a:schemeClr val="accent6">
                    <a:lumMod val="75000"/>
                  </a:schemeClr>
                </a:solidFill>
              </a:rPr>
              <a:t>dokumen</a:t>
            </a:r>
            <a:r>
              <a:rPr lang="en-US" sz="2000" b="1" dirty="0">
                <a:solidFill>
                  <a:schemeClr val="accent6">
                    <a:lumMod val="75000"/>
                  </a:schemeClr>
                </a:solidFill>
              </a:rPr>
              <a:t> </a:t>
            </a:r>
            <a:r>
              <a:rPr lang="en-US" sz="2000" b="1" dirty="0" err="1">
                <a:solidFill>
                  <a:schemeClr val="accent6">
                    <a:lumMod val="75000"/>
                  </a:schemeClr>
                </a:solidFill>
              </a:rPr>
              <a:t>rujukan</a:t>
            </a:r>
            <a:r>
              <a:rPr lang="en-US" sz="2000" b="1" dirty="0">
                <a:solidFill>
                  <a:schemeClr val="accent6">
                    <a:lumMod val="75000"/>
                  </a:schemeClr>
                </a:solidFill>
              </a:rPr>
              <a:t> yang </a:t>
            </a:r>
            <a:r>
              <a:rPr lang="en-US" sz="2000" b="1" dirty="0" err="1">
                <a:solidFill>
                  <a:schemeClr val="accent6">
                    <a:lumMod val="75000"/>
                  </a:schemeClr>
                </a:solidFill>
              </a:rPr>
              <a:t>lebih</a:t>
            </a:r>
            <a:r>
              <a:rPr lang="en-US" sz="2000" b="1" dirty="0">
                <a:solidFill>
                  <a:schemeClr val="accent6">
                    <a:lumMod val="75000"/>
                  </a:schemeClr>
                </a:solidFill>
              </a:rPr>
              <a:t> </a:t>
            </a:r>
            <a:r>
              <a:rPr lang="en-US" sz="2000" b="1" dirty="0" err="1">
                <a:solidFill>
                  <a:schemeClr val="accent6">
                    <a:lumMod val="75000"/>
                  </a:schemeClr>
                </a:solidFill>
              </a:rPr>
              <a:t>mudah</a:t>
            </a:r>
            <a:r>
              <a:rPr lang="en-US" sz="2000" b="1" dirty="0">
                <a:solidFill>
                  <a:schemeClr val="accent6">
                    <a:lumMod val="75000"/>
                  </a:schemeClr>
                </a:solidFill>
              </a:rPr>
              <a:t> </a:t>
            </a:r>
            <a:r>
              <a:rPr lang="en-US" sz="2000" b="1" dirty="0" err="1">
                <a:solidFill>
                  <a:schemeClr val="accent6">
                    <a:lumMod val="75000"/>
                  </a:schemeClr>
                </a:solidFill>
              </a:rPr>
              <a:t>diperlukan</a:t>
            </a:r>
            <a:r>
              <a:rPr lang="en-US" sz="2000" b="1" dirty="0">
                <a:solidFill>
                  <a:schemeClr val="accent6">
                    <a:lumMod val="75000"/>
                  </a:schemeClr>
                </a:solidFill>
              </a:rPr>
              <a:t>?</a:t>
            </a:r>
            <a:endParaRPr lang="en-MY" sz="2000" b="1" dirty="0">
              <a:solidFill>
                <a:schemeClr val="accent6">
                  <a:lumMod val="75000"/>
                </a:schemeClr>
              </a:solidFill>
            </a:endParaRPr>
          </a:p>
        </p:txBody>
      </p:sp>
      <p:pic>
        <p:nvPicPr>
          <p:cNvPr id="6" name="Picture 5"/>
          <p:cNvPicPr>
            <a:picLocks noChangeAspect="1"/>
          </p:cNvPicPr>
          <p:nvPr/>
        </p:nvPicPr>
        <p:blipFill>
          <a:blip r:embed="rId9"/>
          <a:stretch>
            <a:fillRect/>
          </a:stretch>
        </p:blipFill>
        <p:spPr>
          <a:xfrm>
            <a:off x="8482020" y="507000"/>
            <a:ext cx="2408129" cy="707197"/>
          </a:xfrm>
          <a:prstGeom prst="rect">
            <a:avLst/>
          </a:prstGeom>
        </p:spPr>
      </p:pic>
    </p:spTree>
    <p:extLst>
      <p:ext uri="{BB962C8B-B14F-4D97-AF65-F5344CB8AC3E}">
        <p14:creationId xmlns:p14="http://schemas.microsoft.com/office/powerpoint/2010/main" val="1826482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0572" y="2484375"/>
            <a:ext cx="3645958" cy="2067674"/>
          </a:xfrm>
          <a:prstGeom prst="rect">
            <a:avLst/>
          </a:prstGeom>
        </p:spPr>
      </p:pic>
      <p:pic>
        <p:nvPicPr>
          <p:cNvPr id="10" name="Content Placeholder 4" descr="Inner-UPM-Template_Option-1A.jpg"/>
          <p:cNvPicPr>
            <a:picLocks noChangeAspect="1"/>
          </p:cNvPicPr>
          <p:nvPr/>
        </p:nvPicPr>
        <p:blipFill>
          <a:blip r:embed="rId3"/>
          <a:stretch>
            <a:fillRect/>
          </a:stretch>
        </p:blipFill>
        <p:spPr>
          <a:xfrm>
            <a:off x="0" y="6353273"/>
            <a:ext cx="8437222" cy="504727"/>
          </a:xfrm>
          <a:prstGeom prst="rect">
            <a:avLst/>
          </a:prstGeom>
        </p:spPr>
      </p:pic>
      <p:sp>
        <p:nvSpPr>
          <p:cNvPr id="7" name="Rectangle 6"/>
          <p:cNvSpPr/>
          <p:nvPr/>
        </p:nvSpPr>
        <p:spPr>
          <a:xfrm>
            <a:off x="2547322" y="446214"/>
            <a:ext cx="7818999" cy="2062103"/>
          </a:xfrm>
          <a:prstGeom prst="rect">
            <a:avLst/>
          </a:prstGeom>
          <a:solidFill>
            <a:schemeClr val="bg2"/>
          </a:solidFill>
        </p:spPr>
        <p:txBody>
          <a:bodyPr wrap="none" lIns="91440" tIns="45720" rIns="91440" bIns="45720">
            <a:spAutoFit/>
          </a:bodyPr>
          <a:lstStyle/>
          <a:p>
            <a:pPr algn="ctr"/>
            <a:r>
              <a:rPr lang="en-US" sz="4000" b="1" dirty="0">
                <a:ln w="0"/>
              </a:rPr>
              <a:t>PERALIHAN  </a:t>
            </a:r>
          </a:p>
          <a:p>
            <a:pPr algn="ctr"/>
            <a:r>
              <a:rPr lang="en-US" sz="2800" b="1" dirty="0">
                <a:ln w="0"/>
              </a:rPr>
              <a:t>DARIPADA </a:t>
            </a:r>
            <a:r>
              <a:rPr lang="en-US" sz="4000" b="1" dirty="0">
                <a:ln w="0"/>
              </a:rPr>
              <a:t>STANDARD  </a:t>
            </a:r>
            <a:r>
              <a:rPr lang="en-US" sz="4000" b="1" dirty="0">
                <a:ln w="0"/>
                <a:solidFill>
                  <a:schemeClr val="accent6">
                    <a:lumMod val="75000"/>
                  </a:schemeClr>
                </a:solidFill>
              </a:rPr>
              <a:t>ISO 14001:2004 </a:t>
            </a:r>
          </a:p>
          <a:p>
            <a:pPr algn="ctr"/>
            <a:r>
              <a:rPr lang="en-US" sz="2800" b="1" dirty="0">
                <a:ln w="0"/>
              </a:rPr>
              <a:t>KEPADA</a:t>
            </a:r>
            <a:r>
              <a:rPr lang="en-US" sz="4000" b="1" dirty="0">
                <a:ln w="0"/>
              </a:rPr>
              <a:t> </a:t>
            </a:r>
            <a:r>
              <a:rPr lang="en-US" sz="4800" b="1" dirty="0">
                <a:ln w="0"/>
                <a:solidFill>
                  <a:srgbClr val="00B050"/>
                </a:solidFill>
              </a:rPr>
              <a:t>ISO 14001:2015</a:t>
            </a:r>
            <a:endParaRPr lang="en-US" sz="4000" b="1" cap="none" spc="0" dirty="0">
              <a:ln w="0"/>
              <a:solidFill>
                <a:srgbClr val="00B050"/>
              </a:solidFill>
            </a:endParaRPr>
          </a:p>
        </p:txBody>
      </p:sp>
      <p:pic>
        <p:nvPicPr>
          <p:cNvPr id="9" name="Picture 8"/>
          <p:cNvPicPr>
            <a:picLocks noChangeAspect="1"/>
          </p:cNvPicPr>
          <p:nvPr/>
        </p:nvPicPr>
        <p:blipFill>
          <a:blip r:embed="rId4"/>
          <a:stretch>
            <a:fillRect/>
          </a:stretch>
        </p:blipFill>
        <p:spPr>
          <a:xfrm>
            <a:off x="372493" y="353208"/>
            <a:ext cx="1649458" cy="731364"/>
          </a:xfrm>
          <a:prstGeom prst="rect">
            <a:avLst/>
          </a:prstGeom>
        </p:spPr>
      </p:pic>
      <p:pic>
        <p:nvPicPr>
          <p:cNvPr id="3" name="Picture 2"/>
          <p:cNvPicPr>
            <a:picLocks noChangeAspect="1"/>
          </p:cNvPicPr>
          <p:nvPr/>
        </p:nvPicPr>
        <p:blipFill>
          <a:blip r:embed="rId5"/>
          <a:stretch>
            <a:fillRect/>
          </a:stretch>
        </p:blipFill>
        <p:spPr>
          <a:xfrm>
            <a:off x="70878" y="4175660"/>
            <a:ext cx="6048567" cy="1910074"/>
          </a:xfrm>
          <a:prstGeom prst="rect">
            <a:avLst/>
          </a:prstGeom>
        </p:spPr>
      </p:pic>
      <p:pic>
        <p:nvPicPr>
          <p:cNvPr id="4" name="Picture 3"/>
          <p:cNvPicPr>
            <a:picLocks noChangeAspect="1"/>
          </p:cNvPicPr>
          <p:nvPr/>
        </p:nvPicPr>
        <p:blipFill rotWithShape="1">
          <a:blip r:embed="rId6"/>
          <a:srcRect b="17460"/>
          <a:stretch/>
        </p:blipFill>
        <p:spPr>
          <a:xfrm>
            <a:off x="6227010" y="2953209"/>
            <a:ext cx="3454616" cy="2000261"/>
          </a:xfrm>
          <a:prstGeom prst="rect">
            <a:avLst/>
          </a:prstGeom>
        </p:spPr>
      </p:pic>
      <p:pic>
        <p:nvPicPr>
          <p:cNvPr id="6" name="Picture 5"/>
          <p:cNvPicPr>
            <a:picLocks noChangeAspect="1"/>
          </p:cNvPicPr>
          <p:nvPr/>
        </p:nvPicPr>
        <p:blipFill>
          <a:blip r:embed="rId7"/>
          <a:stretch>
            <a:fillRect/>
          </a:stretch>
        </p:blipFill>
        <p:spPr>
          <a:xfrm>
            <a:off x="9789191" y="3953340"/>
            <a:ext cx="2108284" cy="210828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Picture 10"/>
          <p:cNvPicPr>
            <a:picLocks noChangeAspect="1"/>
          </p:cNvPicPr>
          <p:nvPr/>
        </p:nvPicPr>
        <p:blipFill>
          <a:blip r:embed="rId8"/>
          <a:stretch>
            <a:fillRect/>
          </a:stretch>
        </p:blipFill>
        <p:spPr>
          <a:xfrm>
            <a:off x="11169070" y="221109"/>
            <a:ext cx="728405" cy="1126186"/>
          </a:xfrm>
          <a:prstGeom prst="rect">
            <a:avLst/>
          </a:prstGeom>
        </p:spPr>
      </p:pic>
      <p:pic>
        <p:nvPicPr>
          <p:cNvPr id="5" name="Picture 4"/>
          <p:cNvPicPr>
            <a:picLocks noChangeAspect="1"/>
          </p:cNvPicPr>
          <p:nvPr/>
        </p:nvPicPr>
        <p:blipFill>
          <a:blip r:embed="rId9"/>
          <a:stretch>
            <a:fillRect/>
          </a:stretch>
        </p:blipFill>
        <p:spPr>
          <a:xfrm>
            <a:off x="5121423" y="4953470"/>
            <a:ext cx="4560203" cy="1572904"/>
          </a:xfrm>
          <a:prstGeom prst="rect">
            <a:avLst/>
          </a:prstGeom>
        </p:spPr>
      </p:pic>
    </p:spTree>
    <p:extLst>
      <p:ext uri="{BB962C8B-B14F-4D97-AF65-F5344CB8AC3E}">
        <p14:creationId xmlns:p14="http://schemas.microsoft.com/office/powerpoint/2010/main" val="21460241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DOKUMEN RUJUKAN PELAKSANAAN EMS</a:t>
            </a:r>
            <a:endParaRPr lang="en-MY" sz="2800" b="1" dirty="0">
              <a:solidFill>
                <a:schemeClr val="bg1"/>
              </a:solidFill>
            </a:endParaRPr>
          </a:p>
        </p:txBody>
      </p:sp>
      <p:pic>
        <p:nvPicPr>
          <p:cNvPr id="26" name="Picture 25"/>
          <p:cNvPicPr>
            <a:picLocks noChangeAspect="1"/>
          </p:cNvPicPr>
          <p:nvPr/>
        </p:nvPicPr>
        <p:blipFill>
          <a:blip r:embed="rId3"/>
          <a:stretch>
            <a:fillRect/>
          </a:stretch>
        </p:blipFill>
        <p:spPr>
          <a:xfrm>
            <a:off x="223954" y="185149"/>
            <a:ext cx="1884933" cy="891059"/>
          </a:xfrm>
          <a:prstGeom prst="rect">
            <a:avLst/>
          </a:prstGeom>
        </p:spPr>
      </p:pic>
      <p:pic>
        <p:nvPicPr>
          <p:cNvPr id="27" name="Picture 26"/>
          <p:cNvPicPr>
            <a:picLocks noChangeAspect="1"/>
          </p:cNvPicPr>
          <p:nvPr/>
        </p:nvPicPr>
        <p:blipFill>
          <a:blip r:embed="rId4"/>
          <a:stretch>
            <a:fillRect/>
          </a:stretch>
        </p:blipFill>
        <p:spPr>
          <a:xfrm>
            <a:off x="11174370" y="69090"/>
            <a:ext cx="822058" cy="1260490"/>
          </a:xfrm>
          <a:prstGeom prst="rect">
            <a:avLst/>
          </a:prstGeom>
        </p:spPr>
      </p:pic>
      <p:pic>
        <p:nvPicPr>
          <p:cNvPr id="28" name="Content Placeholder 4" descr="Inner-UPM-Template_Option-1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84162"/>
            <a:ext cx="9580605" cy="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1874136" y="1469441"/>
            <a:ext cx="3051043" cy="44214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a:off x="5551666" y="699335"/>
            <a:ext cx="5427133" cy="5539978"/>
          </a:xfrm>
          <a:prstGeom prst="rect">
            <a:avLst/>
          </a:prstGeom>
          <a:noFill/>
        </p:spPr>
        <p:txBody>
          <a:bodyPr wrap="square" rtlCol="0">
            <a:spAutoFit/>
          </a:bodyPr>
          <a:lstStyle/>
          <a:p>
            <a:r>
              <a:rPr lang="en-US" sz="1600" b="1" dirty="0"/>
              <a:t>SENARAI KANDUNGAN</a:t>
            </a:r>
          </a:p>
          <a:p>
            <a:endParaRPr lang="en-US" sz="1600" dirty="0"/>
          </a:p>
          <a:p>
            <a:r>
              <a:rPr lang="en-US" sz="1600" b="1" dirty="0">
                <a:solidFill>
                  <a:schemeClr val="accent6">
                    <a:lumMod val="75000"/>
                  </a:schemeClr>
                </a:solidFill>
              </a:rPr>
              <a:t>1.0  </a:t>
            </a:r>
            <a:r>
              <a:rPr lang="en-US" sz="1600" b="1" dirty="0" err="1">
                <a:solidFill>
                  <a:schemeClr val="accent6">
                    <a:lumMod val="75000"/>
                  </a:schemeClr>
                </a:solidFill>
              </a:rPr>
              <a:t>Pengenalan</a:t>
            </a:r>
            <a:endParaRPr lang="en-US" sz="1600" b="1" dirty="0">
              <a:solidFill>
                <a:schemeClr val="accent6">
                  <a:lumMod val="75000"/>
                </a:schemeClr>
              </a:solidFill>
            </a:endParaRPr>
          </a:p>
          <a:p>
            <a:pPr indent="347663">
              <a:tabLst>
                <a:tab pos="347663" algn="l"/>
              </a:tabLst>
            </a:pPr>
            <a:r>
              <a:rPr lang="en-US" sz="1400" dirty="0"/>
              <a:t>1.1	</a:t>
            </a:r>
            <a:r>
              <a:rPr lang="en-US" sz="1400" dirty="0" err="1"/>
              <a:t>Pengenalan</a:t>
            </a:r>
            <a:r>
              <a:rPr lang="en-US" sz="1400" dirty="0"/>
              <a:t> </a:t>
            </a:r>
            <a:r>
              <a:rPr lang="en-US" sz="1400" dirty="0" err="1"/>
              <a:t>Sistem</a:t>
            </a:r>
            <a:r>
              <a:rPr lang="en-US" sz="1400" dirty="0"/>
              <a:t> </a:t>
            </a:r>
            <a:r>
              <a:rPr lang="en-US" sz="1400" dirty="0" err="1"/>
              <a:t>Pengurusan</a:t>
            </a:r>
            <a:r>
              <a:rPr lang="en-US" sz="1400" dirty="0"/>
              <a:t> </a:t>
            </a:r>
            <a:r>
              <a:rPr lang="en-US" sz="1400" dirty="0" err="1"/>
              <a:t>Alam</a:t>
            </a:r>
            <a:r>
              <a:rPr lang="en-US" sz="1400" dirty="0"/>
              <a:t> </a:t>
            </a:r>
            <a:r>
              <a:rPr lang="en-US" sz="1400" dirty="0" err="1"/>
              <a:t>Sekitar</a:t>
            </a:r>
            <a:r>
              <a:rPr lang="en-US" sz="1400" dirty="0"/>
              <a:t> (EMS)</a:t>
            </a:r>
          </a:p>
          <a:p>
            <a:pPr indent="347663">
              <a:tabLst>
                <a:tab pos="347663" algn="l"/>
              </a:tabLst>
            </a:pPr>
            <a:r>
              <a:rPr lang="en-US" sz="1400" dirty="0"/>
              <a:t>1.2	</a:t>
            </a:r>
            <a:r>
              <a:rPr lang="en-US" sz="1400" dirty="0" err="1"/>
              <a:t>Sejarah</a:t>
            </a:r>
            <a:r>
              <a:rPr lang="en-US" sz="1400" dirty="0"/>
              <a:t> </a:t>
            </a:r>
            <a:r>
              <a:rPr lang="en-US" sz="1400" dirty="0" err="1"/>
              <a:t>Pelaksanaan</a:t>
            </a:r>
            <a:r>
              <a:rPr lang="en-US" sz="1400" dirty="0"/>
              <a:t> EMS di UPM</a:t>
            </a:r>
            <a:endParaRPr lang="en-US" sz="1600" dirty="0"/>
          </a:p>
          <a:p>
            <a:pPr>
              <a:tabLst>
                <a:tab pos="347663" algn="l"/>
              </a:tabLst>
            </a:pPr>
            <a:endParaRPr lang="en-US" sz="1600" b="1" dirty="0">
              <a:solidFill>
                <a:schemeClr val="accent6">
                  <a:lumMod val="75000"/>
                </a:schemeClr>
              </a:solidFill>
            </a:endParaRPr>
          </a:p>
          <a:p>
            <a:pPr>
              <a:tabLst>
                <a:tab pos="347663" algn="l"/>
              </a:tabLst>
            </a:pPr>
            <a:r>
              <a:rPr lang="en-US" sz="1600" b="1" dirty="0">
                <a:solidFill>
                  <a:schemeClr val="accent6">
                    <a:lumMod val="75000"/>
                  </a:schemeClr>
                </a:solidFill>
              </a:rPr>
              <a:t>2.0   </a:t>
            </a:r>
            <a:r>
              <a:rPr lang="en-US" sz="1600" b="1" dirty="0" err="1">
                <a:solidFill>
                  <a:schemeClr val="accent6">
                    <a:lumMod val="75000"/>
                  </a:schemeClr>
                </a:solidFill>
              </a:rPr>
              <a:t>Pelaksanaan</a:t>
            </a:r>
            <a:r>
              <a:rPr lang="en-US" sz="1600" b="1" dirty="0">
                <a:solidFill>
                  <a:schemeClr val="accent6">
                    <a:lumMod val="75000"/>
                  </a:schemeClr>
                </a:solidFill>
              </a:rPr>
              <a:t> EMS </a:t>
            </a:r>
          </a:p>
          <a:p>
            <a:pPr>
              <a:tabLst>
                <a:tab pos="347663" algn="l"/>
              </a:tabLst>
            </a:pPr>
            <a:r>
              <a:rPr lang="en-US" sz="1600" dirty="0"/>
              <a:t>        2.1	</a:t>
            </a:r>
            <a:r>
              <a:rPr lang="en-US" sz="1400" dirty="0" err="1"/>
              <a:t>Dasar</a:t>
            </a:r>
            <a:endParaRPr lang="en-US" sz="1400" dirty="0"/>
          </a:p>
          <a:p>
            <a:pPr>
              <a:tabLst>
                <a:tab pos="347663" algn="l"/>
              </a:tabLst>
            </a:pPr>
            <a:r>
              <a:rPr lang="en-US" sz="1400" dirty="0"/>
              <a:t> 	2.2	</a:t>
            </a:r>
            <a:r>
              <a:rPr lang="en-US" sz="1400" dirty="0" err="1"/>
              <a:t>Skop</a:t>
            </a:r>
            <a:endParaRPr lang="en-US" sz="1400" dirty="0"/>
          </a:p>
          <a:p>
            <a:pPr>
              <a:tabLst>
                <a:tab pos="347663" algn="l"/>
              </a:tabLst>
            </a:pPr>
            <a:r>
              <a:rPr lang="en-US" sz="1400" dirty="0"/>
              <a:t>	2.3	</a:t>
            </a:r>
            <a:r>
              <a:rPr lang="en-US" sz="1400" dirty="0" err="1"/>
              <a:t>Objektif</a:t>
            </a:r>
            <a:endParaRPr lang="en-US" sz="1400" dirty="0"/>
          </a:p>
          <a:p>
            <a:pPr>
              <a:tabLst>
                <a:tab pos="347663" algn="l"/>
              </a:tabLst>
            </a:pPr>
            <a:r>
              <a:rPr lang="en-US" sz="1400" dirty="0"/>
              <a:t>	2.4	</a:t>
            </a:r>
            <a:r>
              <a:rPr lang="en-US" sz="1400" b="1" dirty="0" err="1">
                <a:solidFill>
                  <a:srgbClr val="FF0000"/>
                </a:solidFill>
              </a:rPr>
              <a:t>Pihak</a:t>
            </a:r>
            <a:r>
              <a:rPr lang="en-US" sz="1400" b="1" dirty="0">
                <a:solidFill>
                  <a:srgbClr val="FF0000"/>
                </a:solidFill>
              </a:rPr>
              <a:t> </a:t>
            </a:r>
            <a:r>
              <a:rPr lang="en-US" sz="1400" b="1" dirty="0" err="1">
                <a:solidFill>
                  <a:srgbClr val="FF0000"/>
                </a:solidFill>
              </a:rPr>
              <a:t>Berkepentingan</a:t>
            </a:r>
            <a:r>
              <a:rPr lang="en-US" sz="1400" b="1" dirty="0">
                <a:solidFill>
                  <a:srgbClr val="FF0000"/>
                </a:solidFill>
              </a:rPr>
              <a:t> </a:t>
            </a:r>
            <a:r>
              <a:rPr lang="en-US" sz="1400" b="1" dirty="0" err="1">
                <a:solidFill>
                  <a:srgbClr val="FF0000"/>
                </a:solidFill>
              </a:rPr>
              <a:t>dan</a:t>
            </a:r>
            <a:r>
              <a:rPr lang="en-US" sz="1400" b="1" dirty="0">
                <a:solidFill>
                  <a:srgbClr val="FF0000"/>
                </a:solidFill>
              </a:rPr>
              <a:t> </a:t>
            </a:r>
            <a:r>
              <a:rPr lang="en-US" sz="1400" b="1" dirty="0" err="1">
                <a:solidFill>
                  <a:srgbClr val="FF0000"/>
                </a:solidFill>
              </a:rPr>
              <a:t>Ekspektasi</a:t>
            </a:r>
            <a:r>
              <a:rPr lang="en-US" sz="1400" b="1" dirty="0">
                <a:solidFill>
                  <a:srgbClr val="FF0000"/>
                </a:solidFill>
              </a:rPr>
              <a:t> </a:t>
            </a:r>
            <a:r>
              <a:rPr lang="en-US" sz="1400" b="1" dirty="0" err="1">
                <a:solidFill>
                  <a:srgbClr val="FF0000"/>
                </a:solidFill>
              </a:rPr>
              <a:t>Mereka</a:t>
            </a:r>
            <a:endParaRPr lang="en-US" sz="1400" b="1" dirty="0">
              <a:solidFill>
                <a:srgbClr val="FF0000"/>
              </a:solidFill>
            </a:endParaRPr>
          </a:p>
          <a:p>
            <a:pPr>
              <a:tabLst>
                <a:tab pos="347663" algn="l"/>
              </a:tabLst>
            </a:pPr>
            <a:r>
              <a:rPr lang="en-US" sz="1400" dirty="0"/>
              <a:t>	2.5	</a:t>
            </a:r>
            <a:r>
              <a:rPr lang="en-US" sz="1400" b="1" dirty="0" err="1">
                <a:solidFill>
                  <a:srgbClr val="FF0000"/>
                </a:solidFill>
              </a:rPr>
              <a:t>Isu</a:t>
            </a:r>
            <a:r>
              <a:rPr lang="en-US" sz="1400" b="1" dirty="0">
                <a:solidFill>
                  <a:srgbClr val="FF0000"/>
                </a:solidFill>
              </a:rPr>
              <a:t> </a:t>
            </a:r>
            <a:r>
              <a:rPr lang="en-US" sz="1400" b="1" dirty="0" err="1">
                <a:solidFill>
                  <a:srgbClr val="FF0000"/>
                </a:solidFill>
              </a:rPr>
              <a:t>Dalaman</a:t>
            </a:r>
            <a:r>
              <a:rPr lang="en-US" sz="1400" b="1" dirty="0">
                <a:solidFill>
                  <a:srgbClr val="FF0000"/>
                </a:solidFill>
              </a:rPr>
              <a:t> </a:t>
            </a:r>
            <a:r>
              <a:rPr lang="en-US" sz="1400" b="1" dirty="0" err="1">
                <a:solidFill>
                  <a:srgbClr val="FF0000"/>
                </a:solidFill>
              </a:rPr>
              <a:t>dan</a:t>
            </a:r>
            <a:r>
              <a:rPr lang="en-US" sz="1400" b="1" dirty="0">
                <a:solidFill>
                  <a:srgbClr val="FF0000"/>
                </a:solidFill>
              </a:rPr>
              <a:t> </a:t>
            </a:r>
            <a:r>
              <a:rPr lang="en-US" sz="1400" b="1" dirty="0" err="1">
                <a:solidFill>
                  <a:srgbClr val="FF0000"/>
                </a:solidFill>
              </a:rPr>
              <a:t>Isu</a:t>
            </a:r>
            <a:r>
              <a:rPr lang="en-US" sz="1400" b="1" dirty="0">
                <a:solidFill>
                  <a:srgbClr val="FF0000"/>
                </a:solidFill>
              </a:rPr>
              <a:t> </a:t>
            </a:r>
            <a:r>
              <a:rPr lang="en-US" sz="1400" b="1" dirty="0" err="1">
                <a:solidFill>
                  <a:srgbClr val="FF0000"/>
                </a:solidFill>
              </a:rPr>
              <a:t>Luaran</a:t>
            </a:r>
            <a:endParaRPr lang="en-US" sz="1400" b="1" dirty="0">
              <a:solidFill>
                <a:srgbClr val="FF0000"/>
              </a:solidFill>
            </a:endParaRPr>
          </a:p>
          <a:p>
            <a:pPr>
              <a:tabLst>
                <a:tab pos="347663" algn="l"/>
              </a:tabLst>
            </a:pPr>
            <a:r>
              <a:rPr lang="en-US" sz="1400" dirty="0"/>
              <a:t>	2.6	</a:t>
            </a:r>
            <a:r>
              <a:rPr lang="en-US" sz="1400" b="1" dirty="0" err="1">
                <a:solidFill>
                  <a:srgbClr val="FF0000"/>
                </a:solidFill>
              </a:rPr>
              <a:t>Pengurusan</a:t>
            </a:r>
            <a:r>
              <a:rPr lang="en-US" sz="1400" b="1" dirty="0">
                <a:solidFill>
                  <a:srgbClr val="FF0000"/>
                </a:solidFill>
              </a:rPr>
              <a:t> </a:t>
            </a:r>
            <a:r>
              <a:rPr lang="en-US" sz="1400" b="1" dirty="0" err="1">
                <a:solidFill>
                  <a:srgbClr val="FF0000"/>
                </a:solidFill>
              </a:rPr>
              <a:t>Risiko</a:t>
            </a:r>
            <a:r>
              <a:rPr lang="en-US" sz="1400" b="1" dirty="0">
                <a:solidFill>
                  <a:srgbClr val="FF0000"/>
                </a:solidFill>
              </a:rPr>
              <a:t> </a:t>
            </a:r>
          </a:p>
          <a:p>
            <a:pPr>
              <a:tabLst>
                <a:tab pos="347663" algn="l"/>
              </a:tabLst>
            </a:pPr>
            <a:endParaRPr lang="en-US" sz="1600" dirty="0"/>
          </a:p>
          <a:p>
            <a:pPr>
              <a:tabLst>
                <a:tab pos="347663" algn="l"/>
              </a:tabLst>
            </a:pPr>
            <a:r>
              <a:rPr lang="en-US" sz="1600" dirty="0"/>
              <a:t> </a:t>
            </a:r>
            <a:r>
              <a:rPr lang="en-US" sz="1600" b="1" dirty="0">
                <a:solidFill>
                  <a:schemeClr val="accent6">
                    <a:lumMod val="75000"/>
                  </a:schemeClr>
                </a:solidFill>
              </a:rPr>
              <a:t>3.0	 </a:t>
            </a:r>
            <a:r>
              <a:rPr lang="en-US" sz="1600" b="1" dirty="0" err="1">
                <a:solidFill>
                  <a:schemeClr val="accent6">
                    <a:lumMod val="75000"/>
                  </a:schemeClr>
                </a:solidFill>
              </a:rPr>
              <a:t>Daftar</a:t>
            </a:r>
            <a:r>
              <a:rPr lang="en-US" sz="1600" b="1" dirty="0">
                <a:solidFill>
                  <a:schemeClr val="accent6">
                    <a:lumMod val="75000"/>
                  </a:schemeClr>
                </a:solidFill>
              </a:rPr>
              <a:t> </a:t>
            </a:r>
            <a:r>
              <a:rPr lang="en-US" sz="1600" b="1" dirty="0" err="1">
                <a:solidFill>
                  <a:schemeClr val="accent6">
                    <a:lumMod val="75000"/>
                  </a:schemeClr>
                </a:solidFill>
              </a:rPr>
              <a:t>Aspek</a:t>
            </a:r>
            <a:r>
              <a:rPr lang="en-US" sz="1600" b="1" dirty="0">
                <a:solidFill>
                  <a:schemeClr val="accent6">
                    <a:lumMod val="75000"/>
                  </a:schemeClr>
                </a:solidFill>
              </a:rPr>
              <a:t> </a:t>
            </a:r>
            <a:r>
              <a:rPr lang="en-US" sz="1600" b="1" dirty="0" err="1">
                <a:solidFill>
                  <a:schemeClr val="accent6">
                    <a:lumMod val="75000"/>
                  </a:schemeClr>
                </a:solidFill>
              </a:rPr>
              <a:t>Impak</a:t>
            </a:r>
            <a:r>
              <a:rPr lang="en-US" sz="1600" b="1" dirty="0">
                <a:solidFill>
                  <a:schemeClr val="accent6">
                    <a:lumMod val="75000"/>
                  </a:schemeClr>
                </a:solidFill>
              </a:rPr>
              <a:t> </a:t>
            </a:r>
            <a:r>
              <a:rPr lang="en-US" sz="1600" b="1" dirty="0" err="1">
                <a:solidFill>
                  <a:schemeClr val="accent6">
                    <a:lumMod val="75000"/>
                  </a:schemeClr>
                </a:solidFill>
              </a:rPr>
              <a:t>Alam</a:t>
            </a:r>
            <a:r>
              <a:rPr lang="en-US" sz="1600" b="1" dirty="0">
                <a:solidFill>
                  <a:schemeClr val="accent6">
                    <a:lumMod val="75000"/>
                  </a:schemeClr>
                </a:solidFill>
              </a:rPr>
              <a:t> </a:t>
            </a:r>
            <a:r>
              <a:rPr lang="en-US" sz="1600" b="1" dirty="0" err="1">
                <a:solidFill>
                  <a:schemeClr val="accent6">
                    <a:lumMod val="75000"/>
                  </a:schemeClr>
                </a:solidFill>
              </a:rPr>
              <a:t>Sekitar</a:t>
            </a:r>
            <a:r>
              <a:rPr lang="en-US" sz="1600" b="1" dirty="0">
                <a:solidFill>
                  <a:schemeClr val="accent6">
                    <a:lumMod val="75000"/>
                  </a:schemeClr>
                </a:solidFill>
              </a:rPr>
              <a:t> </a:t>
            </a:r>
          </a:p>
          <a:p>
            <a:pPr>
              <a:tabLst>
                <a:tab pos="347663" algn="l"/>
              </a:tabLst>
            </a:pPr>
            <a:endParaRPr lang="en-US" sz="1600" b="1" dirty="0">
              <a:solidFill>
                <a:schemeClr val="accent6">
                  <a:lumMod val="75000"/>
                </a:schemeClr>
              </a:solidFill>
            </a:endParaRPr>
          </a:p>
          <a:p>
            <a:pPr>
              <a:tabLst>
                <a:tab pos="347663" algn="l"/>
              </a:tabLst>
            </a:pPr>
            <a:r>
              <a:rPr lang="en-US" sz="1600" b="1" dirty="0">
                <a:solidFill>
                  <a:schemeClr val="accent6">
                    <a:lumMod val="75000"/>
                  </a:schemeClr>
                </a:solidFill>
              </a:rPr>
              <a:t>4.0	  </a:t>
            </a:r>
            <a:r>
              <a:rPr lang="en-US" sz="1600" b="1" dirty="0" err="1">
                <a:solidFill>
                  <a:schemeClr val="accent6">
                    <a:lumMod val="75000"/>
                  </a:schemeClr>
                </a:solidFill>
              </a:rPr>
              <a:t>Senarai</a:t>
            </a:r>
            <a:r>
              <a:rPr lang="en-US" sz="1600" b="1" dirty="0">
                <a:solidFill>
                  <a:schemeClr val="accent6">
                    <a:lumMod val="75000"/>
                  </a:schemeClr>
                </a:solidFill>
              </a:rPr>
              <a:t> </a:t>
            </a:r>
            <a:r>
              <a:rPr lang="en-US" sz="1600" b="1" dirty="0" err="1">
                <a:solidFill>
                  <a:schemeClr val="accent6">
                    <a:lumMod val="75000"/>
                  </a:schemeClr>
                </a:solidFill>
              </a:rPr>
              <a:t>Undang-undang</a:t>
            </a:r>
            <a:r>
              <a:rPr lang="en-US" sz="1600" b="1" dirty="0">
                <a:solidFill>
                  <a:schemeClr val="accent6">
                    <a:lumMod val="75000"/>
                  </a:schemeClr>
                </a:solidFill>
              </a:rPr>
              <a:t> </a:t>
            </a:r>
            <a:r>
              <a:rPr lang="en-US" sz="1600" b="1" dirty="0" err="1">
                <a:solidFill>
                  <a:schemeClr val="accent6">
                    <a:lumMod val="75000"/>
                  </a:schemeClr>
                </a:solidFill>
              </a:rPr>
              <a:t>Alam</a:t>
            </a:r>
            <a:r>
              <a:rPr lang="en-US" sz="1600" b="1" dirty="0">
                <a:solidFill>
                  <a:schemeClr val="accent6">
                    <a:lumMod val="75000"/>
                  </a:schemeClr>
                </a:solidFill>
              </a:rPr>
              <a:t> </a:t>
            </a:r>
            <a:r>
              <a:rPr lang="en-US" sz="1600" b="1" dirty="0" err="1">
                <a:solidFill>
                  <a:schemeClr val="accent6">
                    <a:lumMod val="75000"/>
                  </a:schemeClr>
                </a:solidFill>
              </a:rPr>
              <a:t>Sekitar</a:t>
            </a:r>
            <a:r>
              <a:rPr lang="en-US" sz="1600" b="1" dirty="0">
                <a:solidFill>
                  <a:schemeClr val="accent6">
                    <a:lumMod val="75000"/>
                  </a:schemeClr>
                </a:solidFill>
              </a:rPr>
              <a:t> yang </a:t>
            </a:r>
            <a:r>
              <a:rPr lang="en-US" sz="1600" b="1" dirty="0" err="1">
                <a:solidFill>
                  <a:schemeClr val="accent6">
                    <a:lumMod val="75000"/>
                  </a:schemeClr>
                </a:solidFill>
              </a:rPr>
              <a:t>Terpakai</a:t>
            </a:r>
            <a:endParaRPr lang="en-US" sz="1600" b="1" dirty="0">
              <a:solidFill>
                <a:schemeClr val="accent6">
                  <a:lumMod val="75000"/>
                </a:schemeClr>
              </a:solidFill>
            </a:endParaRPr>
          </a:p>
          <a:p>
            <a:pPr>
              <a:tabLst>
                <a:tab pos="347663" algn="l"/>
              </a:tabLst>
            </a:pPr>
            <a:endParaRPr lang="en-US" sz="1600" dirty="0"/>
          </a:p>
          <a:p>
            <a:pPr>
              <a:tabLst>
                <a:tab pos="347663" algn="l"/>
              </a:tabLst>
            </a:pPr>
            <a:r>
              <a:rPr lang="en-US" sz="1600" b="1" dirty="0">
                <a:solidFill>
                  <a:schemeClr val="accent6">
                    <a:lumMod val="75000"/>
                  </a:schemeClr>
                </a:solidFill>
              </a:rPr>
              <a:t>5.0    </a:t>
            </a:r>
            <a:r>
              <a:rPr lang="en-US" sz="1600" b="1" dirty="0" err="1">
                <a:solidFill>
                  <a:schemeClr val="accent6">
                    <a:lumMod val="75000"/>
                  </a:schemeClr>
                </a:solidFill>
              </a:rPr>
              <a:t>Kawalan</a:t>
            </a:r>
            <a:r>
              <a:rPr lang="en-US" sz="1600" b="1" dirty="0">
                <a:solidFill>
                  <a:schemeClr val="accent6">
                    <a:lumMod val="75000"/>
                  </a:schemeClr>
                </a:solidFill>
              </a:rPr>
              <a:t> </a:t>
            </a:r>
            <a:r>
              <a:rPr lang="en-US" sz="1600" b="1" dirty="0" err="1">
                <a:solidFill>
                  <a:schemeClr val="accent6">
                    <a:lumMod val="75000"/>
                  </a:schemeClr>
                </a:solidFill>
              </a:rPr>
              <a:t>Terhadap</a:t>
            </a:r>
            <a:r>
              <a:rPr lang="en-US" sz="1600" b="1" dirty="0">
                <a:solidFill>
                  <a:schemeClr val="accent6">
                    <a:lumMod val="75000"/>
                  </a:schemeClr>
                </a:solidFill>
              </a:rPr>
              <a:t> </a:t>
            </a:r>
            <a:r>
              <a:rPr lang="en-US" sz="1600" b="1" dirty="0" err="1">
                <a:solidFill>
                  <a:schemeClr val="accent6">
                    <a:lumMod val="75000"/>
                  </a:schemeClr>
                </a:solidFill>
              </a:rPr>
              <a:t>Aktiviti</a:t>
            </a:r>
            <a:r>
              <a:rPr lang="en-US" sz="1600" b="1" dirty="0">
                <a:solidFill>
                  <a:schemeClr val="accent6">
                    <a:lumMod val="75000"/>
                  </a:schemeClr>
                </a:solidFill>
              </a:rPr>
              <a:t> yang </a:t>
            </a:r>
            <a:r>
              <a:rPr lang="en-US" sz="1600" b="1" dirty="0" err="1">
                <a:solidFill>
                  <a:schemeClr val="accent6">
                    <a:lumMod val="75000"/>
                  </a:schemeClr>
                </a:solidFill>
              </a:rPr>
              <a:t>Memberi</a:t>
            </a:r>
            <a:r>
              <a:rPr lang="en-US" sz="1600" b="1" dirty="0">
                <a:solidFill>
                  <a:schemeClr val="accent6">
                    <a:lumMod val="75000"/>
                  </a:schemeClr>
                </a:solidFill>
              </a:rPr>
              <a:t> </a:t>
            </a:r>
            <a:r>
              <a:rPr lang="en-US" sz="1600" b="1" dirty="0" err="1">
                <a:solidFill>
                  <a:schemeClr val="accent6">
                    <a:lumMod val="75000"/>
                  </a:schemeClr>
                </a:solidFill>
              </a:rPr>
              <a:t>Kesan</a:t>
            </a:r>
            <a:r>
              <a:rPr lang="en-US" sz="1600" b="1" dirty="0">
                <a:solidFill>
                  <a:schemeClr val="accent6">
                    <a:lumMod val="75000"/>
                  </a:schemeClr>
                </a:solidFill>
              </a:rPr>
              <a:t> </a:t>
            </a:r>
            <a:r>
              <a:rPr lang="en-US" sz="1600" b="1" dirty="0" err="1">
                <a:solidFill>
                  <a:schemeClr val="accent6">
                    <a:lumMod val="75000"/>
                  </a:schemeClr>
                </a:solidFill>
              </a:rPr>
              <a:t>kepada</a:t>
            </a:r>
            <a:r>
              <a:rPr lang="en-US" sz="1600" b="1" dirty="0">
                <a:solidFill>
                  <a:schemeClr val="accent6">
                    <a:lumMod val="75000"/>
                  </a:schemeClr>
                </a:solidFill>
              </a:rPr>
              <a:t> </a:t>
            </a:r>
          </a:p>
          <a:p>
            <a:pPr>
              <a:tabLst>
                <a:tab pos="347663" algn="l"/>
              </a:tabLst>
            </a:pPr>
            <a:r>
              <a:rPr lang="en-US" sz="1600" b="1" dirty="0">
                <a:solidFill>
                  <a:schemeClr val="accent6">
                    <a:lumMod val="75000"/>
                  </a:schemeClr>
                </a:solidFill>
              </a:rPr>
              <a:t>         </a:t>
            </a:r>
            <a:r>
              <a:rPr lang="en-US" sz="1600" b="1" dirty="0" err="1">
                <a:solidFill>
                  <a:schemeClr val="accent6">
                    <a:lumMod val="75000"/>
                  </a:schemeClr>
                </a:solidFill>
              </a:rPr>
              <a:t>Alam</a:t>
            </a:r>
            <a:r>
              <a:rPr lang="en-US" sz="1600" b="1" dirty="0">
                <a:solidFill>
                  <a:schemeClr val="accent6">
                    <a:lumMod val="75000"/>
                  </a:schemeClr>
                </a:solidFill>
              </a:rPr>
              <a:t> </a:t>
            </a:r>
            <a:r>
              <a:rPr lang="en-US" sz="1600" b="1" dirty="0" err="1">
                <a:solidFill>
                  <a:schemeClr val="accent6">
                    <a:lumMod val="75000"/>
                  </a:schemeClr>
                </a:solidFill>
              </a:rPr>
              <a:t>Sekitar</a:t>
            </a:r>
            <a:endParaRPr lang="en-US" sz="1600" b="1" dirty="0">
              <a:solidFill>
                <a:schemeClr val="accent6">
                  <a:lumMod val="75000"/>
                </a:schemeClr>
              </a:solidFill>
            </a:endParaRPr>
          </a:p>
          <a:p>
            <a:pPr>
              <a:tabLst>
                <a:tab pos="347663" algn="l"/>
              </a:tabLst>
            </a:pPr>
            <a:endParaRPr lang="en-US" sz="1600" b="1" dirty="0">
              <a:solidFill>
                <a:schemeClr val="accent6">
                  <a:lumMod val="75000"/>
                </a:schemeClr>
              </a:solidFill>
            </a:endParaRPr>
          </a:p>
          <a:p>
            <a:pPr lvl="0">
              <a:tabLst>
                <a:tab pos="347663" algn="l"/>
              </a:tabLst>
            </a:pPr>
            <a:r>
              <a:rPr lang="en-US" sz="1600" b="1" dirty="0">
                <a:solidFill>
                  <a:schemeClr val="accent6">
                    <a:lumMod val="75000"/>
                  </a:schemeClr>
                </a:solidFill>
              </a:rPr>
              <a:t>6.0    </a:t>
            </a:r>
            <a:r>
              <a:rPr lang="en-MY" sz="1600" b="1" dirty="0" err="1">
                <a:solidFill>
                  <a:schemeClr val="accent6">
                    <a:lumMod val="75000"/>
                  </a:schemeClr>
                </a:solidFill>
              </a:rPr>
              <a:t>Senarai</a:t>
            </a:r>
            <a:r>
              <a:rPr lang="en-MY" sz="1600" b="1" dirty="0">
                <a:solidFill>
                  <a:schemeClr val="accent6">
                    <a:lumMod val="75000"/>
                  </a:schemeClr>
                </a:solidFill>
              </a:rPr>
              <a:t> </a:t>
            </a:r>
            <a:r>
              <a:rPr lang="en-MY" sz="1600" b="1" i="1" dirty="0">
                <a:solidFill>
                  <a:schemeClr val="accent6">
                    <a:lumMod val="75000"/>
                  </a:schemeClr>
                </a:solidFill>
              </a:rPr>
              <a:t>Standard Operation Procedure (SOP</a:t>
            </a:r>
            <a:r>
              <a:rPr lang="en-MY" sz="1600" b="1" dirty="0">
                <a:solidFill>
                  <a:schemeClr val="accent6">
                    <a:lumMod val="75000"/>
                  </a:schemeClr>
                </a:solidFill>
              </a:rPr>
              <a:t>) yang</a:t>
            </a:r>
            <a:r>
              <a:rPr lang="en-MY" sz="1600" b="1" i="1" dirty="0">
                <a:solidFill>
                  <a:schemeClr val="accent6">
                    <a:lumMod val="75000"/>
                  </a:schemeClr>
                </a:solidFill>
              </a:rPr>
              <a:t> </a:t>
            </a:r>
          </a:p>
          <a:p>
            <a:pPr lvl="0">
              <a:tabLst>
                <a:tab pos="347663" algn="l"/>
              </a:tabLst>
            </a:pPr>
            <a:r>
              <a:rPr lang="en-MY" sz="1600" b="1" i="1" dirty="0">
                <a:solidFill>
                  <a:schemeClr val="accent6">
                    <a:lumMod val="75000"/>
                  </a:schemeClr>
                </a:solidFill>
              </a:rPr>
              <a:t>          </a:t>
            </a:r>
            <a:r>
              <a:rPr lang="en-MY" sz="1600" b="1" dirty="0" err="1">
                <a:solidFill>
                  <a:schemeClr val="accent6">
                    <a:lumMod val="75000"/>
                  </a:schemeClr>
                </a:solidFill>
              </a:rPr>
              <a:t>Dirujuk</a:t>
            </a:r>
            <a:endParaRPr lang="en-MY" sz="1600" b="1" dirty="0">
              <a:solidFill>
                <a:schemeClr val="accent6">
                  <a:lumMod val="75000"/>
                </a:schemeClr>
              </a:solidFill>
            </a:endParaRPr>
          </a:p>
        </p:txBody>
      </p:sp>
      <p:pic>
        <p:nvPicPr>
          <p:cNvPr id="4" name="Picture 3"/>
          <p:cNvPicPr>
            <a:picLocks noChangeAspect="1"/>
          </p:cNvPicPr>
          <p:nvPr/>
        </p:nvPicPr>
        <p:blipFill>
          <a:blip r:embed="rId7"/>
          <a:stretch>
            <a:fillRect/>
          </a:stretch>
        </p:blipFill>
        <p:spPr>
          <a:xfrm>
            <a:off x="105421" y="1963278"/>
            <a:ext cx="1693751" cy="960550"/>
          </a:xfrm>
          <a:prstGeom prst="rect">
            <a:avLst/>
          </a:prstGeom>
        </p:spPr>
      </p:pic>
      <p:pic>
        <p:nvPicPr>
          <p:cNvPr id="5" name="Picture 4"/>
          <p:cNvPicPr>
            <a:picLocks noChangeAspect="1"/>
          </p:cNvPicPr>
          <p:nvPr/>
        </p:nvPicPr>
        <p:blipFill>
          <a:blip r:embed="rId8"/>
          <a:stretch>
            <a:fillRect/>
          </a:stretch>
        </p:blipFill>
        <p:spPr>
          <a:xfrm>
            <a:off x="9198529" y="5483990"/>
            <a:ext cx="2859272" cy="1207113"/>
          </a:xfrm>
          <a:prstGeom prst="rect">
            <a:avLst/>
          </a:prstGeom>
        </p:spPr>
      </p:pic>
      <p:pic>
        <p:nvPicPr>
          <p:cNvPr id="6" name="Picture 5"/>
          <p:cNvPicPr>
            <a:picLocks noChangeAspect="1"/>
          </p:cNvPicPr>
          <p:nvPr/>
        </p:nvPicPr>
        <p:blipFill>
          <a:blip r:embed="rId9"/>
          <a:stretch>
            <a:fillRect/>
          </a:stretch>
        </p:blipFill>
        <p:spPr>
          <a:xfrm>
            <a:off x="8668455" y="563677"/>
            <a:ext cx="2408129" cy="707197"/>
          </a:xfrm>
          <a:prstGeom prst="rect">
            <a:avLst/>
          </a:prstGeom>
        </p:spPr>
      </p:pic>
    </p:spTree>
    <p:extLst>
      <p:ext uri="{BB962C8B-B14F-4D97-AF65-F5344CB8AC3E}">
        <p14:creationId xmlns:p14="http://schemas.microsoft.com/office/powerpoint/2010/main" val="1292421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rved Down Arrow 6"/>
          <p:cNvSpPr/>
          <p:nvPr/>
        </p:nvSpPr>
        <p:spPr>
          <a:xfrm rot="3109821">
            <a:off x="11153629" y="1920371"/>
            <a:ext cx="740806" cy="464106"/>
          </a:xfrm>
          <a:prstGeom prst="curved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MY">
              <a:solidFill>
                <a:schemeClr val="tx1"/>
              </a:solidFill>
            </a:endParaRPr>
          </a:p>
        </p:txBody>
      </p:sp>
      <p:pic>
        <p:nvPicPr>
          <p:cNvPr id="170" name="Picture 169"/>
          <p:cNvPicPr>
            <a:picLocks noChangeAspect="1"/>
          </p:cNvPicPr>
          <p:nvPr/>
        </p:nvPicPr>
        <p:blipFill rotWithShape="1">
          <a:blip r:embed="rId2"/>
          <a:srcRect l="708" t="52180" r="48055" b="-5870"/>
          <a:stretch/>
        </p:blipFill>
        <p:spPr>
          <a:xfrm rot="1697103">
            <a:off x="2270259" y="1959810"/>
            <a:ext cx="3674954" cy="3787655"/>
          </a:xfrm>
          <a:prstGeom prst="rect">
            <a:avLst/>
          </a:prstGeom>
        </p:spPr>
      </p:pic>
      <p:pic>
        <p:nvPicPr>
          <p:cNvPr id="169" name="Picture 168"/>
          <p:cNvPicPr>
            <a:picLocks noChangeAspect="1"/>
          </p:cNvPicPr>
          <p:nvPr/>
        </p:nvPicPr>
        <p:blipFill rotWithShape="1">
          <a:blip r:embed="rId2"/>
          <a:srcRect t="46310"/>
          <a:stretch/>
        </p:blipFill>
        <p:spPr>
          <a:xfrm>
            <a:off x="2988310" y="3064933"/>
            <a:ext cx="7240203" cy="3484665"/>
          </a:xfrm>
          <a:prstGeom prst="rect">
            <a:avLst/>
          </a:prstGeom>
        </p:spPr>
      </p:pic>
      <p:sp>
        <p:nvSpPr>
          <p:cNvPr id="88" name="Oval 87"/>
          <p:cNvSpPr/>
          <p:nvPr/>
        </p:nvSpPr>
        <p:spPr>
          <a:xfrm>
            <a:off x="4228860" y="746543"/>
            <a:ext cx="4645093" cy="4563533"/>
          </a:xfrm>
          <a:prstGeom prst="ellipse">
            <a:avLst/>
          </a:prstGeom>
          <a:solidFill>
            <a:srgbClr val="DD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rgbClr val="7030A0"/>
              </a:solidFill>
            </a:endParaRPr>
          </a:p>
        </p:txBody>
      </p:sp>
      <p:pic>
        <p:nvPicPr>
          <p:cNvPr id="50" name="Picture 49"/>
          <p:cNvPicPr>
            <a:picLocks noChangeAspect="1"/>
          </p:cNvPicPr>
          <p:nvPr/>
        </p:nvPicPr>
        <p:blipFill>
          <a:blip r:embed="rId3"/>
          <a:stretch>
            <a:fillRect/>
          </a:stretch>
        </p:blipFill>
        <p:spPr>
          <a:xfrm>
            <a:off x="293619" y="376981"/>
            <a:ext cx="1652159" cy="731583"/>
          </a:xfrm>
          <a:prstGeom prst="rect">
            <a:avLst/>
          </a:prstGeom>
        </p:spPr>
      </p:pic>
      <p:pic>
        <p:nvPicPr>
          <p:cNvPr id="2" name="Picture 1"/>
          <p:cNvPicPr>
            <a:picLocks noChangeAspect="1"/>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5158755" y="1616835"/>
            <a:ext cx="2832200" cy="2832200"/>
          </a:xfrm>
          <a:prstGeom prst="rect">
            <a:avLst/>
          </a:prstGeom>
        </p:spPr>
      </p:pic>
      <p:sp>
        <p:nvSpPr>
          <p:cNvPr id="3" name="TextBox 2"/>
          <p:cNvSpPr txBox="1"/>
          <p:nvPr/>
        </p:nvSpPr>
        <p:spPr>
          <a:xfrm rot="1850307">
            <a:off x="7864505" y="4001087"/>
            <a:ext cx="1638712" cy="276999"/>
          </a:xfrm>
          <a:prstGeom prst="rect">
            <a:avLst/>
          </a:prstGeom>
          <a:solidFill>
            <a:srgbClr val="FF0000"/>
          </a:solidFill>
        </p:spPr>
        <p:txBody>
          <a:bodyPr wrap="square" rtlCol="0">
            <a:spAutoFit/>
          </a:bodyPr>
          <a:lstStyle/>
          <a:p>
            <a:r>
              <a:rPr lang="en-US" sz="1200" b="1" dirty="0">
                <a:solidFill>
                  <a:schemeClr val="bg1"/>
                </a:solidFill>
              </a:rPr>
              <a:t>AUDIT DALAMAN QMS</a:t>
            </a:r>
            <a:endParaRPr lang="en-MY" sz="1200" b="1" dirty="0">
              <a:solidFill>
                <a:schemeClr val="bg1"/>
              </a:solidFill>
            </a:endParaRPr>
          </a:p>
        </p:txBody>
      </p:sp>
      <p:sp>
        <p:nvSpPr>
          <p:cNvPr id="12" name="TextBox 11"/>
          <p:cNvSpPr txBox="1"/>
          <p:nvPr/>
        </p:nvSpPr>
        <p:spPr>
          <a:xfrm rot="4548356">
            <a:off x="6489843" y="5055941"/>
            <a:ext cx="1363877" cy="276999"/>
          </a:xfrm>
          <a:prstGeom prst="rect">
            <a:avLst/>
          </a:prstGeom>
          <a:solidFill>
            <a:srgbClr val="FF0000"/>
          </a:solidFill>
        </p:spPr>
        <p:txBody>
          <a:bodyPr wrap="square" rtlCol="0">
            <a:spAutoFit/>
          </a:bodyPr>
          <a:lstStyle/>
          <a:p>
            <a:r>
              <a:rPr lang="en-US" sz="1200" b="1" dirty="0">
                <a:solidFill>
                  <a:schemeClr val="bg1"/>
                </a:solidFill>
              </a:rPr>
              <a:t>AUDIT SIRIM QMS</a:t>
            </a:r>
            <a:endParaRPr lang="en-MY" sz="1200" b="1" dirty="0">
              <a:solidFill>
                <a:schemeClr val="bg1"/>
              </a:solidFill>
            </a:endParaRPr>
          </a:p>
        </p:txBody>
      </p:sp>
      <p:sp>
        <p:nvSpPr>
          <p:cNvPr id="13" name="TextBox 12"/>
          <p:cNvSpPr txBox="1"/>
          <p:nvPr/>
        </p:nvSpPr>
        <p:spPr>
          <a:xfrm rot="1707773">
            <a:off x="3977831" y="1638749"/>
            <a:ext cx="1359243" cy="276999"/>
          </a:xfrm>
          <a:prstGeom prst="rect">
            <a:avLst/>
          </a:prstGeom>
          <a:solidFill>
            <a:srgbClr val="00B0F0"/>
          </a:solidFill>
        </p:spPr>
        <p:txBody>
          <a:bodyPr wrap="square" rtlCol="0">
            <a:spAutoFit/>
          </a:bodyPr>
          <a:lstStyle/>
          <a:p>
            <a:pPr algn="ctr"/>
            <a:r>
              <a:rPr lang="en-US" sz="1200" b="1" dirty="0"/>
              <a:t>AUDIT SIRIM ISMS</a:t>
            </a:r>
            <a:endParaRPr lang="en-MY" sz="1200" b="1" dirty="0"/>
          </a:p>
        </p:txBody>
      </p:sp>
      <p:sp>
        <p:nvSpPr>
          <p:cNvPr id="14" name="TextBox 13"/>
          <p:cNvSpPr txBox="1"/>
          <p:nvPr/>
        </p:nvSpPr>
        <p:spPr>
          <a:xfrm rot="18702943">
            <a:off x="4069867" y="4616922"/>
            <a:ext cx="1688756" cy="276999"/>
          </a:xfrm>
          <a:prstGeom prst="rect">
            <a:avLst/>
          </a:prstGeom>
          <a:solidFill>
            <a:srgbClr val="00B0F0"/>
          </a:solidFill>
        </p:spPr>
        <p:txBody>
          <a:bodyPr wrap="square" rtlCol="0">
            <a:spAutoFit/>
          </a:bodyPr>
          <a:lstStyle/>
          <a:p>
            <a:pPr algn="ctr"/>
            <a:r>
              <a:rPr lang="en-US" sz="1200" b="1" dirty="0"/>
              <a:t>AUDIT DALAMAN ISMS</a:t>
            </a:r>
            <a:endParaRPr lang="en-MY" sz="1200" b="1" dirty="0"/>
          </a:p>
        </p:txBody>
      </p:sp>
      <p:sp>
        <p:nvSpPr>
          <p:cNvPr id="15" name="TextBox 14"/>
          <p:cNvSpPr txBox="1"/>
          <p:nvPr/>
        </p:nvSpPr>
        <p:spPr>
          <a:xfrm rot="19684287">
            <a:off x="3813495" y="4250967"/>
            <a:ext cx="1632358" cy="276999"/>
          </a:xfrm>
          <a:prstGeom prst="rect">
            <a:avLst/>
          </a:prstGeom>
          <a:solidFill>
            <a:srgbClr val="00B050"/>
          </a:solidFill>
        </p:spPr>
        <p:txBody>
          <a:bodyPr wrap="square" rtlCol="0">
            <a:spAutoFit/>
          </a:bodyPr>
          <a:lstStyle/>
          <a:p>
            <a:pPr algn="ctr"/>
            <a:r>
              <a:rPr lang="en-US" sz="1200" b="1" dirty="0">
                <a:solidFill>
                  <a:schemeClr val="bg1"/>
                </a:solidFill>
              </a:rPr>
              <a:t>AUDIT DALAMAN EMS</a:t>
            </a:r>
            <a:endParaRPr lang="en-MY" sz="1200" b="1" dirty="0">
              <a:solidFill>
                <a:schemeClr val="bg1"/>
              </a:solidFill>
            </a:endParaRPr>
          </a:p>
        </p:txBody>
      </p:sp>
      <p:sp>
        <p:nvSpPr>
          <p:cNvPr id="16" name="TextBox 15"/>
          <p:cNvSpPr txBox="1"/>
          <p:nvPr/>
        </p:nvSpPr>
        <p:spPr>
          <a:xfrm>
            <a:off x="3691686" y="2813181"/>
            <a:ext cx="1326292" cy="276999"/>
          </a:xfrm>
          <a:prstGeom prst="rect">
            <a:avLst/>
          </a:prstGeom>
          <a:solidFill>
            <a:srgbClr val="00B050"/>
          </a:solidFill>
        </p:spPr>
        <p:txBody>
          <a:bodyPr wrap="square" rtlCol="0">
            <a:spAutoFit/>
          </a:bodyPr>
          <a:lstStyle/>
          <a:p>
            <a:pPr algn="ctr"/>
            <a:r>
              <a:rPr lang="en-US" sz="1200" b="1" dirty="0">
                <a:solidFill>
                  <a:schemeClr val="bg1"/>
                </a:solidFill>
              </a:rPr>
              <a:t>AUDIT SIRIM EMS</a:t>
            </a:r>
            <a:endParaRPr lang="en-MY" sz="1200" b="1" dirty="0">
              <a:solidFill>
                <a:schemeClr val="bg1"/>
              </a:solidFill>
            </a:endParaRPr>
          </a:p>
        </p:txBody>
      </p:sp>
      <p:sp>
        <p:nvSpPr>
          <p:cNvPr id="17" name="TextBox 16"/>
          <p:cNvSpPr txBox="1"/>
          <p:nvPr/>
        </p:nvSpPr>
        <p:spPr>
          <a:xfrm rot="20393739">
            <a:off x="3747133" y="3701775"/>
            <a:ext cx="1403381" cy="276999"/>
          </a:xfrm>
          <a:prstGeom prst="rect">
            <a:avLst/>
          </a:prstGeom>
          <a:solidFill>
            <a:srgbClr val="FFFFCC"/>
          </a:solidFill>
          <a:ln>
            <a:solidFill>
              <a:srgbClr val="FFC000"/>
            </a:solidFill>
          </a:ln>
        </p:spPr>
        <p:txBody>
          <a:bodyPr wrap="square" rtlCol="0">
            <a:spAutoFit/>
          </a:bodyPr>
          <a:lstStyle/>
          <a:p>
            <a:pPr algn="ctr"/>
            <a:r>
              <a:rPr lang="en-US" sz="1200" b="1" dirty="0"/>
              <a:t>MKSP </a:t>
            </a:r>
            <a:r>
              <a:rPr lang="en-US" sz="1200" b="1" dirty="0">
                <a:solidFill>
                  <a:srgbClr val="00B0F0"/>
                </a:solidFill>
              </a:rPr>
              <a:t>ISMS </a:t>
            </a:r>
            <a:r>
              <a:rPr lang="en-US" sz="1200" b="1" dirty="0"/>
              <a:t>&amp; </a:t>
            </a:r>
            <a:r>
              <a:rPr lang="en-US" sz="1200" b="1" dirty="0">
                <a:solidFill>
                  <a:srgbClr val="00B050"/>
                </a:solidFill>
              </a:rPr>
              <a:t>EMS</a:t>
            </a:r>
            <a:endParaRPr lang="en-MY" sz="1200" b="1" dirty="0">
              <a:solidFill>
                <a:srgbClr val="00B050"/>
              </a:solidFill>
            </a:endParaRPr>
          </a:p>
        </p:txBody>
      </p:sp>
      <p:pic>
        <p:nvPicPr>
          <p:cNvPr id="8" name="Picture 7"/>
          <p:cNvPicPr>
            <a:picLocks noChangeAspect="1"/>
          </p:cNvPicPr>
          <p:nvPr/>
        </p:nvPicPr>
        <p:blipFill>
          <a:blip r:embed="rId6"/>
          <a:stretch>
            <a:fillRect/>
          </a:stretch>
        </p:blipFill>
        <p:spPr>
          <a:xfrm rot="682833">
            <a:off x="7536734" y="4044360"/>
            <a:ext cx="231055" cy="236817"/>
          </a:xfrm>
          <a:prstGeom prst="rect">
            <a:avLst/>
          </a:prstGeom>
        </p:spPr>
      </p:pic>
      <p:sp>
        <p:nvSpPr>
          <p:cNvPr id="20" name="TextBox 19"/>
          <p:cNvSpPr txBox="1"/>
          <p:nvPr/>
        </p:nvSpPr>
        <p:spPr>
          <a:xfrm rot="2690630">
            <a:off x="7398216" y="4462883"/>
            <a:ext cx="800221" cy="253916"/>
          </a:xfrm>
          <a:prstGeom prst="rect">
            <a:avLst/>
          </a:prstGeom>
          <a:noFill/>
        </p:spPr>
        <p:txBody>
          <a:bodyPr wrap="square" rtlCol="0">
            <a:spAutoFit/>
          </a:bodyPr>
          <a:lstStyle/>
          <a:p>
            <a:r>
              <a:rPr lang="ms-MY" sz="1050" b="1" dirty="0"/>
              <a:t>19/4/2018</a:t>
            </a:r>
            <a:endParaRPr lang="en-MY" sz="1050" dirty="0"/>
          </a:p>
        </p:txBody>
      </p:sp>
      <p:sp>
        <p:nvSpPr>
          <p:cNvPr id="10" name="Rectangle 9"/>
          <p:cNvSpPr/>
          <p:nvPr/>
        </p:nvSpPr>
        <p:spPr>
          <a:xfrm rot="4627189">
            <a:off x="6189886" y="4933827"/>
            <a:ext cx="1289839" cy="438069"/>
          </a:xfrm>
          <a:prstGeom prst="rect">
            <a:avLst/>
          </a:prstGeom>
        </p:spPr>
        <p:txBody>
          <a:bodyPr wrap="square">
            <a:spAutoFit/>
          </a:bodyPr>
          <a:lstStyle/>
          <a:p>
            <a:pPr algn="ctr">
              <a:lnSpc>
                <a:spcPct val="107000"/>
              </a:lnSpc>
              <a:spcAft>
                <a:spcPts val="800"/>
              </a:spcAft>
            </a:pPr>
            <a:r>
              <a:rPr lang="ms-MY" sz="1050" b="1" dirty="0">
                <a:latin typeface="Calibri" panose="020F0502020204030204" pitchFamily="34" charset="0"/>
                <a:ea typeface="Calibri" panose="020F0502020204030204" pitchFamily="34" charset="0"/>
                <a:cs typeface="Times New Roman" panose="02020603050405020304" pitchFamily="18" charset="0"/>
              </a:rPr>
              <a:t>8 – 11/5, 17 – 18/5, 21 – 24/5/2018</a:t>
            </a:r>
            <a:endParaRPr lang="en-MY" sz="105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3" name="Straight Connector 22"/>
          <p:cNvCxnSpPr/>
          <p:nvPr/>
        </p:nvCxnSpPr>
        <p:spPr>
          <a:xfrm flipH="1">
            <a:off x="6723092" y="4412151"/>
            <a:ext cx="451904" cy="11409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7848844" y="3534356"/>
            <a:ext cx="127648" cy="24475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5489079" y="4040828"/>
            <a:ext cx="97809" cy="88989"/>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5346482" y="3893869"/>
            <a:ext cx="86869" cy="10020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rot="18707127">
            <a:off x="3452571" y="5606108"/>
            <a:ext cx="1150429" cy="276999"/>
          </a:xfrm>
          <a:prstGeom prst="rect">
            <a:avLst/>
          </a:prstGeom>
          <a:noFill/>
        </p:spPr>
        <p:txBody>
          <a:bodyPr wrap="square" rtlCol="0">
            <a:spAutoFit/>
          </a:bodyPr>
          <a:lstStyle/>
          <a:p>
            <a:r>
              <a:rPr lang="ms-MY" sz="1200" b="1" dirty="0"/>
              <a:t>17 - 19/7/2018</a:t>
            </a:r>
            <a:endParaRPr lang="en-MY" sz="1200" dirty="0"/>
          </a:p>
        </p:txBody>
      </p:sp>
      <p:sp>
        <p:nvSpPr>
          <p:cNvPr id="47" name="TextBox 46"/>
          <p:cNvSpPr txBox="1"/>
          <p:nvPr/>
        </p:nvSpPr>
        <p:spPr>
          <a:xfrm rot="19660901">
            <a:off x="2768340" y="4978593"/>
            <a:ext cx="1384118" cy="276999"/>
          </a:xfrm>
          <a:prstGeom prst="rect">
            <a:avLst/>
          </a:prstGeom>
          <a:noFill/>
        </p:spPr>
        <p:txBody>
          <a:bodyPr wrap="square" rtlCol="0">
            <a:spAutoFit/>
          </a:bodyPr>
          <a:lstStyle/>
          <a:p>
            <a:pPr algn="ctr"/>
            <a:r>
              <a:rPr lang="ms-MY" sz="1200" b="1" dirty="0">
                <a:latin typeface="Arial" panose="020B0604020202020204" pitchFamily="34" charset="0"/>
                <a:cs typeface="Arial" panose="020B0604020202020204" pitchFamily="34" charset="0"/>
              </a:rPr>
              <a:t>23 – 26 /7/2018</a:t>
            </a:r>
            <a:endParaRPr lang="en-MY" sz="1200" dirty="0">
              <a:latin typeface="Arial" panose="020B0604020202020204" pitchFamily="34" charset="0"/>
              <a:cs typeface="Arial" panose="020B0604020202020204" pitchFamily="34" charset="0"/>
            </a:endParaRPr>
          </a:p>
        </p:txBody>
      </p:sp>
      <p:sp>
        <p:nvSpPr>
          <p:cNvPr id="48" name="TextBox 47"/>
          <p:cNvSpPr txBox="1"/>
          <p:nvPr/>
        </p:nvSpPr>
        <p:spPr>
          <a:xfrm rot="20512416">
            <a:off x="3086359" y="4043068"/>
            <a:ext cx="782142" cy="276999"/>
          </a:xfrm>
          <a:prstGeom prst="rect">
            <a:avLst/>
          </a:prstGeom>
          <a:noFill/>
        </p:spPr>
        <p:txBody>
          <a:bodyPr wrap="square" rtlCol="0">
            <a:spAutoFit/>
          </a:bodyPr>
          <a:lstStyle/>
          <a:p>
            <a:pPr algn="ctr"/>
            <a:r>
              <a:rPr lang="ms-MY" sz="1200" b="1" dirty="0">
                <a:latin typeface="Arial" panose="020B0604020202020204" pitchFamily="34" charset="0"/>
                <a:cs typeface="Arial" panose="020B0604020202020204" pitchFamily="34" charset="0"/>
              </a:rPr>
              <a:t>7/8/2018</a:t>
            </a:r>
            <a:endParaRPr lang="en-MY" sz="1200" dirty="0">
              <a:latin typeface="Arial" panose="020B0604020202020204" pitchFamily="34" charset="0"/>
              <a:cs typeface="Arial" panose="020B0604020202020204" pitchFamily="34" charset="0"/>
            </a:endParaRPr>
          </a:p>
        </p:txBody>
      </p:sp>
      <p:cxnSp>
        <p:nvCxnSpPr>
          <p:cNvPr id="52" name="Straight Connector 51"/>
          <p:cNvCxnSpPr/>
          <p:nvPr/>
        </p:nvCxnSpPr>
        <p:spPr>
          <a:xfrm flipH="1" flipV="1">
            <a:off x="5082618" y="2875906"/>
            <a:ext cx="1171" cy="1204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760132" y="2820524"/>
            <a:ext cx="1061490" cy="276999"/>
          </a:xfrm>
          <a:prstGeom prst="rect">
            <a:avLst/>
          </a:prstGeom>
          <a:noFill/>
        </p:spPr>
        <p:txBody>
          <a:bodyPr wrap="square" rtlCol="0">
            <a:spAutoFit/>
          </a:bodyPr>
          <a:lstStyle/>
          <a:p>
            <a:r>
              <a:rPr lang="ms-MY" sz="1200" b="1" dirty="0">
                <a:latin typeface="Arial" panose="020B0604020202020204" pitchFamily="34" charset="0"/>
                <a:cs typeface="Arial" panose="020B0604020202020204" pitchFamily="34" charset="0"/>
              </a:rPr>
              <a:t>3 - 5/9/2018</a:t>
            </a:r>
            <a:endParaRPr lang="en-MY" sz="1200" dirty="0">
              <a:latin typeface="Arial" panose="020B0604020202020204" pitchFamily="34" charset="0"/>
              <a:cs typeface="Arial" panose="020B0604020202020204" pitchFamily="34" charset="0"/>
            </a:endParaRPr>
          </a:p>
        </p:txBody>
      </p:sp>
      <p:cxnSp>
        <p:nvCxnSpPr>
          <p:cNvPr id="55" name="Straight Connector 54"/>
          <p:cNvCxnSpPr/>
          <p:nvPr/>
        </p:nvCxnSpPr>
        <p:spPr>
          <a:xfrm flipH="1">
            <a:off x="5271506" y="2163575"/>
            <a:ext cx="78050" cy="1317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rot="1662389">
            <a:off x="3138463" y="1141321"/>
            <a:ext cx="1123381" cy="276999"/>
          </a:xfrm>
          <a:prstGeom prst="rect">
            <a:avLst/>
          </a:prstGeom>
          <a:noFill/>
        </p:spPr>
        <p:txBody>
          <a:bodyPr wrap="square" rtlCol="0">
            <a:spAutoFit/>
          </a:bodyPr>
          <a:lstStyle/>
          <a:p>
            <a:r>
              <a:rPr lang="ms-MY" sz="1200" b="1" dirty="0">
                <a:latin typeface="Arial" panose="020B0604020202020204" pitchFamily="34" charset="0"/>
                <a:cs typeface="Arial" panose="020B0604020202020204" pitchFamily="34" charset="0"/>
              </a:rPr>
              <a:t>1- 2/10/2018</a:t>
            </a:r>
            <a:endParaRPr lang="en-MY" sz="1200" dirty="0">
              <a:latin typeface="Arial" panose="020B0604020202020204" pitchFamily="34" charset="0"/>
              <a:cs typeface="Arial" panose="020B0604020202020204" pitchFamily="34" charset="0"/>
            </a:endParaRPr>
          </a:p>
        </p:txBody>
      </p:sp>
      <p:pic>
        <p:nvPicPr>
          <p:cNvPr id="59" name="Picture 58"/>
          <p:cNvPicPr>
            <a:picLocks noChangeAspect="1"/>
          </p:cNvPicPr>
          <p:nvPr/>
        </p:nvPicPr>
        <p:blipFill>
          <a:blip r:embed="rId7"/>
          <a:stretch>
            <a:fillRect/>
          </a:stretch>
        </p:blipFill>
        <p:spPr>
          <a:xfrm>
            <a:off x="5952876" y="2306620"/>
            <a:ext cx="1533290" cy="1148488"/>
          </a:xfrm>
          <a:prstGeom prst="ellipse">
            <a:avLst/>
          </a:prstGeom>
          <a:ln>
            <a:noFill/>
          </a:ln>
          <a:effectLst>
            <a:softEdge rad="112500"/>
          </a:effectLst>
        </p:spPr>
      </p:pic>
      <p:sp>
        <p:nvSpPr>
          <p:cNvPr id="62" name="Rectangle 61"/>
          <p:cNvSpPr/>
          <p:nvPr/>
        </p:nvSpPr>
        <p:spPr>
          <a:xfrm>
            <a:off x="6700834" y="1428230"/>
            <a:ext cx="160867" cy="169630"/>
          </a:xfrm>
          <a:prstGeom prst="rect">
            <a:avLst/>
          </a:prstGeom>
          <a:ln>
            <a:solidFill>
              <a:srgbClr val="FFFF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MY"/>
          </a:p>
        </p:txBody>
      </p:sp>
      <p:sp>
        <p:nvSpPr>
          <p:cNvPr id="64" name="Rectangle 63"/>
          <p:cNvSpPr/>
          <p:nvPr/>
        </p:nvSpPr>
        <p:spPr>
          <a:xfrm>
            <a:off x="7871780" y="2293845"/>
            <a:ext cx="160867" cy="169630"/>
          </a:xfrm>
          <a:prstGeom prst="rect">
            <a:avLst/>
          </a:prstGeom>
          <a:ln>
            <a:solidFill>
              <a:srgbClr val="FFFF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MY" sz="1200" b="1">
              <a:solidFill>
                <a:schemeClr val="bg2">
                  <a:lumMod val="50000"/>
                </a:schemeClr>
              </a:solidFill>
              <a:latin typeface="Bodoni MT" panose="02070603080606020203" pitchFamily="18" charset="0"/>
            </a:endParaRPr>
          </a:p>
        </p:txBody>
      </p:sp>
      <p:sp>
        <p:nvSpPr>
          <p:cNvPr id="65" name="TextBox 64"/>
          <p:cNvSpPr txBox="1"/>
          <p:nvPr/>
        </p:nvSpPr>
        <p:spPr>
          <a:xfrm>
            <a:off x="7974886" y="2231724"/>
            <a:ext cx="1508261" cy="276999"/>
          </a:xfrm>
          <a:prstGeom prst="rect">
            <a:avLst/>
          </a:prstGeom>
          <a:noFill/>
        </p:spPr>
        <p:txBody>
          <a:bodyPr wrap="square" rtlCol="0">
            <a:spAutoFit/>
          </a:bodyPr>
          <a:lstStyle/>
          <a:p>
            <a:r>
              <a:rPr lang="en-US" sz="1200" b="1" dirty="0">
                <a:solidFill>
                  <a:schemeClr val="accent2">
                    <a:lumMod val="50000"/>
                  </a:schemeClr>
                </a:solidFill>
              </a:rPr>
              <a:t>JK KUALITI 1 (6/2)</a:t>
            </a:r>
            <a:endParaRPr lang="en-MY" sz="1200" b="1" dirty="0">
              <a:solidFill>
                <a:schemeClr val="accent2">
                  <a:lumMod val="50000"/>
                </a:schemeClr>
              </a:solidFill>
            </a:endParaRPr>
          </a:p>
        </p:txBody>
      </p:sp>
      <p:sp>
        <p:nvSpPr>
          <p:cNvPr id="66" name="Rectangle 65"/>
          <p:cNvSpPr/>
          <p:nvPr/>
        </p:nvSpPr>
        <p:spPr>
          <a:xfrm>
            <a:off x="7683756" y="3902231"/>
            <a:ext cx="160867" cy="169630"/>
          </a:xfrm>
          <a:prstGeom prst="rect">
            <a:avLst/>
          </a:prstGeom>
          <a:ln>
            <a:solidFill>
              <a:srgbClr val="FFFF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MY" sz="1200" b="1">
              <a:solidFill>
                <a:schemeClr val="bg2">
                  <a:lumMod val="50000"/>
                </a:schemeClr>
              </a:solidFill>
              <a:latin typeface="Bodoni MT" panose="02070603080606020203" pitchFamily="18" charset="0"/>
            </a:endParaRPr>
          </a:p>
        </p:txBody>
      </p:sp>
      <p:sp>
        <p:nvSpPr>
          <p:cNvPr id="68" name="Rectangle 67"/>
          <p:cNvSpPr/>
          <p:nvPr/>
        </p:nvSpPr>
        <p:spPr>
          <a:xfrm>
            <a:off x="5594858" y="4163685"/>
            <a:ext cx="160867" cy="169630"/>
          </a:xfrm>
          <a:prstGeom prst="rect">
            <a:avLst/>
          </a:prstGeom>
          <a:ln>
            <a:solidFill>
              <a:srgbClr val="FFFF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MY" sz="1200" b="1">
              <a:solidFill>
                <a:schemeClr val="bg2">
                  <a:lumMod val="50000"/>
                </a:schemeClr>
              </a:solidFill>
              <a:latin typeface="Bodoni MT" panose="02070603080606020203" pitchFamily="18" charset="0"/>
            </a:endParaRPr>
          </a:p>
        </p:txBody>
      </p:sp>
      <p:sp>
        <p:nvSpPr>
          <p:cNvPr id="69" name="TextBox 68"/>
          <p:cNvSpPr txBox="1"/>
          <p:nvPr/>
        </p:nvSpPr>
        <p:spPr>
          <a:xfrm rot="18090946">
            <a:off x="4664064" y="4723470"/>
            <a:ext cx="1508261" cy="276999"/>
          </a:xfrm>
          <a:prstGeom prst="rect">
            <a:avLst/>
          </a:prstGeom>
          <a:noFill/>
        </p:spPr>
        <p:txBody>
          <a:bodyPr wrap="square" rtlCol="0">
            <a:spAutoFit/>
          </a:bodyPr>
          <a:lstStyle/>
          <a:p>
            <a:r>
              <a:rPr lang="en-US" sz="1200" b="1" dirty="0">
                <a:solidFill>
                  <a:schemeClr val="accent2">
                    <a:lumMod val="50000"/>
                  </a:schemeClr>
                </a:solidFill>
              </a:rPr>
              <a:t>JK KUALITI 3 (10/7)</a:t>
            </a:r>
            <a:endParaRPr lang="en-MY" sz="1200" b="1" dirty="0">
              <a:solidFill>
                <a:schemeClr val="accent2">
                  <a:lumMod val="50000"/>
                </a:schemeClr>
              </a:solidFill>
            </a:endParaRPr>
          </a:p>
        </p:txBody>
      </p:sp>
      <p:sp>
        <p:nvSpPr>
          <p:cNvPr id="70" name="Rectangle 69"/>
          <p:cNvSpPr/>
          <p:nvPr/>
        </p:nvSpPr>
        <p:spPr>
          <a:xfrm>
            <a:off x="5321859" y="1959802"/>
            <a:ext cx="160867" cy="169630"/>
          </a:xfrm>
          <a:prstGeom prst="rect">
            <a:avLst/>
          </a:prstGeom>
          <a:ln>
            <a:solidFill>
              <a:srgbClr val="FFFF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MY" sz="1200" b="1">
              <a:solidFill>
                <a:schemeClr val="bg2">
                  <a:lumMod val="50000"/>
                </a:schemeClr>
              </a:solidFill>
              <a:latin typeface="Bodoni MT" panose="02070603080606020203" pitchFamily="18" charset="0"/>
            </a:endParaRPr>
          </a:p>
        </p:txBody>
      </p:sp>
      <p:sp>
        <p:nvSpPr>
          <p:cNvPr id="71" name="TextBox 70"/>
          <p:cNvSpPr txBox="1"/>
          <p:nvPr/>
        </p:nvSpPr>
        <p:spPr>
          <a:xfrm rot="1897746">
            <a:off x="4136193" y="1498329"/>
            <a:ext cx="1508261" cy="276999"/>
          </a:xfrm>
          <a:prstGeom prst="rect">
            <a:avLst/>
          </a:prstGeom>
          <a:noFill/>
        </p:spPr>
        <p:txBody>
          <a:bodyPr wrap="square" rtlCol="0">
            <a:spAutoFit/>
          </a:bodyPr>
          <a:lstStyle/>
          <a:p>
            <a:r>
              <a:rPr lang="en-US" sz="1200" b="1" dirty="0">
                <a:solidFill>
                  <a:schemeClr val="accent2">
                    <a:lumMod val="50000"/>
                  </a:schemeClr>
                </a:solidFill>
              </a:rPr>
              <a:t>JK KUALITI 4 (9/10)</a:t>
            </a:r>
            <a:endParaRPr lang="en-MY" sz="1200" b="1" dirty="0">
              <a:solidFill>
                <a:schemeClr val="accent2">
                  <a:lumMod val="50000"/>
                </a:schemeClr>
              </a:solidFill>
            </a:endParaRPr>
          </a:p>
        </p:txBody>
      </p:sp>
      <p:sp>
        <p:nvSpPr>
          <p:cNvPr id="72" name="TextBox 71"/>
          <p:cNvSpPr txBox="1"/>
          <p:nvPr/>
        </p:nvSpPr>
        <p:spPr>
          <a:xfrm>
            <a:off x="6000613" y="1206439"/>
            <a:ext cx="1549000" cy="276999"/>
          </a:xfrm>
          <a:prstGeom prst="rect">
            <a:avLst/>
          </a:prstGeom>
          <a:noFill/>
        </p:spPr>
        <p:txBody>
          <a:bodyPr wrap="square" rtlCol="0">
            <a:spAutoFit/>
          </a:bodyPr>
          <a:lstStyle/>
          <a:p>
            <a:r>
              <a:rPr lang="en-US" sz="1200" b="1" dirty="0">
                <a:solidFill>
                  <a:schemeClr val="accent2">
                    <a:lumMod val="50000"/>
                  </a:schemeClr>
                </a:solidFill>
              </a:rPr>
              <a:t>JK KUALITI 5 (11/12)</a:t>
            </a:r>
            <a:endParaRPr lang="en-MY" sz="1200" b="1" dirty="0">
              <a:solidFill>
                <a:schemeClr val="accent2">
                  <a:lumMod val="50000"/>
                </a:schemeClr>
              </a:solidFill>
            </a:endParaRPr>
          </a:p>
        </p:txBody>
      </p:sp>
      <p:sp>
        <p:nvSpPr>
          <p:cNvPr id="74" name="TextBox 73"/>
          <p:cNvSpPr txBox="1"/>
          <p:nvPr/>
        </p:nvSpPr>
        <p:spPr>
          <a:xfrm rot="2025566">
            <a:off x="7146519" y="2039071"/>
            <a:ext cx="282630" cy="507831"/>
          </a:xfrm>
          <a:prstGeom prst="rect">
            <a:avLst/>
          </a:prstGeom>
          <a:noFill/>
        </p:spPr>
        <p:txBody>
          <a:bodyPr wrap="square" rtlCol="0">
            <a:spAutoFit/>
          </a:bodyPr>
          <a:lstStyle/>
          <a:p>
            <a:r>
              <a:rPr lang="en-US" sz="900" b="1" dirty="0">
                <a:solidFill>
                  <a:schemeClr val="bg2">
                    <a:lumMod val="50000"/>
                  </a:schemeClr>
                </a:solidFill>
                <a:latin typeface="Bodoni MT" panose="02070603080606020203" pitchFamily="18" charset="0"/>
              </a:rPr>
              <a:t>JAN</a:t>
            </a:r>
            <a:endParaRPr lang="en-MY" sz="900" b="1" dirty="0">
              <a:solidFill>
                <a:schemeClr val="bg2">
                  <a:lumMod val="50000"/>
                </a:schemeClr>
              </a:solidFill>
              <a:latin typeface="Bodoni MT" panose="02070603080606020203" pitchFamily="18" charset="0"/>
            </a:endParaRPr>
          </a:p>
        </p:txBody>
      </p:sp>
      <p:sp>
        <p:nvSpPr>
          <p:cNvPr id="75" name="TextBox 74"/>
          <p:cNvSpPr txBox="1"/>
          <p:nvPr/>
        </p:nvSpPr>
        <p:spPr>
          <a:xfrm rot="4170434">
            <a:off x="7475763" y="2456149"/>
            <a:ext cx="282630" cy="507831"/>
          </a:xfrm>
          <a:prstGeom prst="rect">
            <a:avLst/>
          </a:prstGeom>
          <a:noFill/>
        </p:spPr>
        <p:txBody>
          <a:bodyPr wrap="square" rtlCol="0">
            <a:spAutoFit/>
          </a:bodyPr>
          <a:lstStyle/>
          <a:p>
            <a:r>
              <a:rPr lang="en-US" sz="900" b="1" dirty="0">
                <a:solidFill>
                  <a:schemeClr val="bg2">
                    <a:lumMod val="50000"/>
                  </a:schemeClr>
                </a:solidFill>
                <a:latin typeface="Bodoni MT" panose="02070603080606020203" pitchFamily="18" charset="0"/>
              </a:rPr>
              <a:t>FEB</a:t>
            </a:r>
            <a:endParaRPr lang="en-MY" sz="900" b="1" dirty="0">
              <a:solidFill>
                <a:schemeClr val="bg2">
                  <a:lumMod val="50000"/>
                </a:schemeClr>
              </a:solidFill>
              <a:latin typeface="Bodoni MT" panose="02070603080606020203" pitchFamily="18" charset="0"/>
            </a:endParaRPr>
          </a:p>
        </p:txBody>
      </p:sp>
      <p:sp>
        <p:nvSpPr>
          <p:cNvPr id="76" name="TextBox 75"/>
          <p:cNvSpPr txBox="1"/>
          <p:nvPr/>
        </p:nvSpPr>
        <p:spPr>
          <a:xfrm rot="6368930">
            <a:off x="7457246" y="3034107"/>
            <a:ext cx="282630" cy="507831"/>
          </a:xfrm>
          <a:prstGeom prst="rect">
            <a:avLst/>
          </a:prstGeom>
          <a:noFill/>
        </p:spPr>
        <p:txBody>
          <a:bodyPr wrap="square" rtlCol="0">
            <a:spAutoFit/>
          </a:bodyPr>
          <a:lstStyle/>
          <a:p>
            <a:r>
              <a:rPr lang="en-US" sz="900" b="1" dirty="0">
                <a:solidFill>
                  <a:schemeClr val="bg2">
                    <a:lumMod val="50000"/>
                  </a:schemeClr>
                </a:solidFill>
                <a:latin typeface="Bodoni MT" panose="02070603080606020203" pitchFamily="18" charset="0"/>
              </a:rPr>
              <a:t>MAC</a:t>
            </a:r>
            <a:endParaRPr lang="en-MY" sz="900" b="1" dirty="0">
              <a:solidFill>
                <a:schemeClr val="bg2">
                  <a:lumMod val="50000"/>
                </a:schemeClr>
              </a:solidFill>
              <a:latin typeface="Bodoni MT" panose="02070603080606020203" pitchFamily="18" charset="0"/>
            </a:endParaRPr>
          </a:p>
        </p:txBody>
      </p:sp>
      <p:sp>
        <p:nvSpPr>
          <p:cNvPr id="77" name="TextBox 76"/>
          <p:cNvSpPr txBox="1"/>
          <p:nvPr/>
        </p:nvSpPr>
        <p:spPr>
          <a:xfrm rot="8192522">
            <a:off x="7129066" y="3490946"/>
            <a:ext cx="282630" cy="507831"/>
          </a:xfrm>
          <a:prstGeom prst="rect">
            <a:avLst/>
          </a:prstGeom>
          <a:noFill/>
        </p:spPr>
        <p:txBody>
          <a:bodyPr wrap="square" rtlCol="0">
            <a:spAutoFit/>
          </a:bodyPr>
          <a:lstStyle/>
          <a:p>
            <a:r>
              <a:rPr lang="en-US" sz="900" b="1" dirty="0">
                <a:solidFill>
                  <a:schemeClr val="bg2">
                    <a:lumMod val="50000"/>
                  </a:schemeClr>
                </a:solidFill>
                <a:latin typeface="Bodoni MT" panose="02070603080606020203" pitchFamily="18" charset="0"/>
              </a:rPr>
              <a:t>APR</a:t>
            </a:r>
            <a:endParaRPr lang="en-MY" sz="900" b="1" dirty="0">
              <a:solidFill>
                <a:schemeClr val="bg2">
                  <a:lumMod val="50000"/>
                </a:schemeClr>
              </a:solidFill>
              <a:latin typeface="Bodoni MT" panose="02070603080606020203" pitchFamily="18" charset="0"/>
            </a:endParaRPr>
          </a:p>
        </p:txBody>
      </p:sp>
      <p:sp>
        <p:nvSpPr>
          <p:cNvPr id="78" name="TextBox 77"/>
          <p:cNvSpPr txBox="1"/>
          <p:nvPr/>
        </p:nvSpPr>
        <p:spPr>
          <a:xfrm rot="15186265">
            <a:off x="6566308" y="3897625"/>
            <a:ext cx="529321" cy="230832"/>
          </a:xfrm>
          <a:prstGeom prst="rect">
            <a:avLst/>
          </a:prstGeom>
          <a:noFill/>
        </p:spPr>
        <p:txBody>
          <a:bodyPr wrap="square" rtlCol="0">
            <a:spAutoFit/>
          </a:bodyPr>
          <a:lstStyle/>
          <a:p>
            <a:pPr algn="ctr"/>
            <a:r>
              <a:rPr lang="en-US" sz="900" b="1" spc="300" dirty="0">
                <a:solidFill>
                  <a:schemeClr val="bg2">
                    <a:lumMod val="50000"/>
                  </a:schemeClr>
                </a:solidFill>
                <a:latin typeface="Bodoni MT" panose="02070603080606020203" pitchFamily="18" charset="0"/>
              </a:rPr>
              <a:t>MEI</a:t>
            </a:r>
            <a:endParaRPr lang="en-MY" sz="900" b="1" spc="300" dirty="0">
              <a:solidFill>
                <a:schemeClr val="bg2">
                  <a:lumMod val="50000"/>
                </a:schemeClr>
              </a:solidFill>
              <a:latin typeface="Bodoni MT" panose="02070603080606020203" pitchFamily="18" charset="0"/>
            </a:endParaRPr>
          </a:p>
        </p:txBody>
      </p:sp>
      <p:sp>
        <p:nvSpPr>
          <p:cNvPr id="79" name="TextBox 78"/>
          <p:cNvSpPr txBox="1"/>
          <p:nvPr/>
        </p:nvSpPr>
        <p:spPr>
          <a:xfrm rot="16933788">
            <a:off x="6046953" y="3861700"/>
            <a:ext cx="529321" cy="230832"/>
          </a:xfrm>
          <a:prstGeom prst="rect">
            <a:avLst/>
          </a:prstGeom>
          <a:noFill/>
        </p:spPr>
        <p:txBody>
          <a:bodyPr wrap="square" rtlCol="0">
            <a:spAutoFit/>
          </a:bodyPr>
          <a:lstStyle/>
          <a:p>
            <a:pPr algn="ctr"/>
            <a:r>
              <a:rPr lang="en-US" sz="900" b="1" spc="300" dirty="0">
                <a:solidFill>
                  <a:schemeClr val="bg2">
                    <a:lumMod val="50000"/>
                  </a:schemeClr>
                </a:solidFill>
                <a:latin typeface="Bodoni MT" panose="02070603080606020203" pitchFamily="18" charset="0"/>
              </a:rPr>
              <a:t>JUN</a:t>
            </a:r>
            <a:endParaRPr lang="en-MY" sz="900" b="1" spc="300" dirty="0">
              <a:solidFill>
                <a:schemeClr val="bg2">
                  <a:lumMod val="50000"/>
                </a:schemeClr>
              </a:solidFill>
              <a:latin typeface="Bodoni MT" panose="02070603080606020203" pitchFamily="18" charset="0"/>
            </a:endParaRPr>
          </a:p>
        </p:txBody>
      </p:sp>
      <p:sp>
        <p:nvSpPr>
          <p:cNvPr id="80" name="TextBox 79"/>
          <p:cNvSpPr txBox="1"/>
          <p:nvPr/>
        </p:nvSpPr>
        <p:spPr>
          <a:xfrm rot="13272465">
            <a:off x="5733058" y="3489626"/>
            <a:ext cx="282630" cy="507831"/>
          </a:xfrm>
          <a:prstGeom prst="rect">
            <a:avLst/>
          </a:prstGeom>
          <a:noFill/>
        </p:spPr>
        <p:txBody>
          <a:bodyPr wrap="square" rtlCol="0">
            <a:spAutoFit/>
          </a:bodyPr>
          <a:lstStyle/>
          <a:p>
            <a:pPr algn="ctr"/>
            <a:r>
              <a:rPr lang="en-US" sz="900" b="1" dirty="0">
                <a:solidFill>
                  <a:schemeClr val="bg2">
                    <a:lumMod val="50000"/>
                  </a:schemeClr>
                </a:solidFill>
                <a:latin typeface="Bodoni MT" panose="02070603080606020203" pitchFamily="18" charset="0"/>
              </a:rPr>
              <a:t>JUL</a:t>
            </a:r>
            <a:endParaRPr lang="en-MY" sz="900" b="1" dirty="0">
              <a:solidFill>
                <a:schemeClr val="bg2">
                  <a:lumMod val="50000"/>
                </a:schemeClr>
              </a:solidFill>
              <a:latin typeface="Bodoni MT" panose="02070603080606020203" pitchFamily="18" charset="0"/>
            </a:endParaRPr>
          </a:p>
        </p:txBody>
      </p:sp>
      <p:sp>
        <p:nvSpPr>
          <p:cNvPr id="81" name="TextBox 80"/>
          <p:cNvSpPr txBox="1"/>
          <p:nvPr/>
        </p:nvSpPr>
        <p:spPr>
          <a:xfrm rot="14736860">
            <a:off x="5444103" y="3007939"/>
            <a:ext cx="282630" cy="507831"/>
          </a:xfrm>
          <a:prstGeom prst="rect">
            <a:avLst/>
          </a:prstGeom>
          <a:noFill/>
        </p:spPr>
        <p:txBody>
          <a:bodyPr wrap="square" rtlCol="0">
            <a:spAutoFit/>
          </a:bodyPr>
          <a:lstStyle/>
          <a:p>
            <a:r>
              <a:rPr lang="en-US" sz="900" b="1" dirty="0">
                <a:solidFill>
                  <a:schemeClr val="bg2">
                    <a:lumMod val="50000"/>
                  </a:schemeClr>
                </a:solidFill>
                <a:latin typeface="Bodoni MT" panose="02070603080606020203" pitchFamily="18" charset="0"/>
              </a:rPr>
              <a:t>OGO</a:t>
            </a:r>
            <a:endParaRPr lang="en-MY" sz="900" b="1" dirty="0">
              <a:solidFill>
                <a:schemeClr val="bg2">
                  <a:lumMod val="50000"/>
                </a:schemeClr>
              </a:solidFill>
              <a:latin typeface="Bodoni MT" panose="02070603080606020203" pitchFamily="18" charset="0"/>
            </a:endParaRPr>
          </a:p>
        </p:txBody>
      </p:sp>
      <p:sp>
        <p:nvSpPr>
          <p:cNvPr id="82" name="TextBox 81"/>
          <p:cNvSpPr txBox="1"/>
          <p:nvPr/>
        </p:nvSpPr>
        <p:spPr>
          <a:xfrm rot="16902981">
            <a:off x="5442618" y="2493407"/>
            <a:ext cx="282630" cy="507831"/>
          </a:xfrm>
          <a:prstGeom prst="rect">
            <a:avLst/>
          </a:prstGeom>
          <a:noFill/>
        </p:spPr>
        <p:txBody>
          <a:bodyPr wrap="square" rtlCol="0">
            <a:spAutoFit/>
          </a:bodyPr>
          <a:lstStyle/>
          <a:p>
            <a:r>
              <a:rPr lang="en-US" sz="900" b="1" dirty="0">
                <a:solidFill>
                  <a:schemeClr val="bg2">
                    <a:lumMod val="50000"/>
                  </a:schemeClr>
                </a:solidFill>
                <a:latin typeface="Bodoni MT" panose="02070603080606020203" pitchFamily="18" charset="0"/>
              </a:rPr>
              <a:t>SEP</a:t>
            </a:r>
            <a:endParaRPr lang="en-MY" sz="900" b="1" dirty="0">
              <a:solidFill>
                <a:schemeClr val="bg2">
                  <a:lumMod val="50000"/>
                </a:schemeClr>
              </a:solidFill>
              <a:latin typeface="Bodoni MT" panose="02070603080606020203" pitchFamily="18" charset="0"/>
            </a:endParaRPr>
          </a:p>
        </p:txBody>
      </p:sp>
      <p:sp>
        <p:nvSpPr>
          <p:cNvPr id="83" name="TextBox 82"/>
          <p:cNvSpPr txBox="1"/>
          <p:nvPr/>
        </p:nvSpPr>
        <p:spPr>
          <a:xfrm rot="18271714">
            <a:off x="5763489" y="2024089"/>
            <a:ext cx="282630" cy="507831"/>
          </a:xfrm>
          <a:prstGeom prst="rect">
            <a:avLst/>
          </a:prstGeom>
          <a:noFill/>
        </p:spPr>
        <p:txBody>
          <a:bodyPr wrap="square" rtlCol="0">
            <a:spAutoFit/>
          </a:bodyPr>
          <a:lstStyle/>
          <a:p>
            <a:r>
              <a:rPr lang="en-US" sz="900" b="1" dirty="0">
                <a:solidFill>
                  <a:schemeClr val="bg2">
                    <a:lumMod val="50000"/>
                  </a:schemeClr>
                </a:solidFill>
                <a:latin typeface="Bodoni MT" panose="02070603080606020203" pitchFamily="18" charset="0"/>
              </a:rPr>
              <a:t>OKT</a:t>
            </a:r>
            <a:endParaRPr lang="en-MY" sz="900" b="1" dirty="0">
              <a:solidFill>
                <a:schemeClr val="bg2">
                  <a:lumMod val="50000"/>
                </a:schemeClr>
              </a:solidFill>
              <a:latin typeface="Bodoni MT" panose="02070603080606020203" pitchFamily="18" charset="0"/>
            </a:endParaRPr>
          </a:p>
        </p:txBody>
      </p:sp>
      <p:sp>
        <p:nvSpPr>
          <p:cNvPr id="85" name="TextBox 84"/>
          <p:cNvSpPr txBox="1"/>
          <p:nvPr/>
        </p:nvSpPr>
        <p:spPr>
          <a:xfrm rot="3638606">
            <a:off x="5990263" y="1902743"/>
            <a:ext cx="581927" cy="230832"/>
          </a:xfrm>
          <a:prstGeom prst="rect">
            <a:avLst/>
          </a:prstGeom>
          <a:noFill/>
        </p:spPr>
        <p:txBody>
          <a:bodyPr wrap="square" rtlCol="0">
            <a:spAutoFit/>
          </a:bodyPr>
          <a:lstStyle/>
          <a:p>
            <a:pPr algn="ctr"/>
            <a:r>
              <a:rPr lang="en-US" sz="900" b="1" spc="300" dirty="0">
                <a:solidFill>
                  <a:schemeClr val="bg2">
                    <a:lumMod val="50000"/>
                  </a:schemeClr>
                </a:solidFill>
                <a:latin typeface="Bodoni MT" panose="02070603080606020203" pitchFamily="18" charset="0"/>
              </a:rPr>
              <a:t>NOV</a:t>
            </a:r>
            <a:endParaRPr lang="en-MY" sz="900" b="1" spc="300" dirty="0">
              <a:solidFill>
                <a:schemeClr val="bg2">
                  <a:lumMod val="50000"/>
                </a:schemeClr>
              </a:solidFill>
              <a:latin typeface="Bodoni MT" panose="02070603080606020203" pitchFamily="18" charset="0"/>
            </a:endParaRPr>
          </a:p>
        </p:txBody>
      </p:sp>
      <p:sp>
        <p:nvSpPr>
          <p:cNvPr id="86" name="TextBox 85"/>
          <p:cNvSpPr txBox="1"/>
          <p:nvPr/>
        </p:nvSpPr>
        <p:spPr>
          <a:xfrm rot="6086824">
            <a:off x="6489174" y="1915081"/>
            <a:ext cx="826755" cy="230832"/>
          </a:xfrm>
          <a:prstGeom prst="rect">
            <a:avLst/>
          </a:prstGeom>
          <a:noFill/>
        </p:spPr>
        <p:txBody>
          <a:bodyPr wrap="square" rtlCol="0">
            <a:spAutoFit/>
          </a:bodyPr>
          <a:lstStyle/>
          <a:p>
            <a:pPr algn="ctr"/>
            <a:r>
              <a:rPr lang="en-US" sz="900" b="1" spc="300" dirty="0">
                <a:solidFill>
                  <a:schemeClr val="bg2">
                    <a:lumMod val="50000"/>
                  </a:schemeClr>
                </a:solidFill>
                <a:latin typeface="Bodoni MT" panose="02070603080606020203" pitchFamily="18" charset="0"/>
              </a:rPr>
              <a:t>DIS</a:t>
            </a:r>
            <a:endParaRPr lang="en-MY" sz="900" b="1" spc="300" dirty="0">
              <a:solidFill>
                <a:schemeClr val="bg2">
                  <a:lumMod val="50000"/>
                </a:schemeClr>
              </a:solidFill>
              <a:latin typeface="Bodoni MT" panose="02070603080606020203" pitchFamily="18" charset="0"/>
            </a:endParaRPr>
          </a:p>
        </p:txBody>
      </p:sp>
      <p:pic>
        <p:nvPicPr>
          <p:cNvPr id="89" name="Picture 88"/>
          <p:cNvPicPr>
            <a:picLocks noChangeAspect="1"/>
          </p:cNvPicPr>
          <p:nvPr/>
        </p:nvPicPr>
        <p:blipFill>
          <a:blip r:embed="rId6"/>
          <a:stretch>
            <a:fillRect/>
          </a:stretch>
        </p:blipFill>
        <p:spPr>
          <a:xfrm rot="7763863">
            <a:off x="5034728" y="3460875"/>
            <a:ext cx="184198" cy="188792"/>
          </a:xfrm>
          <a:prstGeom prst="rect">
            <a:avLst/>
          </a:prstGeom>
        </p:spPr>
      </p:pic>
      <p:sp>
        <p:nvSpPr>
          <p:cNvPr id="67" name="TextBox 66"/>
          <p:cNvSpPr txBox="1"/>
          <p:nvPr/>
        </p:nvSpPr>
        <p:spPr>
          <a:xfrm rot="2026438">
            <a:off x="7625947" y="4341220"/>
            <a:ext cx="1801443" cy="276999"/>
          </a:xfrm>
          <a:prstGeom prst="rect">
            <a:avLst/>
          </a:prstGeom>
          <a:noFill/>
          <a:ln>
            <a:noFill/>
          </a:ln>
        </p:spPr>
        <p:txBody>
          <a:bodyPr wrap="square" rtlCol="0">
            <a:spAutoFit/>
          </a:bodyPr>
          <a:lstStyle/>
          <a:p>
            <a:r>
              <a:rPr lang="en-US" sz="1200" b="1" dirty="0">
                <a:solidFill>
                  <a:schemeClr val="accent2">
                    <a:lumMod val="50000"/>
                  </a:schemeClr>
                </a:solidFill>
              </a:rPr>
              <a:t>JK KUALITI 2- (10/4)</a:t>
            </a:r>
            <a:endParaRPr lang="en-MY" sz="1200" b="1" dirty="0">
              <a:solidFill>
                <a:schemeClr val="accent2">
                  <a:lumMod val="50000"/>
                </a:schemeClr>
              </a:solidFill>
            </a:endParaRPr>
          </a:p>
        </p:txBody>
      </p:sp>
      <p:graphicFrame>
        <p:nvGraphicFramePr>
          <p:cNvPr id="105" name="Table 104"/>
          <p:cNvGraphicFramePr>
            <a:graphicFrameLocks noGrp="1"/>
          </p:cNvGraphicFramePr>
          <p:nvPr>
            <p:extLst/>
          </p:nvPr>
        </p:nvGraphicFramePr>
        <p:xfrm>
          <a:off x="9312948" y="3329527"/>
          <a:ext cx="2845184" cy="1021495"/>
        </p:xfrm>
        <a:graphic>
          <a:graphicData uri="http://schemas.openxmlformats.org/drawingml/2006/table">
            <a:tbl>
              <a:tblPr firstRow="1" bandRow="1">
                <a:tableStyleId>{E8B1032C-EA38-4F05-BA0D-38AFFFC7BED3}</a:tableStyleId>
              </a:tblPr>
              <a:tblGrid>
                <a:gridCol w="623124">
                  <a:extLst>
                    <a:ext uri="{9D8B030D-6E8A-4147-A177-3AD203B41FA5}">
                      <a16:colId xmlns:a16="http://schemas.microsoft.com/office/drawing/2014/main" val="20000"/>
                    </a:ext>
                  </a:extLst>
                </a:gridCol>
                <a:gridCol w="2222060">
                  <a:extLst>
                    <a:ext uri="{9D8B030D-6E8A-4147-A177-3AD203B41FA5}">
                      <a16:colId xmlns:a16="http://schemas.microsoft.com/office/drawing/2014/main" val="20001"/>
                    </a:ext>
                  </a:extLst>
                </a:gridCol>
              </a:tblGrid>
              <a:tr h="427135">
                <a:tc>
                  <a:txBody>
                    <a:bodyPr/>
                    <a:lstStyle/>
                    <a:p>
                      <a:r>
                        <a:rPr lang="en-US" sz="1100" b="1" dirty="0">
                          <a:latin typeface="+mn-lt"/>
                        </a:rPr>
                        <a:t>2 &amp; 5 MAC</a:t>
                      </a:r>
                      <a:endParaRPr lang="en-MY" sz="1100" b="1"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cs typeface="Arial" panose="020B0604020202020204" pitchFamily="34" charset="0"/>
                        </a:rPr>
                        <a:t>BENGKEL SEMAKAN</a:t>
                      </a:r>
                      <a:r>
                        <a:rPr lang="en-US" sz="1100" b="1" baseline="0" dirty="0">
                          <a:latin typeface="+mn-lt"/>
                          <a:cs typeface="Arial" panose="020B0604020202020204" pitchFamily="34" charset="0"/>
                        </a:rPr>
                        <a:t>  DAN PENG</a:t>
                      </a:r>
                      <a:r>
                        <a:rPr lang="en-US" sz="1100" b="1" dirty="0">
                          <a:latin typeface="+mn-lt"/>
                          <a:cs typeface="Arial" panose="020B0604020202020204" pitchFamily="34" charset="0"/>
                        </a:rPr>
                        <a:t>EMASKINI</a:t>
                      </a:r>
                      <a:r>
                        <a:rPr lang="en-US" sz="1100" b="1" baseline="0" dirty="0">
                          <a:latin typeface="+mn-lt"/>
                          <a:cs typeface="Arial" panose="020B0604020202020204" pitchFamily="34" charset="0"/>
                        </a:rPr>
                        <a:t>AN DOKUMEN EMS</a:t>
                      </a:r>
                      <a:endParaRPr lang="en-MY" sz="1100" b="1" dirty="0">
                        <a:latin typeface="+mn-lt"/>
                        <a:cs typeface="Arial" panose="020B0604020202020204" pitchFamily="34" charset="0"/>
                      </a:endParaRPr>
                    </a:p>
                  </a:txBody>
                  <a:tcPr/>
                </a:tc>
                <a:extLst>
                  <a:ext uri="{0D108BD9-81ED-4DB2-BD59-A6C34878D82A}">
                    <a16:rowId xmlns:a16="http://schemas.microsoft.com/office/drawing/2014/main" val="10000"/>
                  </a:ext>
                </a:extLst>
              </a:tr>
              <a:tr h="221399">
                <a:tc>
                  <a:txBody>
                    <a:bodyPr/>
                    <a:lstStyle/>
                    <a:p>
                      <a:r>
                        <a:rPr lang="en-US" sz="1100" b="1" strike="sngStrike" dirty="0">
                          <a:latin typeface="+mn-lt"/>
                        </a:rPr>
                        <a:t>22 – 23 </a:t>
                      </a:r>
                      <a:r>
                        <a:rPr lang="en-US" sz="1100" b="1" strike="noStrike" dirty="0">
                          <a:solidFill>
                            <a:srgbClr val="FF0000"/>
                          </a:solidFill>
                          <a:latin typeface="+mn-lt"/>
                        </a:rPr>
                        <a:t>13</a:t>
                      </a:r>
                      <a:r>
                        <a:rPr lang="en-US" sz="1100" b="1" strike="sngStrike" baseline="0" dirty="0">
                          <a:latin typeface="+mn-lt"/>
                        </a:rPr>
                        <a:t> </a:t>
                      </a:r>
                      <a:r>
                        <a:rPr lang="en-US" sz="1100" b="1" dirty="0">
                          <a:latin typeface="+mn-lt"/>
                        </a:rPr>
                        <a:t>MAC</a:t>
                      </a:r>
                      <a:endParaRPr lang="en-MY" sz="1100" b="1"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cs typeface="Arial" panose="020B0604020202020204" pitchFamily="34" charset="0"/>
                        </a:rPr>
                        <a:t>TOT FASI EMS</a:t>
                      </a:r>
                      <a:endParaRPr lang="en-MY" sz="1100" b="1" dirty="0">
                        <a:latin typeface="+mn-lt"/>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sp>
        <p:nvSpPr>
          <p:cNvPr id="106" name="Oval 105"/>
          <p:cNvSpPr/>
          <p:nvPr/>
        </p:nvSpPr>
        <p:spPr>
          <a:xfrm>
            <a:off x="9215364" y="3305980"/>
            <a:ext cx="160867" cy="156574"/>
          </a:xfrm>
          <a:prstGeom prst="ellipse">
            <a:avLst/>
          </a:prstGeom>
          <a:solidFill>
            <a:srgbClr val="92D05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MY"/>
          </a:p>
        </p:txBody>
      </p:sp>
      <p:sp>
        <p:nvSpPr>
          <p:cNvPr id="111" name="TextBox 110"/>
          <p:cNvSpPr txBox="1"/>
          <p:nvPr/>
        </p:nvSpPr>
        <p:spPr>
          <a:xfrm rot="1860183">
            <a:off x="8827730" y="4795492"/>
            <a:ext cx="1194400" cy="600164"/>
          </a:xfrm>
          <a:prstGeom prst="rect">
            <a:avLst/>
          </a:prstGeom>
          <a:solidFill>
            <a:srgbClr val="00B050"/>
          </a:solidFill>
        </p:spPr>
        <p:txBody>
          <a:bodyPr wrap="square" rtlCol="0">
            <a:spAutoFit/>
          </a:bodyPr>
          <a:lstStyle/>
          <a:p>
            <a:pPr algn="ctr"/>
            <a:r>
              <a:rPr lang="en-US" sz="1100" b="1" dirty="0">
                <a:solidFill>
                  <a:schemeClr val="bg1"/>
                </a:solidFill>
              </a:rPr>
              <a:t>2/4: KUAT KUASA ISO 14001:2015</a:t>
            </a:r>
            <a:endParaRPr lang="en-MY" sz="1100" b="1" dirty="0">
              <a:solidFill>
                <a:schemeClr val="bg1"/>
              </a:solidFill>
            </a:endParaRPr>
          </a:p>
        </p:txBody>
      </p:sp>
      <p:graphicFrame>
        <p:nvGraphicFramePr>
          <p:cNvPr id="112" name="Table 111"/>
          <p:cNvGraphicFramePr>
            <a:graphicFrameLocks noGrp="1"/>
          </p:cNvGraphicFramePr>
          <p:nvPr>
            <p:extLst/>
          </p:nvPr>
        </p:nvGraphicFramePr>
        <p:xfrm>
          <a:off x="8579107" y="5568778"/>
          <a:ext cx="2686168" cy="822960"/>
        </p:xfrm>
        <a:graphic>
          <a:graphicData uri="http://schemas.openxmlformats.org/drawingml/2006/table">
            <a:tbl>
              <a:tblPr firstRow="1" bandRow="1">
                <a:tableStyleId>{E8B1032C-EA38-4F05-BA0D-38AFFFC7BED3}</a:tableStyleId>
              </a:tblPr>
              <a:tblGrid>
                <a:gridCol w="588297">
                  <a:extLst>
                    <a:ext uri="{9D8B030D-6E8A-4147-A177-3AD203B41FA5}">
                      <a16:colId xmlns:a16="http://schemas.microsoft.com/office/drawing/2014/main" val="20000"/>
                    </a:ext>
                  </a:extLst>
                </a:gridCol>
                <a:gridCol w="2097871">
                  <a:extLst>
                    <a:ext uri="{9D8B030D-6E8A-4147-A177-3AD203B41FA5}">
                      <a16:colId xmlns:a16="http://schemas.microsoft.com/office/drawing/2014/main" val="20001"/>
                    </a:ext>
                  </a:extLst>
                </a:gridCol>
              </a:tblGrid>
              <a:tr h="454957">
                <a:tc>
                  <a:txBody>
                    <a:bodyPr/>
                    <a:lstStyle/>
                    <a:p>
                      <a:r>
                        <a:rPr lang="en-US" sz="1600" b="1" dirty="0">
                          <a:latin typeface="+mn-lt"/>
                        </a:rPr>
                        <a:t>APR</a:t>
                      </a:r>
                      <a:endParaRPr lang="en-MY" sz="1600" b="1"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atin typeface="+mn-lt"/>
                          <a:cs typeface="Arial" panose="020B0604020202020204" pitchFamily="34" charset="0"/>
                        </a:rPr>
                        <a:t>AWARENESS</a:t>
                      </a:r>
                      <a:r>
                        <a:rPr lang="en-US" sz="1600" b="1" baseline="0" dirty="0">
                          <a:latin typeface="+mn-lt"/>
                          <a:cs typeface="Arial" panose="020B0604020202020204" pitchFamily="34" charset="0"/>
                        </a:rPr>
                        <a:t> ISO 14001:2015 (RUJUK JADUAL)</a:t>
                      </a:r>
                      <a:endParaRPr lang="en-MY" sz="1600" b="1" dirty="0">
                        <a:latin typeface="+mn-lt"/>
                        <a:cs typeface="Arial" panose="020B0604020202020204" pitchFamily="34" charset="0"/>
                      </a:endParaRPr>
                    </a:p>
                  </a:txBody>
                  <a:tcPr/>
                </a:tc>
                <a:extLst>
                  <a:ext uri="{0D108BD9-81ED-4DB2-BD59-A6C34878D82A}">
                    <a16:rowId xmlns:a16="http://schemas.microsoft.com/office/drawing/2014/main" val="10000"/>
                  </a:ext>
                </a:extLst>
              </a:tr>
            </a:tbl>
          </a:graphicData>
        </a:graphic>
      </p:graphicFrame>
      <p:sp>
        <p:nvSpPr>
          <p:cNvPr id="113" name="Oval 112"/>
          <p:cNvSpPr/>
          <p:nvPr/>
        </p:nvSpPr>
        <p:spPr>
          <a:xfrm>
            <a:off x="8491848" y="5498975"/>
            <a:ext cx="160867" cy="156574"/>
          </a:xfrm>
          <a:prstGeom prst="ellipse">
            <a:avLst/>
          </a:prstGeom>
          <a:solidFill>
            <a:srgbClr val="92D05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MY"/>
          </a:p>
        </p:txBody>
      </p:sp>
      <p:sp>
        <p:nvSpPr>
          <p:cNvPr id="9" name="TextBox 8"/>
          <p:cNvSpPr txBox="1"/>
          <p:nvPr/>
        </p:nvSpPr>
        <p:spPr>
          <a:xfrm rot="2683526">
            <a:off x="7589581" y="4378509"/>
            <a:ext cx="941500" cy="276999"/>
          </a:xfrm>
          <a:prstGeom prst="rect">
            <a:avLst/>
          </a:prstGeom>
          <a:solidFill>
            <a:srgbClr val="FF0000"/>
          </a:solidFill>
          <a:ln>
            <a:solidFill>
              <a:srgbClr val="FFC000"/>
            </a:solidFill>
          </a:ln>
        </p:spPr>
        <p:txBody>
          <a:bodyPr wrap="square" rtlCol="0">
            <a:spAutoFit/>
          </a:bodyPr>
          <a:lstStyle/>
          <a:p>
            <a:r>
              <a:rPr lang="en-US" sz="1200" b="1" dirty="0">
                <a:solidFill>
                  <a:schemeClr val="bg1"/>
                </a:solidFill>
              </a:rPr>
              <a:t>MKSP QMS</a:t>
            </a:r>
            <a:endParaRPr lang="en-MY" sz="1200" b="1" dirty="0">
              <a:solidFill>
                <a:schemeClr val="bg1"/>
              </a:solidFill>
            </a:endParaRPr>
          </a:p>
        </p:txBody>
      </p:sp>
      <p:sp>
        <p:nvSpPr>
          <p:cNvPr id="119" name="Oval 118"/>
          <p:cNvSpPr/>
          <p:nvPr/>
        </p:nvSpPr>
        <p:spPr>
          <a:xfrm>
            <a:off x="5044699" y="5853992"/>
            <a:ext cx="160867" cy="156574"/>
          </a:xfrm>
          <a:prstGeom prst="ellipse">
            <a:avLst/>
          </a:prstGeom>
          <a:solidFill>
            <a:srgbClr val="92D05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MY"/>
          </a:p>
        </p:txBody>
      </p:sp>
      <p:graphicFrame>
        <p:nvGraphicFramePr>
          <p:cNvPr id="126" name="Table 125"/>
          <p:cNvGraphicFramePr>
            <a:graphicFrameLocks noGrp="1"/>
          </p:cNvGraphicFramePr>
          <p:nvPr>
            <p:extLst/>
          </p:nvPr>
        </p:nvGraphicFramePr>
        <p:xfrm>
          <a:off x="332453" y="3351994"/>
          <a:ext cx="2790563" cy="1280160"/>
        </p:xfrm>
        <a:graphic>
          <a:graphicData uri="http://schemas.openxmlformats.org/drawingml/2006/table">
            <a:tbl>
              <a:tblPr firstRow="1" bandRow="1">
                <a:tableStyleId>{E8B1032C-EA38-4F05-BA0D-38AFFFC7BED3}</a:tableStyleId>
              </a:tblPr>
              <a:tblGrid>
                <a:gridCol w="570423">
                  <a:extLst>
                    <a:ext uri="{9D8B030D-6E8A-4147-A177-3AD203B41FA5}">
                      <a16:colId xmlns:a16="http://schemas.microsoft.com/office/drawing/2014/main" val="20000"/>
                    </a:ext>
                  </a:extLst>
                </a:gridCol>
                <a:gridCol w="2220140">
                  <a:extLst>
                    <a:ext uri="{9D8B030D-6E8A-4147-A177-3AD203B41FA5}">
                      <a16:colId xmlns:a16="http://schemas.microsoft.com/office/drawing/2014/main" val="20001"/>
                    </a:ext>
                  </a:extLst>
                </a:gridCol>
              </a:tblGrid>
              <a:tr h="221399">
                <a:tc>
                  <a:txBody>
                    <a:bodyPr/>
                    <a:lstStyle/>
                    <a:p>
                      <a:r>
                        <a:rPr lang="en-US" sz="1200" b="1" dirty="0"/>
                        <a:t>2</a:t>
                      </a:r>
                      <a:r>
                        <a:rPr lang="en-US" sz="1200" b="1" baseline="0" dirty="0"/>
                        <a:t> OGOS</a:t>
                      </a:r>
                      <a:endParaRPr lang="en-MY" sz="1200" b="1" dirty="0"/>
                    </a:p>
                  </a:txBody>
                  <a:tcPr/>
                </a:tc>
                <a:tc>
                  <a:txBody>
                    <a:bodyPr/>
                    <a:lstStyle/>
                    <a:p>
                      <a:r>
                        <a:rPr lang="en-US" sz="1200" b="1" dirty="0"/>
                        <a:t>MESYUARAT</a:t>
                      </a:r>
                      <a:r>
                        <a:rPr lang="en-US" sz="1200" b="1" baseline="0" dirty="0"/>
                        <a:t> PENUTUPAN AUDIT DALAMAN ISMS &amp; EMS</a:t>
                      </a:r>
                      <a:endParaRPr lang="en-US" sz="1200" b="1" dirty="0"/>
                    </a:p>
                  </a:txBody>
                  <a:tcPr/>
                </a:tc>
                <a:extLst>
                  <a:ext uri="{0D108BD9-81ED-4DB2-BD59-A6C34878D82A}">
                    <a16:rowId xmlns:a16="http://schemas.microsoft.com/office/drawing/2014/main" val="10000"/>
                  </a:ext>
                </a:extLst>
              </a:tr>
              <a:tr h="221399">
                <a:tc>
                  <a:txBody>
                    <a:bodyPr/>
                    <a:lstStyle/>
                    <a:p>
                      <a:r>
                        <a:rPr lang="en-US" sz="1200" b="1" dirty="0"/>
                        <a:t>14</a:t>
                      </a:r>
                      <a:r>
                        <a:rPr lang="en-US" sz="1200" b="1" baseline="0" dirty="0"/>
                        <a:t> OGOS</a:t>
                      </a:r>
                      <a:endParaRPr lang="en-MY" sz="1200" b="1" dirty="0"/>
                    </a:p>
                  </a:txBody>
                  <a:tcPr/>
                </a:tc>
                <a:tc>
                  <a:txBody>
                    <a:bodyPr/>
                    <a:lstStyle/>
                    <a:p>
                      <a:r>
                        <a:rPr lang="en-US" sz="1200" b="1" dirty="0"/>
                        <a:t>BENGKEL</a:t>
                      </a:r>
                      <a:r>
                        <a:rPr lang="en-US" sz="1200" b="1" baseline="0" dirty="0"/>
                        <a:t> PEMURNIAN  PELAN TINDAKAN LAPORAN  PENEMUAN  AUDIT DALAMAN EMS</a:t>
                      </a:r>
                      <a:endParaRPr lang="en-US" sz="1200" b="1" dirty="0"/>
                    </a:p>
                  </a:txBody>
                  <a:tcPr/>
                </a:tc>
                <a:extLst>
                  <a:ext uri="{0D108BD9-81ED-4DB2-BD59-A6C34878D82A}">
                    <a16:rowId xmlns:a16="http://schemas.microsoft.com/office/drawing/2014/main" val="10001"/>
                  </a:ext>
                </a:extLst>
              </a:tr>
            </a:tbl>
          </a:graphicData>
        </a:graphic>
      </p:graphicFrame>
      <p:sp>
        <p:nvSpPr>
          <p:cNvPr id="127" name="Oval 126"/>
          <p:cNvSpPr/>
          <p:nvPr/>
        </p:nvSpPr>
        <p:spPr>
          <a:xfrm>
            <a:off x="3050610" y="3312447"/>
            <a:ext cx="160867" cy="156574"/>
          </a:xfrm>
          <a:prstGeom prst="ellipse">
            <a:avLst/>
          </a:prstGeom>
          <a:solidFill>
            <a:srgbClr val="92D05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MY"/>
          </a:p>
        </p:txBody>
      </p:sp>
      <p:graphicFrame>
        <p:nvGraphicFramePr>
          <p:cNvPr id="128" name="Table 127"/>
          <p:cNvGraphicFramePr>
            <a:graphicFrameLocks noGrp="1"/>
          </p:cNvGraphicFramePr>
          <p:nvPr>
            <p:extLst/>
          </p:nvPr>
        </p:nvGraphicFramePr>
        <p:xfrm>
          <a:off x="1169487" y="1828309"/>
          <a:ext cx="2557562" cy="822960"/>
        </p:xfrm>
        <a:graphic>
          <a:graphicData uri="http://schemas.openxmlformats.org/drawingml/2006/table">
            <a:tbl>
              <a:tblPr firstRow="1" bandRow="1">
                <a:tableStyleId>{E8B1032C-EA38-4F05-BA0D-38AFFFC7BED3}</a:tableStyleId>
              </a:tblPr>
              <a:tblGrid>
                <a:gridCol w="550332">
                  <a:extLst>
                    <a:ext uri="{9D8B030D-6E8A-4147-A177-3AD203B41FA5}">
                      <a16:colId xmlns:a16="http://schemas.microsoft.com/office/drawing/2014/main" val="20000"/>
                    </a:ext>
                  </a:extLst>
                </a:gridCol>
                <a:gridCol w="2007230">
                  <a:extLst>
                    <a:ext uri="{9D8B030D-6E8A-4147-A177-3AD203B41FA5}">
                      <a16:colId xmlns:a16="http://schemas.microsoft.com/office/drawing/2014/main" val="20001"/>
                    </a:ext>
                  </a:extLst>
                </a:gridCol>
              </a:tblGrid>
              <a:tr h="221399">
                <a:tc>
                  <a:txBody>
                    <a:bodyPr/>
                    <a:lstStyle/>
                    <a:p>
                      <a:r>
                        <a:rPr lang="en-US" sz="1200" b="1" baseline="0" dirty="0"/>
                        <a:t>18 SEPT</a:t>
                      </a:r>
                      <a:endParaRPr lang="en-MY" sz="1200" b="1"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BENGKEL PEMURNIAN PELAN TINDAKAN LAPORAN PENEMUAN AUDIT</a:t>
                      </a:r>
                      <a:r>
                        <a:rPr lang="en-US" sz="1200" b="1" baseline="0" dirty="0"/>
                        <a:t> SIRIM EMS</a:t>
                      </a:r>
                      <a:endParaRPr lang="en-MY" sz="1200" b="1" dirty="0">
                        <a:latin typeface="+mn-lt"/>
                        <a:cs typeface="Arial" panose="020B0604020202020204" pitchFamily="34" charset="0"/>
                      </a:endParaRPr>
                    </a:p>
                  </a:txBody>
                  <a:tcPr/>
                </a:tc>
                <a:extLst>
                  <a:ext uri="{0D108BD9-81ED-4DB2-BD59-A6C34878D82A}">
                    <a16:rowId xmlns:a16="http://schemas.microsoft.com/office/drawing/2014/main" val="10000"/>
                  </a:ext>
                </a:extLst>
              </a:tr>
            </a:tbl>
          </a:graphicData>
        </a:graphic>
      </p:graphicFrame>
      <p:sp>
        <p:nvSpPr>
          <p:cNvPr id="129" name="Oval 128"/>
          <p:cNvSpPr/>
          <p:nvPr/>
        </p:nvSpPr>
        <p:spPr>
          <a:xfrm>
            <a:off x="3619167" y="1774617"/>
            <a:ext cx="160867" cy="156574"/>
          </a:xfrm>
          <a:prstGeom prst="ellipse">
            <a:avLst/>
          </a:prstGeom>
          <a:solidFill>
            <a:srgbClr val="92D05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MY"/>
          </a:p>
        </p:txBody>
      </p:sp>
      <p:sp>
        <p:nvSpPr>
          <p:cNvPr id="130" name="Oval 129"/>
          <p:cNvSpPr/>
          <p:nvPr/>
        </p:nvSpPr>
        <p:spPr>
          <a:xfrm>
            <a:off x="6518026" y="2984424"/>
            <a:ext cx="152400" cy="1390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MY"/>
          </a:p>
        </p:txBody>
      </p:sp>
      <p:cxnSp>
        <p:nvCxnSpPr>
          <p:cNvPr id="134" name="Straight Connector 133"/>
          <p:cNvCxnSpPr/>
          <p:nvPr/>
        </p:nvCxnSpPr>
        <p:spPr>
          <a:xfrm>
            <a:off x="6474948" y="0"/>
            <a:ext cx="219469" cy="6858000"/>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136" name="Straight Connector 135"/>
          <p:cNvCxnSpPr/>
          <p:nvPr/>
        </p:nvCxnSpPr>
        <p:spPr>
          <a:xfrm>
            <a:off x="0" y="3032738"/>
            <a:ext cx="12192000" cy="48058"/>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139" name="Straight Connector 138"/>
          <p:cNvCxnSpPr/>
          <p:nvPr/>
        </p:nvCxnSpPr>
        <p:spPr>
          <a:xfrm flipH="1">
            <a:off x="4467026" y="-8674"/>
            <a:ext cx="3831224" cy="6845439"/>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142" name="Straight Connector 141"/>
          <p:cNvCxnSpPr/>
          <p:nvPr/>
        </p:nvCxnSpPr>
        <p:spPr>
          <a:xfrm>
            <a:off x="4716295" y="-29907"/>
            <a:ext cx="4162403" cy="6887907"/>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145" name="Straight Connector 144"/>
          <p:cNvCxnSpPr/>
          <p:nvPr/>
        </p:nvCxnSpPr>
        <p:spPr>
          <a:xfrm>
            <a:off x="1337732" y="54896"/>
            <a:ext cx="10820400" cy="6187485"/>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148" name="Straight Connector 147"/>
          <p:cNvCxnSpPr/>
          <p:nvPr/>
        </p:nvCxnSpPr>
        <p:spPr>
          <a:xfrm flipH="1">
            <a:off x="1" y="59265"/>
            <a:ext cx="11897474" cy="6646334"/>
          </a:xfrm>
          <a:prstGeom prst="line">
            <a:avLst/>
          </a:prstGeom>
          <a:ln>
            <a:prstDash val="lgDash"/>
          </a:ln>
        </p:spPr>
        <p:style>
          <a:lnRef idx="1">
            <a:schemeClr val="dk1"/>
          </a:lnRef>
          <a:fillRef idx="0">
            <a:schemeClr val="dk1"/>
          </a:fillRef>
          <a:effectRef idx="0">
            <a:schemeClr val="dk1"/>
          </a:effectRef>
          <a:fontRef idx="minor">
            <a:schemeClr val="tx1"/>
          </a:fontRef>
        </p:style>
      </p:cxnSp>
      <p:pic>
        <p:nvPicPr>
          <p:cNvPr id="60" name="Picture 59"/>
          <p:cNvPicPr>
            <a:picLocks noChangeAspect="1"/>
          </p:cNvPicPr>
          <p:nvPr/>
        </p:nvPicPr>
        <p:blipFill>
          <a:blip r:embed="rId8"/>
          <a:stretch>
            <a:fillRect/>
          </a:stretch>
        </p:blipFill>
        <p:spPr>
          <a:xfrm>
            <a:off x="247465" y="5265749"/>
            <a:ext cx="2385698" cy="1238728"/>
          </a:xfrm>
          <a:prstGeom prst="rect">
            <a:avLst/>
          </a:prstGeom>
        </p:spPr>
      </p:pic>
      <p:graphicFrame>
        <p:nvGraphicFramePr>
          <p:cNvPr id="117" name="Table 116"/>
          <p:cNvGraphicFramePr>
            <a:graphicFrameLocks noGrp="1"/>
          </p:cNvGraphicFramePr>
          <p:nvPr>
            <p:extLst/>
          </p:nvPr>
        </p:nvGraphicFramePr>
        <p:xfrm>
          <a:off x="5124553" y="5860861"/>
          <a:ext cx="2689835" cy="914400"/>
        </p:xfrm>
        <a:graphic>
          <a:graphicData uri="http://schemas.openxmlformats.org/drawingml/2006/table">
            <a:tbl>
              <a:tblPr firstRow="1" bandRow="1">
                <a:tableStyleId>{E8B1032C-EA38-4F05-BA0D-38AFFFC7BED3}</a:tableStyleId>
              </a:tblPr>
              <a:tblGrid>
                <a:gridCol w="679189">
                  <a:extLst>
                    <a:ext uri="{9D8B030D-6E8A-4147-A177-3AD203B41FA5}">
                      <a16:colId xmlns:a16="http://schemas.microsoft.com/office/drawing/2014/main" val="20000"/>
                    </a:ext>
                  </a:extLst>
                </a:gridCol>
                <a:gridCol w="2010646">
                  <a:extLst>
                    <a:ext uri="{9D8B030D-6E8A-4147-A177-3AD203B41FA5}">
                      <a16:colId xmlns:a16="http://schemas.microsoft.com/office/drawing/2014/main" val="20001"/>
                    </a:ext>
                  </a:extLst>
                </a:gridCol>
              </a:tblGrid>
              <a:tr h="221399">
                <a:tc>
                  <a:txBody>
                    <a:bodyPr/>
                    <a:lstStyle/>
                    <a:p>
                      <a:r>
                        <a:rPr lang="en-US" sz="1200" b="1" dirty="0">
                          <a:latin typeface="+mn-lt"/>
                        </a:rPr>
                        <a:t>5</a:t>
                      </a:r>
                      <a:r>
                        <a:rPr lang="en-US" sz="1200" b="1" baseline="0" dirty="0">
                          <a:latin typeface="+mn-lt"/>
                        </a:rPr>
                        <a:t> &amp; 6 JUN</a:t>
                      </a:r>
                      <a:endParaRPr lang="en-MY" sz="1200" b="1"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cs typeface="Arial" panose="020B0604020202020204" pitchFamily="34" charset="0"/>
                        </a:rPr>
                        <a:t>LATIHAN</a:t>
                      </a:r>
                      <a:r>
                        <a:rPr lang="en-US" sz="1200" b="1" baseline="0" dirty="0">
                          <a:latin typeface="+mn-lt"/>
                          <a:cs typeface="Arial" panose="020B0604020202020204" pitchFamily="34" charset="0"/>
                        </a:rPr>
                        <a:t> JURUAUDIT DALAMAN UPM/PTJ</a:t>
                      </a:r>
                      <a:endParaRPr lang="en-MY" sz="1200" b="1" dirty="0">
                        <a:latin typeface="+mn-lt"/>
                        <a:cs typeface="Arial" panose="020B0604020202020204" pitchFamily="34" charset="0"/>
                      </a:endParaRPr>
                    </a:p>
                  </a:txBody>
                  <a:tcPr/>
                </a:tc>
                <a:extLst>
                  <a:ext uri="{0D108BD9-81ED-4DB2-BD59-A6C34878D82A}">
                    <a16:rowId xmlns:a16="http://schemas.microsoft.com/office/drawing/2014/main" val="10000"/>
                  </a:ext>
                </a:extLst>
              </a:tr>
              <a:tr h="221399">
                <a:tc>
                  <a:txBody>
                    <a:bodyPr/>
                    <a:lstStyle/>
                    <a:p>
                      <a:r>
                        <a:rPr lang="en-US" sz="1200" b="1" dirty="0">
                          <a:latin typeface="+mn-lt"/>
                        </a:rPr>
                        <a:t>25 – 27 JUN</a:t>
                      </a:r>
                      <a:endParaRPr lang="en-MY" sz="1200" b="1"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cs typeface="Arial" panose="020B0604020202020204" pitchFamily="34" charset="0"/>
                        </a:rPr>
                        <a:t>SEMAKAN KENDIRI EMS PTJ/PENERAJU</a:t>
                      </a:r>
                      <a:endParaRPr lang="en-MY" sz="1200" b="1" dirty="0">
                        <a:latin typeface="+mn-lt"/>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sp>
        <p:nvSpPr>
          <p:cNvPr id="152" name="TextBox 151"/>
          <p:cNvSpPr txBox="1"/>
          <p:nvPr/>
        </p:nvSpPr>
        <p:spPr>
          <a:xfrm>
            <a:off x="8024585" y="3086167"/>
            <a:ext cx="2580682" cy="215444"/>
          </a:xfrm>
          <a:prstGeom prst="rect">
            <a:avLst/>
          </a:prstGeom>
          <a:solidFill>
            <a:srgbClr val="00B0F0"/>
          </a:solidFill>
        </p:spPr>
        <p:txBody>
          <a:bodyPr wrap="square" rtlCol="0">
            <a:spAutoFit/>
          </a:bodyPr>
          <a:lstStyle/>
          <a:p>
            <a:pPr algn="ctr"/>
            <a:r>
              <a:rPr lang="en-US" sz="800" b="1" dirty="0">
                <a:solidFill>
                  <a:schemeClr val="bg1"/>
                </a:solidFill>
              </a:rPr>
              <a:t>MAC KUAT KUASA PELUASAN SKOP  ISO 27001:2013</a:t>
            </a:r>
            <a:endParaRPr lang="en-MY" sz="800" b="1" dirty="0">
              <a:solidFill>
                <a:schemeClr val="bg1"/>
              </a:solidFill>
            </a:endParaRPr>
          </a:p>
        </p:txBody>
      </p:sp>
      <p:pic>
        <p:nvPicPr>
          <p:cNvPr id="54" name="Picture 53"/>
          <p:cNvPicPr>
            <a:picLocks noChangeAspect="1"/>
          </p:cNvPicPr>
          <p:nvPr/>
        </p:nvPicPr>
        <p:blipFill>
          <a:blip r:embed="rId9"/>
          <a:stretch>
            <a:fillRect/>
          </a:stretch>
        </p:blipFill>
        <p:spPr>
          <a:xfrm>
            <a:off x="11161780" y="142012"/>
            <a:ext cx="831912" cy="1286218"/>
          </a:xfrm>
          <a:prstGeom prst="rect">
            <a:avLst/>
          </a:prstGeom>
        </p:spPr>
      </p:pic>
      <p:sp>
        <p:nvSpPr>
          <p:cNvPr id="166" name="Rectangle 165"/>
          <p:cNvSpPr/>
          <p:nvPr/>
        </p:nvSpPr>
        <p:spPr>
          <a:xfrm>
            <a:off x="5335051" y="177278"/>
            <a:ext cx="217742" cy="754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72" name="Rectangle 171"/>
          <p:cNvSpPr/>
          <p:nvPr/>
        </p:nvSpPr>
        <p:spPr>
          <a:xfrm rot="3596300">
            <a:off x="4811474" y="875722"/>
            <a:ext cx="1587294" cy="276999"/>
          </a:xfrm>
          <a:prstGeom prst="rect">
            <a:avLst/>
          </a:prstGeom>
          <a:solidFill>
            <a:schemeClr val="bg1"/>
          </a:solidFill>
        </p:spPr>
        <p:txBody>
          <a:bodyPr wrap="none" lIns="91440" tIns="45720" rIns="91440" bIns="45720">
            <a:spAutoFit/>
          </a:bodyPr>
          <a:lstStyle/>
          <a:p>
            <a:pPr algn="ctr"/>
            <a:r>
              <a:rPr lang="en-US" sz="1200" cap="none" spc="0" dirty="0">
                <a:ln/>
                <a:solidFill>
                  <a:srgbClr val="C00000"/>
                </a:solidFill>
                <a:effectLst/>
              </a:rPr>
              <a:t>2/11 - HKIP UPM 2018</a:t>
            </a:r>
          </a:p>
        </p:txBody>
      </p:sp>
      <p:graphicFrame>
        <p:nvGraphicFramePr>
          <p:cNvPr id="107" name="Table 106"/>
          <p:cNvGraphicFramePr>
            <a:graphicFrameLocks noGrp="1"/>
          </p:cNvGraphicFramePr>
          <p:nvPr>
            <p:extLst/>
          </p:nvPr>
        </p:nvGraphicFramePr>
        <p:xfrm>
          <a:off x="7473269" y="170420"/>
          <a:ext cx="3715156" cy="2061304"/>
        </p:xfrm>
        <a:graphic>
          <a:graphicData uri="http://schemas.openxmlformats.org/drawingml/2006/table">
            <a:tbl>
              <a:tblPr firstRow="1" bandRow="1">
                <a:tableStyleId>{AF606853-7671-496A-8E4F-DF71F8EC918B}</a:tableStyleId>
              </a:tblPr>
              <a:tblGrid>
                <a:gridCol w="890533">
                  <a:extLst>
                    <a:ext uri="{9D8B030D-6E8A-4147-A177-3AD203B41FA5}">
                      <a16:colId xmlns:a16="http://schemas.microsoft.com/office/drawing/2014/main" val="20000"/>
                    </a:ext>
                  </a:extLst>
                </a:gridCol>
                <a:gridCol w="2824623">
                  <a:extLst>
                    <a:ext uri="{9D8B030D-6E8A-4147-A177-3AD203B41FA5}">
                      <a16:colId xmlns:a16="http://schemas.microsoft.com/office/drawing/2014/main" val="20001"/>
                    </a:ext>
                  </a:extLst>
                </a:gridCol>
              </a:tblGrid>
              <a:tr h="323944">
                <a:tc>
                  <a:txBody>
                    <a:bodyPr/>
                    <a:lstStyle/>
                    <a:p>
                      <a:r>
                        <a:rPr lang="en-US" sz="900" b="0" dirty="0">
                          <a:latin typeface="+mn-lt"/>
                        </a:rPr>
                        <a:t>TARIKH</a:t>
                      </a:r>
                      <a:endParaRPr lang="en-MY" sz="9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latin typeface="+mn-lt"/>
                          <a:cs typeface="Arial" panose="020B0604020202020204" pitchFamily="34" charset="0"/>
                        </a:rPr>
                        <a:t>PERKARA</a:t>
                      </a:r>
                      <a:endParaRPr lang="en-MY" sz="900" b="0" dirty="0">
                        <a:latin typeface="+mn-lt"/>
                        <a:cs typeface="Arial" panose="020B0604020202020204" pitchFamily="34" charset="0"/>
                      </a:endParaRPr>
                    </a:p>
                  </a:txBody>
                  <a:tcPr/>
                </a:tc>
                <a:extLst>
                  <a:ext uri="{0D108BD9-81ED-4DB2-BD59-A6C34878D82A}">
                    <a16:rowId xmlns:a16="http://schemas.microsoft.com/office/drawing/2014/main" val="10000"/>
                  </a:ext>
                </a:extLst>
              </a:tr>
              <a:tr h="376522">
                <a:tc>
                  <a:txBody>
                    <a:bodyPr/>
                    <a:lstStyle/>
                    <a:p>
                      <a:r>
                        <a:rPr lang="en-US" sz="1000" b="1" dirty="0"/>
                        <a:t>27</a:t>
                      </a:r>
                      <a:r>
                        <a:rPr lang="en-US" sz="1000" b="1" baseline="0" dirty="0"/>
                        <a:t> – 30 NOV. 2017</a:t>
                      </a:r>
                      <a:endParaRPr lang="en-MY" sz="1000" b="1"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t>LATIHAN KUMPULAN FASILITATOR EMS UPM</a:t>
                      </a:r>
                      <a:endParaRPr lang="en-MY" sz="1000" b="1" dirty="0"/>
                    </a:p>
                  </a:txBody>
                  <a:tcPr/>
                </a:tc>
                <a:extLst>
                  <a:ext uri="{0D108BD9-81ED-4DB2-BD59-A6C34878D82A}">
                    <a16:rowId xmlns:a16="http://schemas.microsoft.com/office/drawing/2014/main" val="10001"/>
                  </a:ext>
                </a:extLst>
              </a:tr>
              <a:tr h="521338">
                <a:tc>
                  <a:txBody>
                    <a:bodyPr/>
                    <a:lstStyle/>
                    <a:p>
                      <a:r>
                        <a:rPr lang="en-US" sz="1000" b="1" dirty="0"/>
                        <a:t>7 DIS. 2017</a:t>
                      </a:r>
                      <a:endParaRPr lang="en-MY" sz="1000" b="1"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t>PERBINCANGAN </a:t>
                      </a:r>
                      <a:r>
                        <a:rPr lang="en-US" sz="1000" b="1" baseline="0" dirty="0"/>
                        <a:t> RANCANGAN </a:t>
                      </a:r>
                      <a:r>
                        <a:rPr lang="en-US" sz="1000" b="1" dirty="0"/>
                        <a:t>TINDAKAN PERALIHAN ISO 14001:2004</a:t>
                      </a:r>
                      <a:r>
                        <a:rPr lang="en-US" sz="1000" b="1" baseline="0" dirty="0"/>
                        <a:t> KEPADA ISO 14001:2015</a:t>
                      </a:r>
                      <a:endParaRPr lang="en-MY" sz="1000" b="1" dirty="0">
                        <a:latin typeface="+mn-lt"/>
                        <a:cs typeface="Arial" panose="020B0604020202020204" pitchFamily="34" charset="0"/>
                      </a:endParaRPr>
                    </a:p>
                  </a:txBody>
                  <a:tcPr/>
                </a:tc>
                <a:extLst>
                  <a:ext uri="{0D108BD9-81ED-4DB2-BD59-A6C34878D82A}">
                    <a16:rowId xmlns:a16="http://schemas.microsoft.com/office/drawing/2014/main" val="10002"/>
                  </a:ext>
                </a:extLst>
              </a:tr>
              <a:tr h="376522">
                <a:tc>
                  <a:txBody>
                    <a:bodyPr/>
                    <a:lstStyle/>
                    <a:p>
                      <a:r>
                        <a:rPr lang="en-US" sz="1000" b="1" dirty="0">
                          <a:latin typeface="+mn-lt"/>
                        </a:rPr>
                        <a:t>12 DIS.</a:t>
                      </a:r>
                      <a:r>
                        <a:rPr lang="en-US" sz="1000" b="1" baseline="0" dirty="0">
                          <a:latin typeface="+mn-lt"/>
                        </a:rPr>
                        <a:t> 2017</a:t>
                      </a:r>
                      <a:r>
                        <a:rPr lang="en-US" sz="1000" b="1" dirty="0">
                          <a:latin typeface="+mn-lt"/>
                        </a:rPr>
                        <a:t> </a:t>
                      </a:r>
                      <a:endParaRPr lang="en-MY" sz="1000" b="1"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t>SUMBANG</a:t>
                      </a:r>
                      <a:r>
                        <a:rPr lang="en-US" sz="1000" b="1" baseline="0" dirty="0"/>
                        <a:t> SARAN  PELAKSANAAN SESI AWARENESS ISO 14001:2015</a:t>
                      </a:r>
                      <a:endParaRPr lang="en-MY" sz="1000" b="1" dirty="0"/>
                    </a:p>
                  </a:txBody>
                  <a:tcPr/>
                </a:tc>
                <a:extLst>
                  <a:ext uri="{0D108BD9-81ED-4DB2-BD59-A6C34878D82A}">
                    <a16:rowId xmlns:a16="http://schemas.microsoft.com/office/drawing/2014/main" val="10003"/>
                  </a:ext>
                </a:extLst>
              </a:tr>
              <a:tr h="376522">
                <a:tc>
                  <a:txBody>
                    <a:bodyPr/>
                    <a:lstStyle/>
                    <a:p>
                      <a:r>
                        <a:rPr lang="en-US" sz="1000" b="1" dirty="0">
                          <a:latin typeface="+mn-lt"/>
                        </a:rPr>
                        <a:t>DISEMBER </a:t>
                      </a:r>
                      <a:endParaRPr lang="en-MY" sz="1000" b="1"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t>PELANTIKAN FASILITATOR EMS KOMPETEN</a:t>
                      </a:r>
                      <a:endParaRPr lang="en-MY" sz="1000"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MY" sz="1000" b="1" dirty="0"/>
                    </a:p>
                  </a:txBody>
                  <a:tcPr/>
                </a:tc>
                <a:extLst>
                  <a:ext uri="{0D108BD9-81ED-4DB2-BD59-A6C34878D82A}">
                    <a16:rowId xmlns:a16="http://schemas.microsoft.com/office/drawing/2014/main" val="10004"/>
                  </a:ext>
                </a:extLst>
              </a:tr>
            </a:tbl>
          </a:graphicData>
        </a:graphic>
      </p:graphicFrame>
      <p:sp>
        <p:nvSpPr>
          <p:cNvPr id="18" name="Down Arrow 17"/>
          <p:cNvSpPr/>
          <p:nvPr/>
        </p:nvSpPr>
        <p:spPr>
          <a:xfrm rot="1103310">
            <a:off x="11203187" y="2542935"/>
            <a:ext cx="255373" cy="665942"/>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MY"/>
          </a:p>
        </p:txBody>
      </p:sp>
      <p:sp>
        <p:nvSpPr>
          <p:cNvPr id="5" name="TextBox 4"/>
          <p:cNvSpPr txBox="1"/>
          <p:nvPr/>
        </p:nvSpPr>
        <p:spPr>
          <a:xfrm>
            <a:off x="10555495" y="4303724"/>
            <a:ext cx="1588523" cy="900246"/>
          </a:xfrm>
          <a:prstGeom prst="rect">
            <a:avLst/>
          </a:prstGeom>
          <a:noFill/>
          <a:ln w="28575">
            <a:solidFill>
              <a:srgbClr val="92D050"/>
            </a:solidFill>
          </a:ln>
        </p:spPr>
        <p:txBody>
          <a:bodyPr wrap="square" rtlCol="0">
            <a:spAutoFit/>
          </a:bodyPr>
          <a:lstStyle/>
          <a:p>
            <a:r>
              <a:rPr lang="en-US" sz="1050" u="sng" dirty="0" err="1"/>
              <a:t>Semakan</a:t>
            </a:r>
            <a:r>
              <a:rPr lang="en-US" sz="1050" u="sng" dirty="0"/>
              <a:t> &amp; </a:t>
            </a:r>
            <a:r>
              <a:rPr lang="en-US" sz="1050" u="sng" dirty="0" err="1"/>
              <a:t>Kemaskini</a:t>
            </a:r>
            <a:r>
              <a:rPr lang="en-US" sz="1050" u="sng" dirty="0"/>
              <a:t> </a:t>
            </a:r>
          </a:p>
          <a:p>
            <a:pPr marL="228600" indent="-228600">
              <a:buAutoNum type="arabicPeriod"/>
            </a:pPr>
            <a:r>
              <a:rPr lang="en-US" sz="1050" dirty="0" err="1"/>
              <a:t>Daftar</a:t>
            </a:r>
            <a:r>
              <a:rPr lang="en-US" sz="1050" dirty="0"/>
              <a:t> </a:t>
            </a:r>
            <a:r>
              <a:rPr lang="en-US" sz="1050" dirty="0" err="1"/>
              <a:t>Aspek</a:t>
            </a:r>
            <a:r>
              <a:rPr lang="en-US" sz="1050" dirty="0"/>
              <a:t> </a:t>
            </a:r>
            <a:r>
              <a:rPr lang="en-US" sz="1050" dirty="0" err="1"/>
              <a:t>Impak</a:t>
            </a:r>
            <a:endParaRPr lang="en-US" sz="1050" dirty="0"/>
          </a:p>
          <a:p>
            <a:pPr marL="228600" indent="-228600">
              <a:buAutoNum type="arabicPeriod"/>
            </a:pPr>
            <a:r>
              <a:rPr lang="en-US" sz="1050" dirty="0" err="1"/>
              <a:t>Senarai</a:t>
            </a:r>
            <a:r>
              <a:rPr lang="en-US" sz="1050" dirty="0"/>
              <a:t> legal </a:t>
            </a:r>
            <a:r>
              <a:rPr lang="en-US" sz="1050" dirty="0" err="1"/>
              <a:t>terpakai</a:t>
            </a:r>
            <a:endParaRPr lang="en-US" sz="1050" dirty="0"/>
          </a:p>
          <a:p>
            <a:pPr marL="228600" indent="-228600">
              <a:buAutoNum type="arabicPeriod"/>
            </a:pPr>
            <a:r>
              <a:rPr lang="en-US" sz="1050" dirty="0"/>
              <a:t>Check Point </a:t>
            </a:r>
            <a:r>
              <a:rPr lang="en-US" sz="1050" dirty="0" err="1"/>
              <a:t>bagi</a:t>
            </a:r>
            <a:r>
              <a:rPr lang="en-US" sz="1050" dirty="0"/>
              <a:t> </a:t>
            </a:r>
            <a:r>
              <a:rPr lang="en-US" sz="1050" dirty="0" err="1"/>
              <a:t>Penilaian</a:t>
            </a:r>
            <a:r>
              <a:rPr lang="en-US" sz="1050" dirty="0"/>
              <a:t> </a:t>
            </a:r>
            <a:r>
              <a:rPr lang="en-US" sz="1050" dirty="0" err="1"/>
              <a:t>Pematuhan</a:t>
            </a:r>
            <a:r>
              <a:rPr lang="en-US" sz="1050" dirty="0"/>
              <a:t> </a:t>
            </a:r>
            <a:endParaRPr lang="en-MY" sz="1050" dirty="0"/>
          </a:p>
        </p:txBody>
      </p:sp>
      <p:sp>
        <p:nvSpPr>
          <p:cNvPr id="4" name="TextBox 3"/>
          <p:cNvSpPr txBox="1"/>
          <p:nvPr/>
        </p:nvSpPr>
        <p:spPr>
          <a:xfrm rot="1716927">
            <a:off x="9307234" y="4488837"/>
            <a:ext cx="895541" cy="461665"/>
          </a:xfrm>
          <a:prstGeom prst="rect">
            <a:avLst/>
          </a:prstGeom>
          <a:noFill/>
        </p:spPr>
        <p:txBody>
          <a:bodyPr wrap="square" rtlCol="0">
            <a:spAutoFit/>
          </a:bodyPr>
          <a:lstStyle/>
          <a:p>
            <a:pPr algn="ctr"/>
            <a:r>
              <a:rPr lang="en-US" sz="1200" b="1" dirty="0"/>
              <a:t>26 – 29/3, </a:t>
            </a:r>
          </a:p>
          <a:p>
            <a:pPr algn="ctr"/>
            <a:r>
              <a:rPr lang="en-US" sz="1200" b="1" dirty="0"/>
              <a:t>2 – 5/4</a:t>
            </a:r>
            <a:endParaRPr lang="en-MY" sz="1200" b="1" dirty="0"/>
          </a:p>
        </p:txBody>
      </p:sp>
      <p:pic>
        <p:nvPicPr>
          <p:cNvPr id="6" name="Picture 5"/>
          <p:cNvPicPr>
            <a:picLocks noChangeAspect="1"/>
          </p:cNvPicPr>
          <p:nvPr/>
        </p:nvPicPr>
        <p:blipFill>
          <a:blip r:embed="rId10"/>
          <a:stretch>
            <a:fillRect/>
          </a:stretch>
        </p:blipFill>
        <p:spPr>
          <a:xfrm>
            <a:off x="6811551" y="252442"/>
            <a:ext cx="639652" cy="639652"/>
          </a:xfrm>
          <a:prstGeom prst="rect">
            <a:avLst/>
          </a:prstGeom>
        </p:spPr>
      </p:pic>
      <p:sp>
        <p:nvSpPr>
          <p:cNvPr id="11" name="Oval 10"/>
          <p:cNvSpPr/>
          <p:nvPr/>
        </p:nvSpPr>
        <p:spPr>
          <a:xfrm rot="707663">
            <a:off x="7962670" y="5375683"/>
            <a:ext cx="3663480" cy="1171737"/>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23459589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descr="Inner-UPM-Template_Option-1A.jpg"/>
          <p:cNvPicPr>
            <a:picLocks noChangeAspect="1"/>
          </p:cNvPicPr>
          <p:nvPr/>
        </p:nvPicPr>
        <p:blipFill>
          <a:blip r:embed="rId2"/>
          <a:stretch>
            <a:fillRect/>
          </a:stretch>
        </p:blipFill>
        <p:spPr>
          <a:xfrm>
            <a:off x="0" y="6353273"/>
            <a:ext cx="8437222" cy="504727"/>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208344776"/>
              </p:ext>
            </p:extLst>
          </p:nvPr>
        </p:nvGraphicFramePr>
        <p:xfrm>
          <a:off x="3269602" y="1816453"/>
          <a:ext cx="4929745" cy="3337560"/>
        </p:xfrm>
        <a:graphic>
          <a:graphicData uri="http://schemas.openxmlformats.org/drawingml/2006/table">
            <a:tbl>
              <a:tblPr firstRow="1" bandRow="1">
                <a:tableStyleId>{93296810-A885-4BE3-A3E7-6D5BEEA58F35}</a:tableStyleId>
              </a:tblPr>
              <a:tblGrid>
                <a:gridCol w="1721738">
                  <a:extLst>
                    <a:ext uri="{9D8B030D-6E8A-4147-A177-3AD203B41FA5}">
                      <a16:colId xmlns:a16="http://schemas.microsoft.com/office/drawing/2014/main" val="20000"/>
                    </a:ext>
                  </a:extLst>
                </a:gridCol>
                <a:gridCol w="3208007">
                  <a:extLst>
                    <a:ext uri="{9D8B030D-6E8A-4147-A177-3AD203B41FA5}">
                      <a16:colId xmlns:a16="http://schemas.microsoft.com/office/drawing/2014/main" val="20001"/>
                    </a:ext>
                  </a:extLst>
                </a:gridCol>
              </a:tblGrid>
              <a:tr h="370840">
                <a:tc>
                  <a:txBody>
                    <a:bodyPr/>
                    <a:lstStyle/>
                    <a:p>
                      <a:pPr algn="ctr">
                        <a:lnSpc>
                          <a:spcPct val="150000"/>
                        </a:lnSpc>
                      </a:pPr>
                      <a:r>
                        <a:rPr lang="en-US" b="1" dirty="0"/>
                        <a:t>TARIKH</a:t>
                      </a:r>
                      <a:endParaRPr lang="en-MY" b="1" dirty="0"/>
                    </a:p>
                  </a:txBody>
                  <a:tcPr/>
                </a:tc>
                <a:tc>
                  <a:txBody>
                    <a:bodyPr/>
                    <a:lstStyle/>
                    <a:p>
                      <a:pPr algn="ctr">
                        <a:lnSpc>
                          <a:spcPct val="150000"/>
                        </a:lnSpc>
                      </a:pPr>
                      <a:r>
                        <a:rPr lang="en-US" b="1" dirty="0"/>
                        <a:t>KUMPULAN</a:t>
                      </a:r>
                      <a:r>
                        <a:rPr lang="en-US" b="1" baseline="0" dirty="0"/>
                        <a:t> SASARAN</a:t>
                      </a:r>
                      <a:endParaRPr lang="en-MY" b="1" dirty="0"/>
                    </a:p>
                  </a:txBody>
                  <a:tcPr/>
                </a:tc>
                <a:extLst>
                  <a:ext uri="{0D108BD9-81ED-4DB2-BD59-A6C34878D82A}">
                    <a16:rowId xmlns:a16="http://schemas.microsoft.com/office/drawing/2014/main" val="10000"/>
                  </a:ext>
                </a:extLst>
              </a:tr>
              <a:tr h="370840">
                <a:tc>
                  <a:txBody>
                    <a:bodyPr/>
                    <a:lstStyle/>
                    <a:p>
                      <a:pPr algn="ctr">
                        <a:lnSpc>
                          <a:spcPct val="150000"/>
                        </a:lnSpc>
                      </a:pPr>
                      <a:r>
                        <a:rPr lang="en-US" sz="2000" b="1" dirty="0"/>
                        <a:t>10 April 2018</a:t>
                      </a:r>
                      <a:endParaRPr lang="en-MY" sz="2000" b="1" dirty="0"/>
                    </a:p>
                  </a:txBody>
                  <a:tcPr/>
                </a:tc>
                <a:tc>
                  <a:txBody>
                    <a:bodyPr/>
                    <a:lstStyle/>
                    <a:p>
                      <a:pPr algn="r">
                        <a:lnSpc>
                          <a:spcPct val="150000"/>
                        </a:lnSpc>
                      </a:pPr>
                      <a:r>
                        <a:rPr lang="en-US" b="1" dirty="0" err="1"/>
                        <a:t>Ahli</a:t>
                      </a:r>
                      <a:r>
                        <a:rPr lang="en-US" b="1" dirty="0"/>
                        <a:t> </a:t>
                      </a:r>
                      <a:r>
                        <a:rPr lang="en-US" b="1" dirty="0" err="1"/>
                        <a:t>Mesyuarat</a:t>
                      </a:r>
                      <a:r>
                        <a:rPr lang="en-US" b="1" dirty="0"/>
                        <a:t> JK </a:t>
                      </a:r>
                      <a:r>
                        <a:rPr lang="en-US" b="1" dirty="0" err="1"/>
                        <a:t>Kualiti</a:t>
                      </a:r>
                      <a:r>
                        <a:rPr lang="en-US" b="1" dirty="0"/>
                        <a:t> </a:t>
                      </a:r>
                      <a:endParaRPr lang="en-MY" b="1" dirty="0"/>
                    </a:p>
                  </a:txBody>
                  <a:tcPr/>
                </a:tc>
                <a:extLst>
                  <a:ext uri="{0D108BD9-81ED-4DB2-BD59-A6C34878D82A}">
                    <a16:rowId xmlns:a16="http://schemas.microsoft.com/office/drawing/2014/main" val="10001"/>
                  </a:ext>
                </a:extLst>
              </a:tr>
              <a:tr h="370840">
                <a:tc>
                  <a:txBody>
                    <a:bodyPr/>
                    <a:lstStyle/>
                    <a:p>
                      <a:pPr algn="ctr">
                        <a:lnSpc>
                          <a:spcPct val="150000"/>
                        </a:lnSpc>
                      </a:pPr>
                      <a:r>
                        <a:rPr lang="en-US" sz="2000" b="1" dirty="0"/>
                        <a:t>11 April</a:t>
                      </a:r>
                      <a:r>
                        <a:rPr lang="en-US" sz="2000" b="1" baseline="0" dirty="0"/>
                        <a:t> 2018</a:t>
                      </a:r>
                      <a:endParaRPr lang="en-MY" sz="2000" b="1" dirty="0"/>
                    </a:p>
                  </a:txBody>
                  <a:tcPr/>
                </a:tc>
                <a:tc>
                  <a:txBody>
                    <a:bodyPr/>
                    <a:lstStyle/>
                    <a:p>
                      <a:pPr algn="r">
                        <a:lnSpc>
                          <a:spcPct val="150000"/>
                        </a:lnSpc>
                      </a:pPr>
                      <a:r>
                        <a:rPr lang="en-US" b="1" dirty="0" err="1"/>
                        <a:t>Fakulti</a:t>
                      </a:r>
                      <a:r>
                        <a:rPr lang="en-US" b="1" baseline="0" dirty="0"/>
                        <a:t> (</a:t>
                      </a:r>
                      <a:r>
                        <a:rPr lang="en-US" b="1" baseline="0" dirty="0" err="1"/>
                        <a:t>Sains</a:t>
                      </a:r>
                      <a:r>
                        <a:rPr lang="en-US" b="1" baseline="0" dirty="0"/>
                        <a:t>)</a:t>
                      </a:r>
                      <a:endParaRPr lang="en-MY" b="1" dirty="0"/>
                    </a:p>
                  </a:txBody>
                  <a:tcPr/>
                </a:tc>
                <a:extLst>
                  <a:ext uri="{0D108BD9-81ED-4DB2-BD59-A6C34878D82A}">
                    <a16:rowId xmlns:a16="http://schemas.microsoft.com/office/drawing/2014/main" val="10002"/>
                  </a:ext>
                </a:extLst>
              </a:tr>
              <a:tr h="370840">
                <a:tc>
                  <a:txBody>
                    <a:bodyPr/>
                    <a:lstStyle/>
                    <a:p>
                      <a:pPr algn="ctr">
                        <a:lnSpc>
                          <a:spcPct val="150000"/>
                        </a:lnSpc>
                      </a:pPr>
                      <a:r>
                        <a:rPr lang="en-US" sz="2000" b="1" dirty="0"/>
                        <a:t>12 April 2018</a:t>
                      </a:r>
                      <a:endParaRPr lang="en-MY" sz="2000" b="1" dirty="0"/>
                    </a:p>
                  </a:txBody>
                  <a:tcPr/>
                </a:tc>
                <a:tc>
                  <a:txBody>
                    <a:bodyPr/>
                    <a:lstStyle/>
                    <a:p>
                      <a:pPr algn="r">
                        <a:lnSpc>
                          <a:spcPct val="150000"/>
                        </a:lnSpc>
                      </a:pPr>
                      <a:r>
                        <a:rPr lang="en-US" b="1" dirty="0" err="1"/>
                        <a:t>Fakulti</a:t>
                      </a:r>
                      <a:r>
                        <a:rPr lang="en-US" b="1" dirty="0"/>
                        <a:t> (</a:t>
                      </a:r>
                      <a:r>
                        <a:rPr lang="en-US" b="1" dirty="0" err="1"/>
                        <a:t>Sains</a:t>
                      </a:r>
                      <a:r>
                        <a:rPr lang="en-US" b="1" dirty="0"/>
                        <a:t> </a:t>
                      </a:r>
                      <a:r>
                        <a:rPr lang="en-US" b="1" dirty="0" err="1"/>
                        <a:t>Sosial</a:t>
                      </a:r>
                      <a:r>
                        <a:rPr lang="en-US" b="1" dirty="0"/>
                        <a:t> &amp; </a:t>
                      </a:r>
                      <a:r>
                        <a:rPr lang="en-US" b="1" dirty="0" err="1"/>
                        <a:t>Teknikal</a:t>
                      </a:r>
                      <a:r>
                        <a:rPr lang="en-US" b="1" dirty="0"/>
                        <a:t>)</a:t>
                      </a:r>
                      <a:endParaRPr lang="en-MY" b="1" dirty="0"/>
                    </a:p>
                  </a:txBody>
                  <a:tcPr/>
                </a:tc>
                <a:extLst>
                  <a:ext uri="{0D108BD9-81ED-4DB2-BD59-A6C34878D82A}">
                    <a16:rowId xmlns:a16="http://schemas.microsoft.com/office/drawing/2014/main" val="10003"/>
                  </a:ext>
                </a:extLst>
              </a:tr>
              <a:tr h="370840">
                <a:tc>
                  <a:txBody>
                    <a:bodyPr/>
                    <a:lstStyle/>
                    <a:p>
                      <a:pPr algn="ctr">
                        <a:lnSpc>
                          <a:spcPct val="150000"/>
                        </a:lnSpc>
                      </a:pPr>
                      <a:r>
                        <a:rPr lang="en-US" sz="2000" b="1" dirty="0"/>
                        <a:t>20 April 2018</a:t>
                      </a:r>
                      <a:endParaRPr lang="en-MY" sz="2000" b="1" dirty="0"/>
                    </a:p>
                  </a:txBody>
                  <a:tcPr/>
                </a:tc>
                <a:tc>
                  <a:txBody>
                    <a:bodyPr/>
                    <a:lstStyle/>
                    <a:p>
                      <a:pPr algn="r">
                        <a:lnSpc>
                          <a:spcPct val="100000"/>
                        </a:lnSpc>
                      </a:pPr>
                      <a:r>
                        <a:rPr lang="en-US" b="1" dirty="0" err="1"/>
                        <a:t>Fakulti</a:t>
                      </a:r>
                      <a:r>
                        <a:rPr lang="en-US" b="1" dirty="0"/>
                        <a:t>/ </a:t>
                      </a:r>
                      <a:r>
                        <a:rPr lang="en-US" b="1" dirty="0" err="1"/>
                        <a:t>Peneraju</a:t>
                      </a:r>
                      <a:r>
                        <a:rPr lang="en-US" b="1" dirty="0"/>
                        <a:t>/ </a:t>
                      </a:r>
                      <a:r>
                        <a:rPr lang="en-US" b="1" dirty="0" err="1"/>
                        <a:t>JKuasa</a:t>
                      </a:r>
                      <a:r>
                        <a:rPr lang="en-US" b="1" baseline="0" dirty="0"/>
                        <a:t> </a:t>
                      </a:r>
                      <a:r>
                        <a:rPr lang="en-US" b="1" baseline="0" dirty="0" err="1"/>
                        <a:t>Kerja</a:t>
                      </a:r>
                      <a:r>
                        <a:rPr lang="en-US" b="1" baseline="0" dirty="0"/>
                        <a:t> EMS/ TPKD/TPAD/TPLS/TPKP</a:t>
                      </a:r>
                      <a:endParaRPr lang="en-MY" b="1" dirty="0"/>
                    </a:p>
                  </a:txBody>
                  <a:tcPr/>
                </a:tc>
                <a:extLst>
                  <a:ext uri="{0D108BD9-81ED-4DB2-BD59-A6C34878D82A}">
                    <a16:rowId xmlns:a16="http://schemas.microsoft.com/office/drawing/2014/main" val="10004"/>
                  </a:ext>
                </a:extLst>
              </a:tr>
              <a:tr h="370840">
                <a:tc>
                  <a:txBody>
                    <a:bodyPr/>
                    <a:lstStyle/>
                    <a:p>
                      <a:pPr algn="ctr">
                        <a:lnSpc>
                          <a:spcPct val="150000"/>
                        </a:lnSpc>
                      </a:pPr>
                      <a:r>
                        <a:rPr lang="en-US" sz="2000" b="1" dirty="0"/>
                        <a:t>3 Mei 2018</a:t>
                      </a:r>
                      <a:endParaRPr lang="en-MY" sz="2000" b="1" dirty="0"/>
                    </a:p>
                  </a:txBody>
                  <a:tcPr/>
                </a:tc>
                <a:tc>
                  <a:txBody>
                    <a:bodyPr/>
                    <a:lstStyle/>
                    <a:p>
                      <a:pPr algn="r">
                        <a:lnSpc>
                          <a:spcPct val="150000"/>
                        </a:lnSpc>
                      </a:pPr>
                      <a:r>
                        <a:rPr lang="en-US" b="1" dirty="0" err="1"/>
                        <a:t>Pegawai</a:t>
                      </a:r>
                      <a:r>
                        <a:rPr lang="en-US" b="1" dirty="0"/>
                        <a:t> </a:t>
                      </a:r>
                      <a:r>
                        <a:rPr lang="en-US" b="1" dirty="0" err="1"/>
                        <a:t>Kanan</a:t>
                      </a:r>
                      <a:r>
                        <a:rPr lang="en-US" b="1" dirty="0"/>
                        <a:t> </a:t>
                      </a:r>
                      <a:r>
                        <a:rPr lang="en-US" b="1" dirty="0" err="1"/>
                        <a:t>Universiti</a:t>
                      </a:r>
                      <a:endParaRPr lang="en-MY" b="1" dirty="0"/>
                    </a:p>
                  </a:txBody>
                  <a:tcPr/>
                </a:tc>
                <a:extLst>
                  <a:ext uri="{0D108BD9-81ED-4DB2-BD59-A6C34878D82A}">
                    <a16:rowId xmlns:a16="http://schemas.microsoft.com/office/drawing/2014/main" val="10005"/>
                  </a:ext>
                </a:extLst>
              </a:tr>
            </a:tbl>
          </a:graphicData>
        </a:graphic>
      </p:graphicFrame>
      <p:pic>
        <p:nvPicPr>
          <p:cNvPr id="3" name="Picture 2"/>
          <p:cNvPicPr>
            <a:picLocks noChangeAspect="1"/>
          </p:cNvPicPr>
          <p:nvPr/>
        </p:nvPicPr>
        <p:blipFill>
          <a:blip r:embed="rId3"/>
          <a:stretch>
            <a:fillRect/>
          </a:stretch>
        </p:blipFill>
        <p:spPr>
          <a:xfrm>
            <a:off x="8779933" y="5200245"/>
            <a:ext cx="2970092" cy="1473124"/>
          </a:xfrm>
          <a:prstGeom prst="rect">
            <a:avLst/>
          </a:prstGeom>
          <a:ln>
            <a:noFill/>
          </a:ln>
          <a:effectLst>
            <a:softEdge rad="112500"/>
          </a:effectLst>
        </p:spPr>
      </p:pic>
      <p:sp>
        <p:nvSpPr>
          <p:cNvPr id="4" name="TextBox 3"/>
          <p:cNvSpPr txBox="1"/>
          <p:nvPr/>
        </p:nvSpPr>
        <p:spPr>
          <a:xfrm>
            <a:off x="2396072" y="5359641"/>
            <a:ext cx="5926662" cy="646331"/>
          </a:xfrm>
          <a:prstGeom prst="rect">
            <a:avLst/>
          </a:prstGeom>
          <a:noFill/>
        </p:spPr>
        <p:txBody>
          <a:bodyPr wrap="square" rtlCol="0">
            <a:spAutoFit/>
          </a:bodyPr>
          <a:lstStyle/>
          <a:p>
            <a:r>
              <a:rPr lang="en-US" u="sng" dirty="0" err="1"/>
              <a:t>Catatan</a:t>
            </a:r>
            <a:r>
              <a:rPr lang="en-US" dirty="0"/>
              <a:t>:  </a:t>
            </a:r>
            <a:r>
              <a:rPr lang="en-US" dirty="0" err="1"/>
              <a:t>Mohon</a:t>
            </a:r>
            <a:r>
              <a:rPr lang="en-US" dirty="0"/>
              <a:t> </a:t>
            </a:r>
            <a:r>
              <a:rPr lang="en-US" dirty="0" err="1"/>
              <a:t>bantuan</a:t>
            </a:r>
            <a:r>
              <a:rPr lang="en-US" dirty="0"/>
              <a:t>  TWP PTJ/</a:t>
            </a:r>
            <a:r>
              <a:rPr lang="en-US" dirty="0" err="1"/>
              <a:t>Peneraju</a:t>
            </a:r>
            <a:r>
              <a:rPr lang="en-US" dirty="0"/>
              <a:t> (</a:t>
            </a:r>
            <a:r>
              <a:rPr lang="en-US" dirty="0" err="1"/>
              <a:t>Skop</a:t>
            </a:r>
            <a:r>
              <a:rPr lang="en-US" dirty="0"/>
              <a:t> EMS) </a:t>
            </a:r>
            <a:r>
              <a:rPr lang="en-US" dirty="0" err="1"/>
              <a:t>mengenalpasti</a:t>
            </a:r>
            <a:r>
              <a:rPr lang="en-US" dirty="0"/>
              <a:t> </a:t>
            </a:r>
            <a:r>
              <a:rPr lang="en-US" dirty="0" err="1"/>
              <a:t>dan</a:t>
            </a:r>
            <a:r>
              <a:rPr lang="en-US" dirty="0"/>
              <a:t> </a:t>
            </a:r>
            <a:r>
              <a:rPr lang="en-US" dirty="0" err="1"/>
              <a:t>memajukan</a:t>
            </a:r>
            <a:r>
              <a:rPr lang="en-US" dirty="0"/>
              <a:t> 5 – 20 </a:t>
            </a:r>
            <a:r>
              <a:rPr lang="en-US" dirty="0" err="1"/>
              <a:t>staf</a:t>
            </a:r>
            <a:r>
              <a:rPr lang="en-US" dirty="0"/>
              <a:t> </a:t>
            </a:r>
            <a:r>
              <a:rPr lang="en-US" dirty="0" err="1"/>
              <a:t>bagi</a:t>
            </a:r>
            <a:r>
              <a:rPr lang="en-US" dirty="0"/>
              <a:t> slot </a:t>
            </a:r>
            <a:r>
              <a:rPr lang="en-US" dirty="0" err="1"/>
              <a:t>ini</a:t>
            </a:r>
            <a:endParaRPr lang="en-MY" dirty="0"/>
          </a:p>
        </p:txBody>
      </p:sp>
      <p:sp>
        <p:nvSpPr>
          <p:cNvPr id="2" name="Rectangle 1"/>
          <p:cNvSpPr/>
          <p:nvPr/>
        </p:nvSpPr>
        <p:spPr>
          <a:xfrm>
            <a:off x="1014541" y="929464"/>
            <a:ext cx="5303055"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u="sng" cap="none" spc="0" dirty="0">
                <a:ln/>
                <a:solidFill>
                  <a:srgbClr val="FF0000"/>
                </a:solidFill>
                <a:effectLst/>
              </a:rPr>
              <a:t>AKTIVITI TERDEKAT!</a:t>
            </a:r>
          </a:p>
        </p:txBody>
      </p:sp>
      <p:pic>
        <p:nvPicPr>
          <p:cNvPr id="5" name="Picture 4"/>
          <p:cNvPicPr>
            <a:picLocks noChangeAspect="1"/>
          </p:cNvPicPr>
          <p:nvPr/>
        </p:nvPicPr>
        <p:blipFill>
          <a:blip r:embed="rId4"/>
          <a:stretch>
            <a:fillRect/>
          </a:stretch>
        </p:blipFill>
        <p:spPr>
          <a:xfrm>
            <a:off x="736599" y="1935592"/>
            <a:ext cx="1870035" cy="1897140"/>
          </a:xfrm>
          <a:prstGeom prst="rect">
            <a:avLst/>
          </a:prstGeom>
        </p:spPr>
      </p:pic>
      <p:sp>
        <p:nvSpPr>
          <p:cNvPr id="12" name="TextBox 11"/>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DOKUMEN RUJUKAN PELAKSANAAN EMS</a:t>
            </a:r>
            <a:endParaRPr lang="en-MY" sz="2800" b="1" dirty="0">
              <a:solidFill>
                <a:schemeClr val="bg1"/>
              </a:solidFill>
            </a:endParaRPr>
          </a:p>
        </p:txBody>
      </p:sp>
      <p:pic>
        <p:nvPicPr>
          <p:cNvPr id="13" name="Picture 12"/>
          <p:cNvPicPr>
            <a:picLocks noChangeAspect="1"/>
          </p:cNvPicPr>
          <p:nvPr/>
        </p:nvPicPr>
        <p:blipFill>
          <a:blip r:embed="rId5"/>
          <a:stretch>
            <a:fillRect/>
          </a:stretch>
        </p:blipFill>
        <p:spPr>
          <a:xfrm>
            <a:off x="223954" y="185149"/>
            <a:ext cx="1884933" cy="891059"/>
          </a:xfrm>
          <a:prstGeom prst="rect">
            <a:avLst/>
          </a:prstGeom>
        </p:spPr>
      </p:pic>
      <p:pic>
        <p:nvPicPr>
          <p:cNvPr id="14" name="Picture 13"/>
          <p:cNvPicPr>
            <a:picLocks noChangeAspect="1"/>
          </p:cNvPicPr>
          <p:nvPr/>
        </p:nvPicPr>
        <p:blipFill>
          <a:blip r:embed="rId6"/>
          <a:stretch>
            <a:fillRect/>
          </a:stretch>
        </p:blipFill>
        <p:spPr>
          <a:xfrm>
            <a:off x="11174370" y="69090"/>
            <a:ext cx="822058" cy="1260490"/>
          </a:xfrm>
          <a:prstGeom prst="rect">
            <a:avLst/>
          </a:prstGeom>
        </p:spPr>
      </p:pic>
      <p:pic>
        <p:nvPicPr>
          <p:cNvPr id="16" name="Picture 15"/>
          <p:cNvPicPr>
            <a:picLocks noChangeAspect="1"/>
          </p:cNvPicPr>
          <p:nvPr/>
        </p:nvPicPr>
        <p:blipFill>
          <a:blip r:embed="rId7"/>
          <a:stretch>
            <a:fillRect/>
          </a:stretch>
        </p:blipFill>
        <p:spPr>
          <a:xfrm>
            <a:off x="8668455" y="563677"/>
            <a:ext cx="2408129" cy="707197"/>
          </a:xfrm>
          <a:prstGeom prst="rect">
            <a:avLst/>
          </a:prstGeom>
        </p:spPr>
      </p:pic>
    </p:spTree>
    <p:extLst>
      <p:ext uri="{BB962C8B-B14F-4D97-AF65-F5344CB8AC3E}">
        <p14:creationId xmlns:p14="http://schemas.microsoft.com/office/powerpoint/2010/main" val="22860593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descr="Inner-UPM-Template_Option-1A.jpg"/>
          <p:cNvPicPr>
            <a:picLocks noChangeAspect="1"/>
          </p:cNvPicPr>
          <p:nvPr/>
        </p:nvPicPr>
        <p:blipFill>
          <a:blip r:embed="rId2"/>
          <a:stretch>
            <a:fillRect/>
          </a:stretch>
        </p:blipFill>
        <p:spPr>
          <a:xfrm>
            <a:off x="0" y="6353273"/>
            <a:ext cx="8437222" cy="504727"/>
          </a:xfrm>
          <a:prstGeom prst="rect">
            <a:avLst/>
          </a:prstGeom>
        </p:spPr>
      </p:pic>
      <p:sp>
        <p:nvSpPr>
          <p:cNvPr id="2" name="TextBox 1"/>
          <p:cNvSpPr txBox="1"/>
          <p:nvPr/>
        </p:nvSpPr>
        <p:spPr>
          <a:xfrm>
            <a:off x="3759200" y="2790727"/>
            <a:ext cx="5020734" cy="1569660"/>
          </a:xfrm>
          <a:prstGeom prst="rect">
            <a:avLst/>
          </a:prstGeom>
          <a:noFill/>
        </p:spPr>
        <p:txBody>
          <a:bodyPr wrap="square" rtlCol="0">
            <a:spAutoFit/>
          </a:bodyPr>
          <a:lstStyle/>
          <a:p>
            <a:pPr algn="ctr"/>
            <a:r>
              <a:rPr lang="en-US" sz="2400" b="1" dirty="0" err="1"/>
              <a:t>Lampiran</a:t>
            </a:r>
            <a:r>
              <a:rPr lang="en-US" sz="2400" b="1" dirty="0"/>
              <a:t>:</a:t>
            </a:r>
          </a:p>
          <a:p>
            <a:pPr algn="ctr"/>
            <a:r>
              <a:rPr lang="en-US" sz="2400" b="1" dirty="0"/>
              <a:t>SENARAI SEMAK PELAKSANAAN EMS MENGIKUT KLAUSA </a:t>
            </a:r>
          </a:p>
          <a:p>
            <a:pPr algn="ctr"/>
            <a:r>
              <a:rPr lang="en-US" sz="2400" b="1" dirty="0"/>
              <a:t>STANDARD ISO 14001:2015 </a:t>
            </a:r>
            <a:endParaRPr lang="en-MY" sz="2400" b="1" dirty="0"/>
          </a:p>
        </p:txBody>
      </p:sp>
      <p:sp>
        <p:nvSpPr>
          <p:cNvPr id="9" name="TextBox 8"/>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SENARAI SEMAK PELAKSANAAN EMS </a:t>
            </a:r>
            <a:endParaRPr lang="en-MY" sz="2800" b="1" dirty="0">
              <a:solidFill>
                <a:schemeClr val="bg1"/>
              </a:solidFill>
            </a:endParaRPr>
          </a:p>
        </p:txBody>
      </p:sp>
      <p:pic>
        <p:nvPicPr>
          <p:cNvPr id="11" name="Picture 10"/>
          <p:cNvPicPr>
            <a:picLocks noChangeAspect="1"/>
          </p:cNvPicPr>
          <p:nvPr/>
        </p:nvPicPr>
        <p:blipFill>
          <a:blip r:embed="rId3"/>
          <a:stretch>
            <a:fillRect/>
          </a:stretch>
        </p:blipFill>
        <p:spPr>
          <a:xfrm>
            <a:off x="223954" y="185149"/>
            <a:ext cx="1884933" cy="891059"/>
          </a:xfrm>
          <a:prstGeom prst="rect">
            <a:avLst/>
          </a:prstGeom>
        </p:spPr>
      </p:pic>
      <p:pic>
        <p:nvPicPr>
          <p:cNvPr id="12" name="Picture 11"/>
          <p:cNvPicPr>
            <a:picLocks noChangeAspect="1"/>
          </p:cNvPicPr>
          <p:nvPr/>
        </p:nvPicPr>
        <p:blipFill>
          <a:blip r:embed="rId4"/>
          <a:stretch>
            <a:fillRect/>
          </a:stretch>
        </p:blipFill>
        <p:spPr>
          <a:xfrm>
            <a:off x="11174370" y="69090"/>
            <a:ext cx="822058" cy="1260490"/>
          </a:xfrm>
          <a:prstGeom prst="rect">
            <a:avLst/>
          </a:prstGeom>
        </p:spPr>
      </p:pic>
      <p:pic>
        <p:nvPicPr>
          <p:cNvPr id="14" name="Picture 13"/>
          <p:cNvPicPr>
            <a:picLocks noChangeAspect="1"/>
          </p:cNvPicPr>
          <p:nvPr/>
        </p:nvPicPr>
        <p:blipFill>
          <a:blip r:embed="rId5"/>
          <a:stretch>
            <a:fillRect/>
          </a:stretch>
        </p:blipFill>
        <p:spPr>
          <a:xfrm>
            <a:off x="8668455" y="563677"/>
            <a:ext cx="2408129" cy="707197"/>
          </a:xfrm>
          <a:prstGeom prst="rect">
            <a:avLst/>
          </a:prstGeom>
        </p:spPr>
      </p:pic>
      <p:sp>
        <p:nvSpPr>
          <p:cNvPr id="15" name="TextBox 14"/>
          <p:cNvSpPr txBox="1"/>
          <p:nvPr/>
        </p:nvSpPr>
        <p:spPr>
          <a:xfrm>
            <a:off x="3242732" y="514669"/>
            <a:ext cx="4961467" cy="369332"/>
          </a:xfrm>
          <a:prstGeom prst="rect">
            <a:avLst/>
          </a:prstGeom>
          <a:noFill/>
        </p:spPr>
        <p:txBody>
          <a:bodyPr wrap="square" rtlCol="0">
            <a:spAutoFit/>
          </a:bodyPr>
          <a:lstStyle/>
          <a:p>
            <a:r>
              <a:rPr lang="en-US" b="1" dirty="0">
                <a:solidFill>
                  <a:schemeClr val="accent6">
                    <a:lumMod val="50000"/>
                  </a:schemeClr>
                </a:solidFill>
              </a:rPr>
              <a:t>MENGIKUT KLAUSA, STANDARD ISO 14001:2015</a:t>
            </a:r>
            <a:endParaRPr lang="en-MY" b="1" dirty="0">
              <a:solidFill>
                <a:schemeClr val="accent6">
                  <a:lumMod val="50000"/>
                </a:schemeClr>
              </a:solidFill>
            </a:endParaRPr>
          </a:p>
        </p:txBody>
      </p:sp>
    </p:spTree>
    <p:extLst>
      <p:ext uri="{BB962C8B-B14F-4D97-AF65-F5344CB8AC3E}">
        <p14:creationId xmlns:p14="http://schemas.microsoft.com/office/powerpoint/2010/main" val="21823207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descr="Inner-UPM-Template_Option-1A.jpg"/>
          <p:cNvPicPr>
            <a:picLocks noChangeAspect="1"/>
          </p:cNvPicPr>
          <p:nvPr/>
        </p:nvPicPr>
        <p:blipFill>
          <a:blip r:embed="rId2"/>
          <a:stretch>
            <a:fillRect/>
          </a:stretch>
        </p:blipFill>
        <p:spPr>
          <a:xfrm>
            <a:off x="0" y="6353273"/>
            <a:ext cx="8437222" cy="504727"/>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181306792"/>
              </p:ext>
            </p:extLst>
          </p:nvPr>
        </p:nvGraphicFramePr>
        <p:xfrm>
          <a:off x="1167034" y="1946057"/>
          <a:ext cx="4744988" cy="1706880"/>
        </p:xfrm>
        <a:graphic>
          <a:graphicData uri="http://schemas.openxmlformats.org/drawingml/2006/table">
            <a:tbl>
              <a:tblPr firstRow="1" bandRow="1">
                <a:tableStyleId>{68D230F3-CF80-4859-8CE7-A43EE81993B5}</a:tableStyleId>
              </a:tblPr>
              <a:tblGrid>
                <a:gridCol w="889680">
                  <a:extLst>
                    <a:ext uri="{9D8B030D-6E8A-4147-A177-3AD203B41FA5}">
                      <a16:colId xmlns:a16="http://schemas.microsoft.com/office/drawing/2014/main" val="20000"/>
                    </a:ext>
                  </a:extLst>
                </a:gridCol>
                <a:gridCol w="3855308">
                  <a:extLst>
                    <a:ext uri="{9D8B030D-6E8A-4147-A177-3AD203B41FA5}">
                      <a16:colId xmlns:a16="http://schemas.microsoft.com/office/drawing/2014/main" val="20001"/>
                    </a:ext>
                  </a:extLst>
                </a:gridCol>
              </a:tblGrid>
              <a:tr h="221399">
                <a:tc>
                  <a:txBody>
                    <a:bodyPr/>
                    <a:lstStyle/>
                    <a:p>
                      <a:r>
                        <a:rPr lang="en-US" sz="2400" dirty="0">
                          <a:solidFill>
                            <a:schemeClr val="accent6">
                              <a:lumMod val="75000"/>
                            </a:schemeClr>
                          </a:solidFill>
                        </a:rPr>
                        <a:t>5</a:t>
                      </a:r>
                      <a:r>
                        <a:rPr lang="en-US" sz="2400" baseline="0" dirty="0">
                          <a:solidFill>
                            <a:schemeClr val="accent6">
                              <a:lumMod val="75000"/>
                            </a:schemeClr>
                          </a:solidFill>
                        </a:rPr>
                        <a:t> &amp; 6 JUN</a:t>
                      </a:r>
                      <a:endParaRPr lang="en-MY" sz="2400" b="1" dirty="0">
                        <a:solidFill>
                          <a:schemeClr val="accent6">
                            <a:lumMod val="75000"/>
                          </a:schemeClr>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6">
                              <a:lumMod val="75000"/>
                            </a:schemeClr>
                          </a:solidFill>
                        </a:rPr>
                        <a:t>LATIHAN</a:t>
                      </a:r>
                      <a:r>
                        <a:rPr lang="en-US" sz="3200" baseline="0" dirty="0">
                          <a:solidFill>
                            <a:schemeClr val="accent6">
                              <a:lumMod val="75000"/>
                            </a:schemeClr>
                          </a:solidFill>
                        </a:rPr>
                        <a:t> JURUAUDIT DALAMAN UPM/PTJ</a:t>
                      </a:r>
                      <a:endParaRPr lang="en-MY" sz="3200" b="1" dirty="0">
                        <a:solidFill>
                          <a:schemeClr val="accent6">
                            <a:lumMod val="75000"/>
                          </a:schemeClr>
                        </a:solidFill>
                        <a:latin typeface="+mn-lt"/>
                        <a:cs typeface="Arial" panose="020B0604020202020204" pitchFamily="34" charset="0"/>
                      </a:endParaRPr>
                    </a:p>
                  </a:txBody>
                  <a:tcPr/>
                </a:tc>
                <a:extLst>
                  <a:ext uri="{0D108BD9-81ED-4DB2-BD59-A6C34878D82A}">
                    <a16:rowId xmlns:a16="http://schemas.microsoft.com/office/drawing/2014/main" val="10000"/>
                  </a:ext>
                </a:extLst>
              </a:tr>
              <a:tr h="221399">
                <a:tc>
                  <a:txBody>
                    <a:bodyPr/>
                    <a:lstStyle/>
                    <a:p>
                      <a:r>
                        <a:rPr lang="en-US" sz="1800" dirty="0"/>
                        <a:t>25 – 27 JUN</a:t>
                      </a:r>
                      <a:endParaRPr lang="en-MY" sz="1800" b="1"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SEMAKAN KENDIRI EMS PTJ/PENERAJU</a:t>
                      </a:r>
                      <a:endParaRPr lang="en-MY" sz="1800" b="1" dirty="0">
                        <a:latin typeface="+mn-lt"/>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sp>
        <p:nvSpPr>
          <p:cNvPr id="14" name="TextBox 3"/>
          <p:cNvSpPr txBox="1"/>
          <p:nvPr/>
        </p:nvSpPr>
        <p:spPr bwMode="auto">
          <a:xfrm>
            <a:off x="6988850" y="1396851"/>
            <a:ext cx="4173536" cy="4801314"/>
          </a:xfrm>
          <a:prstGeom prst="rect">
            <a:avLst/>
          </a:prstGeom>
          <a:noFill/>
          <a:ln>
            <a:solidFill>
              <a:srgbClr val="00B050"/>
            </a:solidFill>
          </a:ln>
        </p:spPr>
        <p:txBody>
          <a:bodyPr>
            <a:spAutoFit/>
          </a:bodyPr>
          <a:lstStyle>
            <a:defPPr>
              <a:defRPr lang="en-US"/>
            </a:defPPr>
            <a:lvl1pPr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9pPr>
          </a:lstStyle>
          <a:p>
            <a:pPr algn="ctr">
              <a:defRPr/>
            </a:pPr>
            <a:r>
              <a:rPr lang="ms-MY" sz="1800" b="0" u="sng" dirty="0">
                <a:solidFill>
                  <a:schemeClr val="tx1"/>
                </a:solidFill>
                <a:latin typeface="Tahoma" panose="020B0604030504040204" pitchFamily="34" charset="0"/>
                <a:ea typeface="Tahoma" panose="020B0604030504040204" pitchFamily="34" charset="0"/>
                <a:cs typeface="Tahoma" panose="020B0604030504040204" pitchFamily="34" charset="0"/>
              </a:rPr>
              <a:t>PTJ TERLIBAT </a:t>
            </a:r>
          </a:p>
          <a:p>
            <a:pPr algn="ctr">
              <a:defRPr/>
            </a:pPr>
            <a:r>
              <a:rPr lang="ms-MY" sz="1800" b="0" dirty="0">
                <a:solidFill>
                  <a:schemeClr val="tx1"/>
                </a:solidFill>
                <a:latin typeface="Tahoma" panose="020B0604030504040204" pitchFamily="34" charset="0"/>
                <a:ea typeface="Tahoma" panose="020B0604030504040204" pitchFamily="34" charset="0"/>
                <a:cs typeface="Tahoma" panose="020B0604030504040204" pitchFamily="34" charset="0"/>
              </a:rPr>
              <a:t>Semua </a:t>
            </a:r>
            <a:r>
              <a:rPr lang="ms-MY" sz="2000" b="0" dirty="0">
                <a:solidFill>
                  <a:schemeClr val="tx1"/>
                </a:solidFill>
                <a:latin typeface="Tahoma" panose="020B0604030504040204" pitchFamily="34" charset="0"/>
                <a:ea typeface="Tahoma" panose="020B0604030504040204" pitchFamily="34" charset="0"/>
                <a:cs typeface="Tahoma" panose="020B0604030504040204" pitchFamily="34" charset="0"/>
              </a:rPr>
              <a:t>Fakulti</a:t>
            </a:r>
            <a:r>
              <a:rPr lang="ms-MY" sz="1800" b="0" dirty="0">
                <a:solidFill>
                  <a:schemeClr val="tx1"/>
                </a:solidFill>
                <a:latin typeface="Tahoma" panose="020B0604030504040204" pitchFamily="34" charset="0"/>
                <a:ea typeface="Tahoma" panose="020B0604030504040204" pitchFamily="34" charset="0"/>
                <a:cs typeface="Tahoma" panose="020B0604030504040204" pitchFamily="34" charset="0"/>
              </a:rPr>
              <a:t> termasuk Kampus Bintulu (16 Fakulti) </a:t>
            </a:r>
            <a:r>
              <a:rPr lang="ms-MY" sz="2000" b="0" dirty="0">
                <a:solidFill>
                  <a:schemeClr val="tx1"/>
                </a:solidFill>
                <a:latin typeface="Tahoma" panose="020B0604030504040204" pitchFamily="34" charset="0"/>
                <a:ea typeface="Tahoma" panose="020B0604030504040204" pitchFamily="34" charset="0"/>
                <a:cs typeface="Tahoma" panose="020B0604030504040204" pitchFamily="34" charset="0"/>
              </a:rPr>
              <a:t>, Pusat Asasi Sains Pertanian (1)</a:t>
            </a:r>
            <a:r>
              <a:rPr lang="ms-MY" sz="1800" b="0" dirty="0">
                <a:solidFill>
                  <a:schemeClr val="tx1"/>
                </a:solidFill>
                <a:latin typeface="Tahoma" panose="020B0604030504040204" pitchFamily="34" charset="0"/>
                <a:ea typeface="Tahoma" panose="020B0604030504040204" pitchFamily="34" charset="0"/>
                <a:cs typeface="Tahoma" panose="020B0604030504040204" pitchFamily="34" charset="0"/>
              </a:rPr>
              <a:t> , </a:t>
            </a:r>
            <a:r>
              <a:rPr lang="ms-MY" sz="2000" b="0" dirty="0">
                <a:solidFill>
                  <a:schemeClr val="tx1"/>
                </a:solidFill>
                <a:latin typeface="Tahoma" panose="020B0604030504040204" pitchFamily="34" charset="0"/>
                <a:ea typeface="Tahoma" panose="020B0604030504040204" pitchFamily="34" charset="0"/>
                <a:cs typeface="Tahoma" panose="020B0604030504040204" pitchFamily="34" charset="0"/>
              </a:rPr>
              <a:t>Taman Pertanian Universiti</a:t>
            </a:r>
            <a:br>
              <a:rPr lang="ms-MY" sz="18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ms-MY" sz="1800" b="0" dirty="0">
                <a:solidFill>
                  <a:schemeClr val="tx1"/>
                </a:solidFill>
                <a:latin typeface="Tahoma" panose="020B0604030504040204" pitchFamily="34" charset="0"/>
                <a:ea typeface="Tahoma" panose="020B0604030504040204" pitchFamily="34" charset="0"/>
                <a:cs typeface="Tahoma" panose="020B0604030504040204" pitchFamily="34" charset="0"/>
              </a:rPr>
              <a:t>termasuk Kampus Bintulu (2)</a:t>
            </a:r>
          </a:p>
          <a:p>
            <a:pPr algn="ctr">
              <a:defRPr/>
            </a:pPr>
            <a:r>
              <a:rPr lang="en-US" sz="2000" b="0" dirty="0">
                <a:solidFill>
                  <a:schemeClr val="tx1"/>
                </a:solidFill>
                <a:latin typeface="Tahoma" panose="020B0604030504040204" pitchFamily="34" charset="0"/>
                <a:ea typeface="Tahoma" panose="020B0604030504040204" pitchFamily="34" charset="0"/>
                <a:cs typeface="Tahoma" panose="020B0604030504040204" pitchFamily="34" charset="0"/>
              </a:rPr>
              <a:t>&amp;</a:t>
            </a:r>
            <a:endParaRPr lang="ms-MY" sz="2400" b="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defRPr/>
            </a:pPr>
            <a:r>
              <a:rPr lang="ms-MY" sz="2000" b="0" dirty="0">
                <a:solidFill>
                  <a:schemeClr val="tx1"/>
                </a:solidFill>
                <a:latin typeface="Tahoma" panose="020B0604030504040204" pitchFamily="34" charset="0"/>
                <a:ea typeface="Tahoma" panose="020B0604030504040204" pitchFamily="34" charset="0"/>
                <a:cs typeface="Tahoma" panose="020B0604030504040204" pitchFamily="34" charset="0"/>
              </a:rPr>
              <a:t>Peneraju EMS (9)</a:t>
            </a:r>
          </a:p>
          <a:p>
            <a:pPr marL="342900" indent="-342900">
              <a:buFontTx/>
              <a:buAutoNum type="arabicPeriod"/>
              <a:defRPr/>
            </a:pPr>
            <a:r>
              <a:rPr lang="ms-MY" sz="1500" b="0" dirty="0">
                <a:solidFill>
                  <a:schemeClr val="tx1"/>
                </a:solidFill>
                <a:latin typeface="Tahoma" panose="020B0604030504040204" pitchFamily="34" charset="0"/>
                <a:ea typeface="Tahoma" panose="020B0604030504040204" pitchFamily="34" charset="0"/>
                <a:cs typeface="Tahoma" panose="020B0604030504040204" pitchFamily="34" charset="0"/>
              </a:rPr>
              <a:t>Pejabat Bursar;</a:t>
            </a:r>
          </a:p>
          <a:p>
            <a:pPr marL="342900" indent="-342900">
              <a:buFontTx/>
              <a:buAutoNum type="arabicPeriod"/>
              <a:defRPr/>
            </a:pPr>
            <a:r>
              <a:rPr lang="ms-MY" sz="1500" b="0" dirty="0">
                <a:solidFill>
                  <a:schemeClr val="tx1"/>
                </a:solidFill>
                <a:latin typeface="Tahoma" panose="020B0604030504040204" pitchFamily="34" charset="0"/>
                <a:ea typeface="Tahoma" panose="020B0604030504040204" pitchFamily="34" charset="0"/>
                <a:cs typeface="Tahoma" panose="020B0604030504040204" pitchFamily="34" charset="0"/>
              </a:rPr>
              <a:t>Pejabat Pembangunan &amp; Pengurusan Aset;</a:t>
            </a:r>
          </a:p>
          <a:p>
            <a:pPr marL="342900" indent="-342900">
              <a:buFontTx/>
              <a:buAutoNum type="arabicPeriod"/>
              <a:defRPr/>
            </a:pPr>
            <a:r>
              <a:rPr lang="ms-MY" sz="1500" b="0" dirty="0">
                <a:solidFill>
                  <a:schemeClr val="tx1"/>
                </a:solidFill>
                <a:latin typeface="Tahoma" panose="020B0604030504040204" pitchFamily="34" charset="0"/>
                <a:ea typeface="Tahoma" panose="020B0604030504040204" pitchFamily="34" charset="0"/>
                <a:cs typeface="Tahoma" panose="020B0604030504040204" pitchFamily="34" charset="0"/>
              </a:rPr>
              <a:t>Pejabat Pengurusan &amp; Keselamatan Pekerjaan</a:t>
            </a:r>
            <a:r>
              <a:rPr lang="en-US" sz="1500" b="0"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ms-MY" sz="1500" b="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42900" indent="-342900">
              <a:buFontTx/>
              <a:buAutoNum type="arabicPeriod"/>
              <a:defRPr/>
            </a:pPr>
            <a:r>
              <a:rPr lang="ms-MY" sz="1500" b="0" dirty="0">
                <a:solidFill>
                  <a:schemeClr val="tx1"/>
                </a:solidFill>
                <a:latin typeface="Tahoma" panose="020B0604030504040204" pitchFamily="34" charset="0"/>
                <a:ea typeface="Tahoma" panose="020B0604030504040204" pitchFamily="34" charset="0"/>
                <a:cs typeface="Tahoma" panose="020B0604030504040204" pitchFamily="34" charset="0"/>
              </a:rPr>
              <a:t>Taman Pertanian Universiti;</a:t>
            </a:r>
          </a:p>
          <a:p>
            <a:pPr marL="342900" indent="-342900">
              <a:buFontTx/>
              <a:buAutoNum type="arabicPeriod"/>
              <a:defRPr/>
            </a:pPr>
            <a:r>
              <a:rPr lang="ms-MY" sz="1500" b="0" dirty="0">
                <a:solidFill>
                  <a:schemeClr val="tx1"/>
                </a:solidFill>
                <a:latin typeface="Tahoma" panose="020B0604030504040204" pitchFamily="34" charset="0"/>
                <a:ea typeface="Tahoma" panose="020B0604030504040204" pitchFamily="34" charset="0"/>
                <a:cs typeface="Tahoma" panose="020B0604030504040204" pitchFamily="34" charset="0"/>
              </a:rPr>
              <a:t>Bahagian Hal Ehwal Pelajar;</a:t>
            </a:r>
          </a:p>
          <a:p>
            <a:pPr marL="342900" indent="-342900">
              <a:buFontTx/>
              <a:buAutoNum type="arabicPeriod"/>
              <a:defRPr/>
            </a:pPr>
            <a:r>
              <a:rPr lang="ms-MY" sz="1500" b="0" dirty="0">
                <a:solidFill>
                  <a:schemeClr val="tx1"/>
                </a:solidFill>
                <a:latin typeface="Tahoma" panose="020B0604030504040204" pitchFamily="34" charset="0"/>
                <a:ea typeface="Tahoma" panose="020B0604030504040204" pitchFamily="34" charset="0"/>
                <a:cs typeface="Tahoma" panose="020B0604030504040204" pitchFamily="34" charset="0"/>
              </a:rPr>
              <a:t>Pusat Jaminan Kualiti (CQA)</a:t>
            </a:r>
          </a:p>
          <a:p>
            <a:pPr marL="361950" indent="-361950">
              <a:buFontTx/>
              <a:buAutoNum type="arabicPeriod"/>
              <a:defRPr/>
            </a:pPr>
            <a:r>
              <a:rPr lang="ms-MY" sz="1500" b="0" dirty="0">
                <a:solidFill>
                  <a:schemeClr val="tx1"/>
                </a:solidFill>
                <a:latin typeface="Tahoma" panose="020B0604030504040204" pitchFamily="34" charset="0"/>
                <a:ea typeface="Tahoma" panose="020B0604030504040204" pitchFamily="34" charset="0"/>
                <a:cs typeface="Tahoma" panose="020B0604030504040204" pitchFamily="34" charset="0"/>
              </a:rPr>
              <a:t>Pejabat Penasihat Undang-Undang</a:t>
            </a:r>
          </a:p>
          <a:p>
            <a:pPr marL="361950" indent="-361950">
              <a:buFontTx/>
              <a:buAutoNum type="arabicPeriod"/>
              <a:defRPr/>
            </a:pPr>
            <a:r>
              <a:rPr lang="ms-MY" sz="1500" b="0" dirty="0">
                <a:solidFill>
                  <a:schemeClr val="tx1"/>
                </a:solidFill>
                <a:latin typeface="Tahoma" panose="020B0604030504040204" pitchFamily="34" charset="0"/>
                <a:ea typeface="Tahoma" panose="020B0604030504040204" pitchFamily="34" charset="0"/>
                <a:cs typeface="Tahoma" panose="020B0604030504040204" pitchFamily="34" charset="0"/>
              </a:rPr>
              <a:t>Pejabat Strategi Korporat &amp; Komunikasi;</a:t>
            </a:r>
          </a:p>
          <a:p>
            <a:pPr marL="361950" indent="-361950">
              <a:buFontTx/>
              <a:buAutoNum type="arabicPeriod"/>
              <a:defRPr/>
            </a:pPr>
            <a:r>
              <a:rPr lang="ms-MY" sz="1500" b="0" dirty="0">
                <a:solidFill>
                  <a:schemeClr val="tx1"/>
                </a:solidFill>
                <a:latin typeface="Tahoma" panose="020B0604030504040204" pitchFamily="34" charset="0"/>
                <a:ea typeface="Tahoma" panose="020B0604030504040204" pitchFamily="34" charset="0"/>
                <a:cs typeface="Tahoma" panose="020B0604030504040204" pitchFamily="34" charset="0"/>
              </a:rPr>
              <a:t>Pejabat Pendaftar </a:t>
            </a:r>
          </a:p>
        </p:txBody>
      </p:sp>
      <p:sp>
        <p:nvSpPr>
          <p:cNvPr id="8" name="TextBox 7"/>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DOKUMEN RUJUKAN PELAKSANAAN EMS</a:t>
            </a:r>
            <a:endParaRPr lang="en-MY" sz="2800" b="1" dirty="0">
              <a:solidFill>
                <a:schemeClr val="bg1"/>
              </a:solidFill>
            </a:endParaRPr>
          </a:p>
        </p:txBody>
      </p:sp>
      <p:pic>
        <p:nvPicPr>
          <p:cNvPr id="13" name="Picture 12"/>
          <p:cNvPicPr>
            <a:picLocks noChangeAspect="1"/>
          </p:cNvPicPr>
          <p:nvPr/>
        </p:nvPicPr>
        <p:blipFill>
          <a:blip r:embed="rId3"/>
          <a:stretch>
            <a:fillRect/>
          </a:stretch>
        </p:blipFill>
        <p:spPr>
          <a:xfrm>
            <a:off x="223954" y="185149"/>
            <a:ext cx="1884933" cy="891059"/>
          </a:xfrm>
          <a:prstGeom prst="rect">
            <a:avLst/>
          </a:prstGeom>
        </p:spPr>
      </p:pic>
      <p:pic>
        <p:nvPicPr>
          <p:cNvPr id="16" name="Picture 15"/>
          <p:cNvPicPr>
            <a:picLocks noChangeAspect="1"/>
          </p:cNvPicPr>
          <p:nvPr/>
        </p:nvPicPr>
        <p:blipFill>
          <a:blip r:embed="rId4"/>
          <a:stretch>
            <a:fillRect/>
          </a:stretch>
        </p:blipFill>
        <p:spPr>
          <a:xfrm>
            <a:off x="11174370" y="69090"/>
            <a:ext cx="822058" cy="1260490"/>
          </a:xfrm>
          <a:prstGeom prst="rect">
            <a:avLst/>
          </a:prstGeom>
        </p:spPr>
      </p:pic>
      <p:pic>
        <p:nvPicPr>
          <p:cNvPr id="17" name="Picture 16"/>
          <p:cNvPicPr>
            <a:picLocks noChangeAspect="1"/>
          </p:cNvPicPr>
          <p:nvPr/>
        </p:nvPicPr>
        <p:blipFill>
          <a:blip r:embed="rId5"/>
          <a:stretch>
            <a:fillRect/>
          </a:stretch>
        </p:blipFill>
        <p:spPr>
          <a:xfrm>
            <a:off x="8668455" y="563677"/>
            <a:ext cx="2408129" cy="707197"/>
          </a:xfrm>
          <a:prstGeom prst="rect">
            <a:avLst/>
          </a:prstGeom>
        </p:spPr>
      </p:pic>
    </p:spTree>
    <p:extLst>
      <p:ext uri="{BB962C8B-B14F-4D97-AF65-F5344CB8AC3E}">
        <p14:creationId xmlns:p14="http://schemas.microsoft.com/office/powerpoint/2010/main" val="8897252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descr="Inner-UPM-Template_Option-1A.jpg"/>
          <p:cNvPicPr>
            <a:picLocks noChangeAspect="1"/>
          </p:cNvPicPr>
          <p:nvPr/>
        </p:nvPicPr>
        <p:blipFill>
          <a:blip r:embed="rId2"/>
          <a:stretch>
            <a:fillRect/>
          </a:stretch>
        </p:blipFill>
        <p:spPr>
          <a:xfrm>
            <a:off x="0" y="6353273"/>
            <a:ext cx="8437222" cy="504727"/>
          </a:xfrm>
          <a:prstGeom prst="rect">
            <a:avLst/>
          </a:prstGeom>
        </p:spPr>
      </p:pic>
      <p:sp>
        <p:nvSpPr>
          <p:cNvPr id="8" name="TextBox 7"/>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SENARAI SEMAK PELAKSANAAN EMS </a:t>
            </a:r>
            <a:endParaRPr lang="en-MY" sz="2800" b="1" dirty="0">
              <a:solidFill>
                <a:schemeClr val="bg1"/>
              </a:solidFill>
            </a:endParaRPr>
          </a:p>
        </p:txBody>
      </p:sp>
      <p:pic>
        <p:nvPicPr>
          <p:cNvPr id="13" name="Picture 12"/>
          <p:cNvPicPr>
            <a:picLocks noChangeAspect="1"/>
          </p:cNvPicPr>
          <p:nvPr/>
        </p:nvPicPr>
        <p:blipFill>
          <a:blip r:embed="rId3"/>
          <a:stretch>
            <a:fillRect/>
          </a:stretch>
        </p:blipFill>
        <p:spPr>
          <a:xfrm>
            <a:off x="223954" y="185149"/>
            <a:ext cx="1884933" cy="891059"/>
          </a:xfrm>
          <a:prstGeom prst="rect">
            <a:avLst/>
          </a:prstGeom>
        </p:spPr>
      </p:pic>
      <p:pic>
        <p:nvPicPr>
          <p:cNvPr id="16" name="Picture 15"/>
          <p:cNvPicPr>
            <a:picLocks noChangeAspect="1"/>
          </p:cNvPicPr>
          <p:nvPr/>
        </p:nvPicPr>
        <p:blipFill>
          <a:blip r:embed="rId4"/>
          <a:stretch>
            <a:fillRect/>
          </a:stretch>
        </p:blipFill>
        <p:spPr>
          <a:xfrm>
            <a:off x="11174370" y="69090"/>
            <a:ext cx="822058" cy="1260490"/>
          </a:xfrm>
          <a:prstGeom prst="rect">
            <a:avLst/>
          </a:prstGeom>
        </p:spPr>
      </p:pic>
      <p:pic>
        <p:nvPicPr>
          <p:cNvPr id="17" name="Picture 16"/>
          <p:cNvPicPr>
            <a:picLocks noChangeAspect="1"/>
          </p:cNvPicPr>
          <p:nvPr/>
        </p:nvPicPr>
        <p:blipFill>
          <a:blip r:embed="rId5"/>
          <a:stretch>
            <a:fillRect/>
          </a:stretch>
        </p:blipFill>
        <p:spPr>
          <a:xfrm>
            <a:off x="8668455" y="563677"/>
            <a:ext cx="2408129" cy="70719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191190452"/>
              </p:ext>
            </p:extLst>
          </p:nvPr>
        </p:nvGraphicFramePr>
        <p:xfrm>
          <a:off x="393306" y="1270874"/>
          <a:ext cx="10781064" cy="4850022"/>
        </p:xfrm>
        <a:graphic>
          <a:graphicData uri="http://schemas.openxmlformats.org/drawingml/2006/table">
            <a:tbl>
              <a:tblPr/>
              <a:tblGrid>
                <a:gridCol w="1388533">
                  <a:extLst>
                    <a:ext uri="{9D8B030D-6E8A-4147-A177-3AD203B41FA5}">
                      <a16:colId xmlns:a16="http://schemas.microsoft.com/office/drawing/2014/main" val="20000"/>
                    </a:ext>
                  </a:extLst>
                </a:gridCol>
                <a:gridCol w="5909733">
                  <a:extLst>
                    <a:ext uri="{9D8B030D-6E8A-4147-A177-3AD203B41FA5}">
                      <a16:colId xmlns:a16="http://schemas.microsoft.com/office/drawing/2014/main" val="20001"/>
                    </a:ext>
                  </a:extLst>
                </a:gridCol>
                <a:gridCol w="1202267">
                  <a:extLst>
                    <a:ext uri="{9D8B030D-6E8A-4147-A177-3AD203B41FA5}">
                      <a16:colId xmlns:a16="http://schemas.microsoft.com/office/drawing/2014/main" val="20002"/>
                    </a:ext>
                  </a:extLst>
                </a:gridCol>
                <a:gridCol w="1391269">
                  <a:extLst>
                    <a:ext uri="{9D8B030D-6E8A-4147-A177-3AD203B41FA5}">
                      <a16:colId xmlns:a16="http://schemas.microsoft.com/office/drawing/2014/main" val="20003"/>
                    </a:ext>
                  </a:extLst>
                </a:gridCol>
                <a:gridCol w="889262">
                  <a:extLst>
                    <a:ext uri="{9D8B030D-6E8A-4147-A177-3AD203B41FA5}">
                      <a16:colId xmlns:a16="http://schemas.microsoft.com/office/drawing/2014/main" val="20004"/>
                    </a:ext>
                  </a:extLst>
                </a:gridCol>
              </a:tblGrid>
              <a:tr h="107934">
                <a:tc>
                  <a:txBody>
                    <a:bodyPr/>
                    <a:lstStyle/>
                    <a:p>
                      <a:pPr algn="ctr" fontAlgn="b"/>
                      <a:r>
                        <a:rPr lang="en-MY" sz="1050" b="1" i="0" u="none" strike="noStrike" dirty="0">
                          <a:solidFill>
                            <a:srgbClr val="000000"/>
                          </a:solidFill>
                          <a:effectLst/>
                          <a:latin typeface="Calibri" panose="020F0502020204030204" pitchFamily="34" charset="0"/>
                        </a:rPr>
                        <a:t>Clause</a:t>
                      </a:r>
                    </a:p>
                  </a:txBody>
                  <a:tcPr marL="2982" marR="2982" marT="2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1" i="0" u="none" strike="noStrike">
                          <a:solidFill>
                            <a:srgbClr val="000000"/>
                          </a:solidFill>
                          <a:effectLst/>
                          <a:latin typeface="Calibri" panose="020F0502020204030204" pitchFamily="34" charset="0"/>
                        </a:rPr>
                        <a:t>Items Reviewed</a:t>
                      </a:r>
                    </a:p>
                  </a:txBody>
                  <a:tcPr marL="2982" marR="2982" marT="2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dirty="0">
                          <a:solidFill>
                            <a:srgbClr val="000000"/>
                          </a:solidFill>
                          <a:effectLst/>
                          <a:latin typeface="Calibri" panose="020F0502020204030204" pitchFamily="34" charset="0"/>
                        </a:rPr>
                        <a:t>Reference/Documents</a:t>
                      </a:r>
                    </a:p>
                  </a:txBody>
                  <a:tcPr marL="2982" marR="2982" marT="2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effectLst/>
                          <a:latin typeface="Calibri" panose="020F0502020204030204" pitchFamily="34" charset="0"/>
                        </a:rPr>
                        <a:t>Findings</a:t>
                      </a:r>
                    </a:p>
                  </a:txBody>
                  <a:tcPr marL="2982" marR="2982" marT="2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effectLst/>
                          <a:latin typeface="Calibri" panose="020F0502020204030204" pitchFamily="34" charset="0"/>
                        </a:rPr>
                        <a:t>Compliance (Y/N)</a:t>
                      </a:r>
                    </a:p>
                  </a:txBody>
                  <a:tcPr marL="2982" marR="2982" marT="2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75266">
                <a:tc>
                  <a:txBody>
                    <a:bodyPr/>
                    <a:lstStyle/>
                    <a:p>
                      <a:pPr algn="l" fontAlgn="t"/>
                      <a:r>
                        <a:rPr lang="en-MY" sz="1100" b="1" i="0" u="none" strike="noStrike" dirty="0">
                          <a:solidFill>
                            <a:srgbClr val="000000"/>
                          </a:solidFill>
                          <a:effectLst/>
                          <a:latin typeface="Calibri" panose="020F0502020204030204" pitchFamily="34" charset="0"/>
                        </a:rPr>
                        <a:t>4.1 Understanding the organisation and its context</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050" b="0" i="0" u="none" strike="noStrike">
                          <a:solidFill>
                            <a:srgbClr val="000000"/>
                          </a:solidFill>
                          <a:effectLst/>
                          <a:latin typeface="Calibri" panose="020F0502020204030204" pitchFamily="34" charset="0"/>
                        </a:rPr>
                        <a:t>Has the organisation determined external and internal issues that are relevant to its purpose and that affect its ability to achieve the intended outcome(s) of its environmental management system?</a:t>
                      </a:r>
                      <a:br>
                        <a:rPr lang="en-MY" sz="1050" b="0" i="0" u="none" strike="noStrike">
                          <a:solidFill>
                            <a:srgbClr val="000000"/>
                          </a:solidFill>
                          <a:effectLst/>
                          <a:latin typeface="Calibri" panose="020F0502020204030204" pitchFamily="34" charset="0"/>
                        </a:rPr>
                      </a:br>
                      <a:endParaRPr lang="en-MY" sz="1050" b="0" i="0" u="none" strike="noStrike">
                        <a:solidFill>
                          <a:srgbClr val="000000"/>
                        </a:solidFill>
                        <a:effectLst/>
                        <a:latin typeface="Calibri" panose="020F0502020204030204" pitchFamily="34" charset="0"/>
                      </a:endParaRP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9632">
                <a:tc rowSpan="5">
                  <a:txBody>
                    <a:bodyPr/>
                    <a:lstStyle/>
                    <a:p>
                      <a:pPr algn="l" fontAlgn="t"/>
                      <a:r>
                        <a:rPr lang="en-MY" sz="1100" b="1" i="0" u="none" strike="noStrike" dirty="0">
                          <a:solidFill>
                            <a:srgbClr val="000000"/>
                          </a:solidFill>
                          <a:effectLst/>
                          <a:latin typeface="Calibri" panose="020F0502020204030204" pitchFamily="34" charset="0"/>
                        </a:rPr>
                        <a:t>4.2 Understanding the needs and expectations of interested parties</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l" fontAlgn="t"/>
                      <a:r>
                        <a:rPr lang="en-MY" sz="1050" b="0" i="0" u="none" strike="noStrike">
                          <a:solidFill>
                            <a:srgbClr val="000000"/>
                          </a:solidFill>
                          <a:effectLst/>
                          <a:latin typeface="Calibri" panose="020F0502020204030204" pitchFamily="34" charset="0"/>
                        </a:rPr>
                        <a:t>Has the organisation determined:</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MY"/>
                    </a:p>
                  </a:txBody>
                  <a:tcPr/>
                </a:tc>
                <a:tc hMerge="1">
                  <a:txBody>
                    <a:bodyPr/>
                    <a:lstStyle/>
                    <a:p>
                      <a:endParaRPr lang="en-MY"/>
                    </a:p>
                  </a:txBody>
                  <a:tcPr/>
                </a:tc>
                <a:tc hMerge="1">
                  <a:txBody>
                    <a:bodyPr/>
                    <a:lstStyle/>
                    <a:p>
                      <a:endParaRPr lang="en-MY"/>
                    </a:p>
                  </a:txBody>
                  <a:tcPr/>
                </a:tc>
                <a:extLst>
                  <a:ext uri="{0D108BD9-81ED-4DB2-BD59-A6C34878D82A}">
                    <a16:rowId xmlns:a16="http://schemas.microsoft.com/office/drawing/2014/main" val="10002"/>
                  </a:ext>
                </a:extLst>
              </a:tr>
              <a:tr h="265362">
                <a:tc vMerge="1">
                  <a:txBody>
                    <a:bodyPr/>
                    <a:lstStyle/>
                    <a:p>
                      <a:endParaRPr lang="en-MY"/>
                    </a:p>
                  </a:txBody>
                  <a:tcPr/>
                </a:tc>
                <a:tc>
                  <a:txBody>
                    <a:bodyPr/>
                    <a:lstStyle/>
                    <a:p>
                      <a:pPr algn="l" fontAlgn="t"/>
                      <a:r>
                        <a:rPr lang="en-MY" sz="1050" b="0" i="0" u="none" strike="noStrike">
                          <a:solidFill>
                            <a:srgbClr val="000000"/>
                          </a:solidFill>
                          <a:effectLst/>
                          <a:latin typeface="Calibri" panose="020F0502020204030204" pitchFamily="34" charset="0"/>
                        </a:rPr>
                        <a:t>a) the interested parties that are relevant to the environmental management system?</a:t>
                      </a:r>
                      <a:br>
                        <a:rPr lang="en-MY" sz="1050" b="0" i="0" u="none" strike="noStrike">
                          <a:solidFill>
                            <a:srgbClr val="000000"/>
                          </a:solidFill>
                          <a:effectLst/>
                          <a:latin typeface="Calibri" panose="020F0502020204030204" pitchFamily="34" charset="0"/>
                        </a:rPr>
                      </a:br>
                      <a:endParaRPr lang="en-MY" sz="1050" b="0" i="0" u="none" strike="noStrike">
                        <a:solidFill>
                          <a:srgbClr val="000000"/>
                        </a:solidFill>
                        <a:effectLst/>
                        <a:latin typeface="Calibri" panose="020F0502020204030204" pitchFamily="34" charset="0"/>
                      </a:endParaRP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dirty="0">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5362">
                <a:tc vMerge="1">
                  <a:txBody>
                    <a:bodyPr/>
                    <a:lstStyle/>
                    <a:p>
                      <a:endParaRPr lang="en-MY"/>
                    </a:p>
                  </a:txBody>
                  <a:tcPr/>
                </a:tc>
                <a:tc>
                  <a:txBody>
                    <a:bodyPr/>
                    <a:lstStyle/>
                    <a:p>
                      <a:pPr algn="l" fontAlgn="t"/>
                      <a:r>
                        <a:rPr lang="en-MY" sz="1050" b="0" i="0" u="none" strike="noStrike" dirty="0">
                          <a:solidFill>
                            <a:srgbClr val="000000"/>
                          </a:solidFill>
                          <a:effectLst/>
                          <a:latin typeface="Calibri" panose="020F0502020204030204" pitchFamily="34" charset="0"/>
                        </a:rPr>
                        <a:t>b) the relevant needs and expectations (i.e. requirements) of these interested parties?</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8527">
                <a:tc vMerge="1">
                  <a:txBody>
                    <a:bodyPr/>
                    <a:lstStyle/>
                    <a:p>
                      <a:endParaRPr lang="en-MY"/>
                    </a:p>
                  </a:txBody>
                  <a:tcPr/>
                </a:tc>
                <a:tc>
                  <a:txBody>
                    <a:bodyPr/>
                    <a:lstStyle/>
                    <a:p>
                      <a:pPr algn="l" fontAlgn="t"/>
                      <a:r>
                        <a:rPr lang="en-MY" sz="1050" b="0" i="0" u="none" strike="noStrike" dirty="0">
                          <a:solidFill>
                            <a:srgbClr val="000000"/>
                          </a:solidFill>
                          <a:effectLst/>
                          <a:latin typeface="Calibri" panose="020F0502020204030204" pitchFamily="34" charset="0"/>
                        </a:rPr>
                        <a:t>c) which of these needs and expectations become its compliance obligations</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2886">
                <a:tc vMerge="1">
                  <a:txBody>
                    <a:bodyPr/>
                    <a:lstStyle/>
                    <a:p>
                      <a:endParaRPr lang="en-MY"/>
                    </a:p>
                  </a:txBody>
                  <a:tcPr/>
                </a:tc>
                <a:tc>
                  <a:txBody>
                    <a:bodyPr/>
                    <a:lstStyle/>
                    <a:p>
                      <a:pPr algn="l" fontAlgn="t"/>
                      <a:r>
                        <a:rPr lang="en-MY" sz="1050" b="0" i="0" u="none" strike="noStrike" dirty="0">
                          <a:solidFill>
                            <a:srgbClr val="000000"/>
                          </a:solidFill>
                          <a:effectLst/>
                          <a:latin typeface="Calibri" panose="020F0502020204030204" pitchFamily="34" charset="0"/>
                        </a:rPr>
                        <a:t>Have both internal and external parties been considered?</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8527">
                <a:tc rowSpan="9">
                  <a:txBody>
                    <a:bodyPr/>
                    <a:lstStyle/>
                    <a:p>
                      <a:pPr algn="l" fontAlgn="t"/>
                      <a:r>
                        <a:rPr lang="en-MY" sz="1100" b="1" i="0" u="none" strike="noStrike">
                          <a:solidFill>
                            <a:srgbClr val="000000"/>
                          </a:solidFill>
                          <a:effectLst/>
                          <a:latin typeface="Calibri" panose="020F0502020204030204" pitchFamily="34" charset="0"/>
                        </a:rPr>
                        <a:t>4.3 Determining the scope of the environmental management system</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050" b="0" i="0" u="none" strike="noStrike" dirty="0">
                          <a:solidFill>
                            <a:srgbClr val="000000"/>
                          </a:solidFill>
                          <a:effectLst/>
                          <a:latin typeface="Calibri" panose="020F0502020204030204" pitchFamily="34" charset="0"/>
                        </a:rPr>
                        <a:t>Has the organisation determine the boundaries and applicability of the EMS to establish its scope?</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19264">
                <a:tc vMerge="1">
                  <a:txBody>
                    <a:bodyPr/>
                    <a:lstStyle/>
                    <a:p>
                      <a:endParaRPr lang="en-MY"/>
                    </a:p>
                  </a:txBody>
                  <a:tcPr/>
                </a:tc>
                <a:tc>
                  <a:txBody>
                    <a:bodyPr/>
                    <a:lstStyle/>
                    <a:p>
                      <a:pPr algn="l" fontAlgn="t"/>
                      <a:r>
                        <a:rPr lang="en-MY" sz="1050" b="0" i="0" u="none" strike="noStrike" dirty="0">
                          <a:solidFill>
                            <a:srgbClr val="000000"/>
                          </a:solidFill>
                          <a:effectLst/>
                          <a:latin typeface="Calibri" panose="020F0502020204030204" pitchFamily="34" charset="0"/>
                        </a:rPr>
                        <a:t>When determining scope, has the organisation consider:</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MY"/>
                    </a:p>
                  </a:txBody>
                  <a:tcPr/>
                </a:tc>
                <a:tc hMerge="1">
                  <a:txBody>
                    <a:bodyPr/>
                    <a:lstStyle/>
                    <a:p>
                      <a:endParaRPr lang="en-MY"/>
                    </a:p>
                  </a:txBody>
                  <a:tcPr/>
                </a:tc>
                <a:extLst>
                  <a:ext uri="{0D108BD9-81ED-4DB2-BD59-A6C34878D82A}">
                    <a16:rowId xmlns:a16="http://schemas.microsoft.com/office/drawing/2014/main" val="10008"/>
                  </a:ext>
                </a:extLst>
              </a:tr>
              <a:tr h="212886">
                <a:tc vMerge="1">
                  <a:txBody>
                    <a:bodyPr/>
                    <a:lstStyle/>
                    <a:p>
                      <a:endParaRPr lang="en-MY"/>
                    </a:p>
                  </a:txBody>
                  <a:tcPr/>
                </a:tc>
                <a:tc>
                  <a:txBody>
                    <a:bodyPr/>
                    <a:lstStyle/>
                    <a:p>
                      <a:pPr algn="l" fontAlgn="t"/>
                      <a:r>
                        <a:rPr lang="en-MY" sz="1050" b="0" i="0" u="none" strike="noStrike" dirty="0">
                          <a:solidFill>
                            <a:srgbClr val="000000"/>
                          </a:solidFill>
                          <a:effectLst/>
                          <a:latin typeface="Calibri" panose="020F0502020204030204" pitchFamily="34" charset="0"/>
                        </a:rPr>
                        <a:t>a) external and internal issues identified in response clause 4.1?</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12886">
                <a:tc vMerge="1">
                  <a:txBody>
                    <a:bodyPr/>
                    <a:lstStyle/>
                    <a:p>
                      <a:endParaRPr lang="en-MY"/>
                    </a:p>
                  </a:txBody>
                  <a:tcPr/>
                </a:tc>
                <a:tc>
                  <a:txBody>
                    <a:bodyPr/>
                    <a:lstStyle/>
                    <a:p>
                      <a:pPr algn="l" fontAlgn="t"/>
                      <a:r>
                        <a:rPr lang="en-MY" sz="1050" b="0" i="0" u="none" strike="noStrike" dirty="0">
                          <a:solidFill>
                            <a:srgbClr val="000000"/>
                          </a:solidFill>
                          <a:effectLst/>
                          <a:latin typeface="Calibri" panose="020F0502020204030204" pitchFamily="34" charset="0"/>
                        </a:rPr>
                        <a:t>b) compliance obligations identified in response to clause 4.2?</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12886">
                <a:tc vMerge="1">
                  <a:txBody>
                    <a:bodyPr/>
                    <a:lstStyle/>
                    <a:p>
                      <a:endParaRPr lang="en-MY"/>
                    </a:p>
                  </a:txBody>
                  <a:tcPr/>
                </a:tc>
                <a:tc>
                  <a:txBody>
                    <a:bodyPr/>
                    <a:lstStyle/>
                    <a:p>
                      <a:pPr algn="l" fontAlgn="t"/>
                      <a:r>
                        <a:rPr lang="en-MY" sz="1050" b="0" i="0" u="none" strike="noStrike" dirty="0">
                          <a:solidFill>
                            <a:srgbClr val="000000"/>
                          </a:solidFill>
                          <a:effectLst/>
                          <a:latin typeface="Calibri" panose="020F0502020204030204" pitchFamily="34" charset="0"/>
                        </a:rPr>
                        <a:t>c) the organisational units, functions and physical boundaries?</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60410">
                <a:tc vMerge="1">
                  <a:txBody>
                    <a:bodyPr/>
                    <a:lstStyle/>
                    <a:p>
                      <a:endParaRPr lang="en-MY"/>
                    </a:p>
                  </a:txBody>
                  <a:tcPr/>
                </a:tc>
                <a:tc>
                  <a:txBody>
                    <a:bodyPr/>
                    <a:lstStyle/>
                    <a:p>
                      <a:pPr algn="l" fontAlgn="t"/>
                      <a:r>
                        <a:rPr lang="en-MY" sz="1050" b="0" i="0" u="none" strike="noStrike" dirty="0">
                          <a:solidFill>
                            <a:srgbClr val="000000"/>
                          </a:solidFill>
                          <a:effectLst/>
                          <a:latin typeface="Calibri" panose="020F0502020204030204" pitchFamily="34" charset="0"/>
                        </a:rPr>
                        <a:t>d) its activities, products and services?</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65362">
                <a:tc vMerge="1">
                  <a:txBody>
                    <a:bodyPr/>
                    <a:lstStyle/>
                    <a:p>
                      <a:endParaRPr lang="en-MY"/>
                    </a:p>
                  </a:txBody>
                  <a:tcPr/>
                </a:tc>
                <a:tc>
                  <a:txBody>
                    <a:bodyPr/>
                    <a:lstStyle/>
                    <a:p>
                      <a:pPr algn="l" fontAlgn="t"/>
                      <a:r>
                        <a:rPr lang="en-MY" sz="1050" b="0" i="0" u="none" strike="noStrike" dirty="0">
                          <a:solidFill>
                            <a:srgbClr val="000000"/>
                          </a:solidFill>
                          <a:effectLst/>
                          <a:latin typeface="Calibri" panose="020F0502020204030204" pitchFamily="34" charset="0"/>
                        </a:rPr>
                        <a:t>e) its authority and ability to exercise control and influence over outsourced</a:t>
                      </a:r>
                      <a:br>
                        <a:rPr lang="en-MY" sz="1050" b="0" i="0" u="none" strike="noStrike" dirty="0">
                          <a:solidFill>
                            <a:srgbClr val="000000"/>
                          </a:solidFill>
                          <a:effectLst/>
                          <a:latin typeface="Calibri" panose="020F0502020204030204" pitchFamily="34" charset="0"/>
                        </a:rPr>
                      </a:br>
                      <a:r>
                        <a:rPr lang="en-MY" sz="1050" b="0" i="0" u="none" strike="noStrike" dirty="0">
                          <a:solidFill>
                            <a:srgbClr val="000000"/>
                          </a:solidFill>
                          <a:effectLst/>
                          <a:latin typeface="Calibri" panose="020F0502020204030204" pitchFamily="34" charset="0"/>
                        </a:rPr>
                        <a:t>processes?</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17838">
                <a:tc vMerge="1">
                  <a:txBody>
                    <a:bodyPr/>
                    <a:lstStyle/>
                    <a:p>
                      <a:endParaRPr lang="en-MY"/>
                    </a:p>
                  </a:txBody>
                  <a:tcPr/>
                </a:tc>
                <a:tc>
                  <a:txBody>
                    <a:bodyPr/>
                    <a:lstStyle/>
                    <a:p>
                      <a:pPr algn="l" fontAlgn="t"/>
                      <a:r>
                        <a:rPr lang="en-MY" sz="1050" b="0" i="0" u="none" strike="noStrike" dirty="0">
                          <a:solidFill>
                            <a:srgbClr val="000000"/>
                          </a:solidFill>
                          <a:effectLst/>
                          <a:latin typeface="Calibri" panose="020F0502020204030204" pitchFamily="34" charset="0"/>
                        </a:rPr>
                        <a:t>Has the organisation ensure that all activities, products and</a:t>
                      </a:r>
                      <a:br>
                        <a:rPr lang="en-MY" sz="1050" b="0" i="0" u="none" strike="noStrike" dirty="0">
                          <a:solidFill>
                            <a:srgbClr val="000000"/>
                          </a:solidFill>
                          <a:effectLst/>
                          <a:latin typeface="Calibri" panose="020F0502020204030204" pitchFamily="34" charset="0"/>
                        </a:rPr>
                      </a:br>
                      <a:r>
                        <a:rPr lang="en-MY" sz="1050" b="0" i="0" u="none" strike="noStrike" dirty="0">
                          <a:solidFill>
                            <a:srgbClr val="000000"/>
                          </a:solidFill>
                          <a:effectLst/>
                          <a:latin typeface="Calibri" panose="020F0502020204030204" pitchFamily="34" charset="0"/>
                        </a:rPr>
                        <a:t>services within the scope defined were included in its EMS?</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317838">
                <a:tc vMerge="1">
                  <a:txBody>
                    <a:bodyPr/>
                    <a:lstStyle/>
                    <a:p>
                      <a:endParaRPr lang="en-MY"/>
                    </a:p>
                  </a:txBody>
                  <a:tcPr/>
                </a:tc>
                <a:tc>
                  <a:txBody>
                    <a:bodyPr/>
                    <a:lstStyle/>
                    <a:p>
                      <a:pPr algn="l" fontAlgn="t"/>
                      <a:r>
                        <a:rPr lang="en-MY" sz="1050" b="0" i="0" u="none" strike="noStrike" dirty="0">
                          <a:solidFill>
                            <a:srgbClr val="000000"/>
                          </a:solidFill>
                          <a:effectLst/>
                          <a:latin typeface="Calibri" panose="020F0502020204030204" pitchFamily="34" charset="0"/>
                        </a:rPr>
                        <a:t>Has the organisation documented the scope and made it</a:t>
                      </a:r>
                      <a:br>
                        <a:rPr lang="en-MY" sz="1050" b="0" i="0" u="none" strike="noStrike" dirty="0">
                          <a:solidFill>
                            <a:srgbClr val="000000"/>
                          </a:solidFill>
                          <a:effectLst/>
                          <a:latin typeface="Calibri" panose="020F0502020204030204" pitchFamily="34" charset="0"/>
                        </a:rPr>
                      </a:br>
                      <a:r>
                        <a:rPr lang="en-MY" sz="1050" b="0" i="0" u="none" strike="noStrike" dirty="0">
                          <a:solidFill>
                            <a:srgbClr val="000000"/>
                          </a:solidFill>
                          <a:effectLst/>
                          <a:latin typeface="Calibri" panose="020F0502020204030204" pitchFamily="34" charset="0"/>
                        </a:rPr>
                        <a:t>available to all interested parties?</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370314">
                <a:tc rowSpan="2">
                  <a:txBody>
                    <a:bodyPr/>
                    <a:lstStyle/>
                    <a:p>
                      <a:pPr algn="l" fontAlgn="t"/>
                      <a:r>
                        <a:rPr lang="en-MY" sz="1100" b="1" i="0" u="none" strike="noStrike" dirty="0">
                          <a:solidFill>
                            <a:srgbClr val="000000"/>
                          </a:solidFill>
                          <a:effectLst/>
                          <a:latin typeface="Calibri" panose="020F0502020204030204" pitchFamily="34" charset="0"/>
                        </a:rPr>
                        <a:t>4.4 Environmental management system</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050" b="0" i="0" u="none" strike="noStrike" dirty="0">
                          <a:solidFill>
                            <a:srgbClr val="000000"/>
                          </a:solidFill>
                          <a:effectLst/>
                          <a:latin typeface="Calibri" panose="020F0502020204030204" pitchFamily="34" charset="0"/>
                        </a:rPr>
                        <a:t>Has the organisation a simple way to describe the interactions between the processes of its EMS? Please explain.</a:t>
                      </a:r>
                      <a:br>
                        <a:rPr lang="en-MY" sz="1050" b="0" i="0" u="none" strike="noStrike" dirty="0">
                          <a:solidFill>
                            <a:srgbClr val="000000"/>
                          </a:solidFill>
                          <a:effectLst/>
                          <a:latin typeface="Calibri" panose="020F0502020204030204" pitchFamily="34" charset="0"/>
                        </a:rPr>
                      </a:br>
                      <a:endParaRPr lang="en-MY" sz="1050" b="0" i="0" u="none" strike="noStrike" dirty="0">
                        <a:solidFill>
                          <a:srgbClr val="000000"/>
                        </a:solidFill>
                        <a:effectLst/>
                        <a:latin typeface="Calibri" panose="020F0502020204030204" pitchFamily="34" charset="0"/>
                      </a:endParaRP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98159">
                <a:tc vMerge="1">
                  <a:txBody>
                    <a:bodyPr/>
                    <a:lstStyle/>
                    <a:p>
                      <a:endParaRPr lang="en-MY"/>
                    </a:p>
                  </a:txBody>
                  <a:tcPr/>
                </a:tc>
                <a:tc>
                  <a:txBody>
                    <a:bodyPr/>
                    <a:lstStyle/>
                    <a:p>
                      <a:pPr algn="l" fontAlgn="t"/>
                      <a:r>
                        <a:rPr lang="en-MY" sz="1050" b="0" i="0" u="none" strike="noStrike" dirty="0">
                          <a:solidFill>
                            <a:srgbClr val="000000"/>
                          </a:solidFill>
                          <a:effectLst/>
                          <a:latin typeface="Calibri" panose="020F0502020204030204" pitchFamily="34" charset="0"/>
                        </a:rPr>
                        <a:t>How has the organisation considered the knowledge gained in implementing clauses 4.1 and 4.2 when establishing and maintaining its EMS?</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800" b="0" i="0" u="none" strike="noStrike" dirty="0">
                          <a:solidFill>
                            <a:srgbClr val="000000"/>
                          </a:solidFill>
                          <a:effectLst/>
                          <a:latin typeface="Calibri" panose="020F0502020204030204" pitchFamily="34" charset="0"/>
                        </a:rPr>
                        <a:t> </a:t>
                      </a:r>
                    </a:p>
                  </a:txBody>
                  <a:tcPr marL="2982" marR="2982" marT="29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bl>
          </a:graphicData>
        </a:graphic>
      </p:graphicFrame>
      <p:sp>
        <p:nvSpPr>
          <p:cNvPr id="6" name="TextBox 5"/>
          <p:cNvSpPr txBox="1"/>
          <p:nvPr/>
        </p:nvSpPr>
        <p:spPr>
          <a:xfrm>
            <a:off x="3242732" y="514669"/>
            <a:ext cx="4961467" cy="369332"/>
          </a:xfrm>
          <a:prstGeom prst="rect">
            <a:avLst/>
          </a:prstGeom>
          <a:noFill/>
        </p:spPr>
        <p:txBody>
          <a:bodyPr wrap="square" rtlCol="0">
            <a:spAutoFit/>
          </a:bodyPr>
          <a:lstStyle/>
          <a:p>
            <a:r>
              <a:rPr lang="en-US" b="1" dirty="0">
                <a:solidFill>
                  <a:schemeClr val="accent6">
                    <a:lumMod val="50000"/>
                  </a:schemeClr>
                </a:solidFill>
              </a:rPr>
              <a:t>MENGIKUT KLAUSA, STANDARD ISO 14001:2015</a:t>
            </a:r>
            <a:endParaRPr lang="en-MY" b="1" dirty="0">
              <a:solidFill>
                <a:schemeClr val="accent6">
                  <a:lumMod val="50000"/>
                </a:schemeClr>
              </a:solidFill>
            </a:endParaRPr>
          </a:p>
        </p:txBody>
      </p:sp>
    </p:spTree>
    <p:extLst>
      <p:ext uri="{BB962C8B-B14F-4D97-AF65-F5344CB8AC3E}">
        <p14:creationId xmlns:p14="http://schemas.microsoft.com/office/powerpoint/2010/main" val="42822522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81244535"/>
              </p:ext>
            </p:extLst>
          </p:nvPr>
        </p:nvGraphicFramePr>
        <p:xfrm>
          <a:off x="499532" y="1068615"/>
          <a:ext cx="11344494" cy="5393113"/>
        </p:xfrm>
        <a:graphic>
          <a:graphicData uri="http://schemas.openxmlformats.org/drawingml/2006/table">
            <a:tbl>
              <a:tblPr/>
              <a:tblGrid>
                <a:gridCol w="1219201">
                  <a:extLst>
                    <a:ext uri="{9D8B030D-6E8A-4147-A177-3AD203B41FA5}">
                      <a16:colId xmlns:a16="http://schemas.microsoft.com/office/drawing/2014/main" val="20000"/>
                    </a:ext>
                  </a:extLst>
                </a:gridCol>
                <a:gridCol w="7789334">
                  <a:extLst>
                    <a:ext uri="{9D8B030D-6E8A-4147-A177-3AD203B41FA5}">
                      <a16:colId xmlns:a16="http://schemas.microsoft.com/office/drawing/2014/main" val="20001"/>
                    </a:ext>
                  </a:extLst>
                </a:gridCol>
                <a:gridCol w="1032933">
                  <a:extLst>
                    <a:ext uri="{9D8B030D-6E8A-4147-A177-3AD203B41FA5}">
                      <a16:colId xmlns:a16="http://schemas.microsoft.com/office/drawing/2014/main" val="20002"/>
                    </a:ext>
                  </a:extLst>
                </a:gridCol>
                <a:gridCol w="601133">
                  <a:extLst>
                    <a:ext uri="{9D8B030D-6E8A-4147-A177-3AD203B41FA5}">
                      <a16:colId xmlns:a16="http://schemas.microsoft.com/office/drawing/2014/main" val="20003"/>
                    </a:ext>
                  </a:extLst>
                </a:gridCol>
                <a:gridCol w="701893">
                  <a:extLst>
                    <a:ext uri="{9D8B030D-6E8A-4147-A177-3AD203B41FA5}">
                      <a16:colId xmlns:a16="http://schemas.microsoft.com/office/drawing/2014/main" val="20004"/>
                    </a:ext>
                  </a:extLst>
                </a:gridCol>
              </a:tblGrid>
              <a:tr h="260973">
                <a:tc rowSpan="11">
                  <a:txBody>
                    <a:bodyPr/>
                    <a:lstStyle/>
                    <a:p>
                      <a:pPr algn="l" fontAlgn="t"/>
                      <a:r>
                        <a:rPr lang="en-MY" sz="1400" b="1" i="0" u="none" strike="noStrike" dirty="0">
                          <a:solidFill>
                            <a:srgbClr val="000000"/>
                          </a:solidFill>
                          <a:effectLst/>
                          <a:latin typeface="Calibri" panose="020F0502020204030204" pitchFamily="34" charset="0"/>
                        </a:rPr>
                        <a:t>5.1 Leadership and commitment</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dirty="0">
                          <a:solidFill>
                            <a:srgbClr val="000000"/>
                          </a:solidFill>
                          <a:effectLst/>
                          <a:latin typeface="Calibri" panose="020F0502020204030204" pitchFamily="34" charset="0"/>
                        </a:rPr>
                        <a:t>How does top management demonstrate leadership and commitment with respect to the environmental management system?</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7147">
                <a:tc vMerge="1">
                  <a:txBody>
                    <a:bodyPr/>
                    <a:lstStyle/>
                    <a:p>
                      <a:endParaRPr lang="en-MY"/>
                    </a:p>
                  </a:txBody>
                  <a:tcPr/>
                </a:tc>
                <a:tc>
                  <a:txBody>
                    <a:bodyPr/>
                    <a:lstStyle/>
                    <a:p>
                      <a:pPr algn="l" fontAlgn="t"/>
                      <a:r>
                        <a:rPr lang="en-MY" sz="1200" b="0" i="0" u="none" strike="noStrike" dirty="0">
                          <a:solidFill>
                            <a:srgbClr val="000000"/>
                          </a:solidFill>
                          <a:effectLst/>
                          <a:latin typeface="Calibri" panose="020F0502020204030204" pitchFamily="34" charset="0"/>
                        </a:rPr>
                        <a:t>Do they take an active and leading role and understand their duties in relation to the EMS and are participating in promoting and supporting effective environmental management?</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5852">
                <a:tc vMerge="1">
                  <a:txBody>
                    <a:bodyPr/>
                    <a:lstStyle/>
                    <a:p>
                      <a:endParaRPr lang="en-MY"/>
                    </a:p>
                  </a:txBody>
                  <a:tcPr/>
                </a:tc>
                <a:tc>
                  <a:txBody>
                    <a:bodyPr/>
                    <a:lstStyle/>
                    <a:p>
                      <a:pPr algn="l" fontAlgn="t"/>
                      <a:r>
                        <a:rPr lang="en-MY" sz="1200" b="0" i="0" u="none" strike="noStrike" dirty="0">
                          <a:solidFill>
                            <a:srgbClr val="000000"/>
                          </a:solidFill>
                          <a:effectLst/>
                          <a:latin typeface="Calibri" panose="020F0502020204030204" pitchFamily="34" charset="0"/>
                        </a:rPr>
                        <a:t>a) Do top management take</a:t>
                      </a:r>
                      <a:br>
                        <a:rPr lang="en-MY" sz="1200" b="0" i="0" u="none" strike="noStrike" dirty="0">
                          <a:solidFill>
                            <a:srgbClr val="000000"/>
                          </a:solidFill>
                          <a:effectLst/>
                          <a:latin typeface="Calibri" panose="020F0502020204030204" pitchFamily="34" charset="0"/>
                        </a:rPr>
                      </a:br>
                      <a:r>
                        <a:rPr lang="en-MY" sz="1200" b="0" i="0" u="none" strike="noStrike" dirty="0">
                          <a:solidFill>
                            <a:srgbClr val="000000"/>
                          </a:solidFill>
                          <a:effectLst/>
                          <a:latin typeface="Calibri" panose="020F0502020204030204" pitchFamily="34" charset="0"/>
                        </a:rPr>
                        <a:t>accountability for the effectiveness of the EMS?</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4060">
                <a:tc vMerge="1">
                  <a:txBody>
                    <a:bodyPr/>
                    <a:lstStyle/>
                    <a:p>
                      <a:endParaRPr lang="en-MY"/>
                    </a:p>
                  </a:txBody>
                  <a:tcPr/>
                </a:tc>
                <a:tc>
                  <a:txBody>
                    <a:bodyPr/>
                    <a:lstStyle/>
                    <a:p>
                      <a:pPr algn="l" fontAlgn="t"/>
                      <a:r>
                        <a:rPr lang="en-MY" sz="1200" b="0" i="0" u="none" strike="noStrike" dirty="0">
                          <a:solidFill>
                            <a:srgbClr val="000000"/>
                          </a:solidFill>
                          <a:effectLst/>
                          <a:latin typeface="Calibri" panose="020F0502020204030204" pitchFamily="34" charset="0"/>
                        </a:rPr>
                        <a:t>b) Were environmental policy and objectives set by top management? </a:t>
                      </a:r>
                      <a:br>
                        <a:rPr lang="en-MY" sz="1200" b="0" i="0" u="none" strike="noStrike" dirty="0">
                          <a:solidFill>
                            <a:srgbClr val="000000"/>
                          </a:solidFill>
                          <a:effectLst/>
                          <a:latin typeface="Calibri" panose="020F0502020204030204" pitchFamily="34" charset="0"/>
                        </a:rPr>
                      </a:br>
                      <a:r>
                        <a:rPr lang="en-MY" sz="1200" b="0" i="0" u="none" strike="noStrike" dirty="0">
                          <a:solidFill>
                            <a:srgbClr val="000000"/>
                          </a:solidFill>
                          <a:effectLst/>
                          <a:latin typeface="Calibri" panose="020F0502020204030204" pitchFamily="34" charset="0"/>
                        </a:rPr>
                        <a:t>Are they compatible with the strategic direction and context of the organisation?</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7885">
                <a:tc vMerge="1">
                  <a:txBody>
                    <a:bodyPr/>
                    <a:lstStyle/>
                    <a:p>
                      <a:endParaRPr lang="en-MY"/>
                    </a:p>
                  </a:txBody>
                  <a:tcPr/>
                </a:tc>
                <a:tc>
                  <a:txBody>
                    <a:bodyPr/>
                    <a:lstStyle/>
                    <a:p>
                      <a:pPr algn="l" fontAlgn="t"/>
                      <a:r>
                        <a:rPr lang="en-MY" sz="1200" b="0" i="0" u="none" strike="noStrike" dirty="0">
                          <a:solidFill>
                            <a:srgbClr val="000000"/>
                          </a:solidFill>
                          <a:effectLst/>
                          <a:latin typeface="Calibri" panose="020F0502020204030204" pitchFamily="34" charset="0"/>
                        </a:rPr>
                        <a:t>c) Do top management ensure that EMS requirements are integrated into its business processes?</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4798">
                <a:tc vMerge="1">
                  <a:txBody>
                    <a:bodyPr/>
                    <a:lstStyle/>
                    <a:p>
                      <a:endParaRPr lang="en-MY"/>
                    </a:p>
                  </a:txBody>
                  <a:tcPr/>
                </a:tc>
                <a:tc>
                  <a:txBody>
                    <a:bodyPr/>
                    <a:lstStyle/>
                    <a:p>
                      <a:pPr algn="l" fontAlgn="t"/>
                      <a:r>
                        <a:rPr lang="en-MY" sz="1200" b="0" i="0" u="none" strike="noStrike" dirty="0">
                          <a:solidFill>
                            <a:srgbClr val="000000"/>
                          </a:solidFill>
                          <a:effectLst/>
                          <a:latin typeface="Calibri" panose="020F0502020204030204" pitchFamily="34" charset="0"/>
                        </a:rPr>
                        <a:t>d) Are the resources needed for EMS made available by top management?</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dirty="0">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4060">
                <a:tc vMerge="1">
                  <a:txBody>
                    <a:bodyPr/>
                    <a:lstStyle/>
                    <a:p>
                      <a:endParaRPr lang="en-MY"/>
                    </a:p>
                  </a:txBody>
                  <a:tcPr/>
                </a:tc>
                <a:tc>
                  <a:txBody>
                    <a:bodyPr/>
                    <a:lstStyle/>
                    <a:p>
                      <a:pPr algn="l" fontAlgn="t"/>
                      <a:r>
                        <a:rPr lang="en-MY" sz="1200" b="0" i="0" u="none" strike="noStrike" dirty="0">
                          <a:solidFill>
                            <a:srgbClr val="000000"/>
                          </a:solidFill>
                          <a:effectLst/>
                          <a:latin typeface="Calibri" panose="020F0502020204030204" pitchFamily="34" charset="0"/>
                        </a:rPr>
                        <a:t>e) Do top management communicate the importance of effective environmental management</a:t>
                      </a:r>
                      <a:br>
                        <a:rPr lang="en-MY" sz="1200" b="0" i="0" u="none" strike="noStrike" dirty="0">
                          <a:solidFill>
                            <a:srgbClr val="000000"/>
                          </a:solidFill>
                          <a:effectLst/>
                          <a:latin typeface="Calibri" panose="020F0502020204030204" pitchFamily="34" charset="0"/>
                        </a:rPr>
                      </a:br>
                      <a:r>
                        <a:rPr lang="en-MY" sz="1200" b="0" i="0" u="none" strike="noStrike" dirty="0">
                          <a:solidFill>
                            <a:srgbClr val="000000"/>
                          </a:solidFill>
                          <a:effectLst/>
                          <a:latin typeface="Calibri" panose="020F0502020204030204" pitchFamily="34" charset="0"/>
                        </a:rPr>
                        <a:t>and conforming to the EMS requirements?</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74798">
                <a:tc vMerge="1">
                  <a:txBody>
                    <a:bodyPr/>
                    <a:lstStyle/>
                    <a:p>
                      <a:endParaRPr lang="en-MY"/>
                    </a:p>
                  </a:txBody>
                  <a:tcPr/>
                </a:tc>
                <a:tc>
                  <a:txBody>
                    <a:bodyPr/>
                    <a:lstStyle/>
                    <a:p>
                      <a:pPr algn="l" fontAlgn="t"/>
                      <a:r>
                        <a:rPr lang="en-MY" sz="1200" b="0" i="0" u="none" strike="noStrike" dirty="0">
                          <a:solidFill>
                            <a:srgbClr val="000000"/>
                          </a:solidFill>
                          <a:effectLst/>
                          <a:latin typeface="Calibri" panose="020F0502020204030204" pitchFamily="34" charset="0"/>
                        </a:rPr>
                        <a:t>f) Do top management ensure that EMS achieves its intended outcomes?</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46889">
                <a:tc vMerge="1">
                  <a:txBody>
                    <a:bodyPr/>
                    <a:lstStyle/>
                    <a:p>
                      <a:endParaRPr lang="en-MY"/>
                    </a:p>
                  </a:txBody>
                  <a:tcPr/>
                </a:tc>
                <a:tc>
                  <a:txBody>
                    <a:bodyPr/>
                    <a:lstStyle/>
                    <a:p>
                      <a:pPr algn="l" fontAlgn="t"/>
                      <a:r>
                        <a:rPr lang="en-MY" sz="1200" b="0" i="0" u="none" strike="noStrike">
                          <a:solidFill>
                            <a:srgbClr val="000000"/>
                          </a:solidFill>
                          <a:effectLst/>
                          <a:latin typeface="Calibri" panose="020F0502020204030204" pitchFamily="34" charset="0"/>
                        </a:rPr>
                        <a:t>g) Are employees encouraged to contribute to the effectiveness of EMS?</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74798">
                <a:tc vMerge="1">
                  <a:txBody>
                    <a:bodyPr/>
                    <a:lstStyle/>
                    <a:p>
                      <a:endParaRPr lang="en-MY"/>
                    </a:p>
                  </a:txBody>
                  <a:tcPr/>
                </a:tc>
                <a:tc>
                  <a:txBody>
                    <a:bodyPr/>
                    <a:lstStyle/>
                    <a:p>
                      <a:pPr algn="l" fontAlgn="t"/>
                      <a:r>
                        <a:rPr lang="en-MY" sz="1200" b="0" i="0" u="none" strike="noStrike" dirty="0">
                          <a:solidFill>
                            <a:srgbClr val="000000"/>
                          </a:solidFill>
                          <a:effectLst/>
                          <a:latin typeface="Calibri" panose="020F0502020204030204" pitchFamily="34" charset="0"/>
                        </a:rPr>
                        <a:t>h) Is continual improvement of EMS promoted by top management? How?</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46889">
                <a:tc vMerge="1">
                  <a:txBody>
                    <a:bodyPr/>
                    <a:lstStyle/>
                    <a:p>
                      <a:endParaRPr lang="en-MY"/>
                    </a:p>
                  </a:txBody>
                  <a:tcPr/>
                </a:tc>
                <a:tc>
                  <a:txBody>
                    <a:bodyPr/>
                    <a:lstStyle/>
                    <a:p>
                      <a:pPr algn="l" fontAlgn="t"/>
                      <a:r>
                        <a:rPr lang="en-MY" sz="1200" b="0" i="0" u="none" strike="noStrike">
                          <a:solidFill>
                            <a:srgbClr val="000000"/>
                          </a:solidFill>
                          <a:effectLst/>
                          <a:latin typeface="Calibri" panose="020F0502020204030204" pitchFamily="34" charset="0"/>
                        </a:rPr>
                        <a:t>i) Do top management support other management roles related to the EMS?</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47147">
                <a:tc rowSpan="8">
                  <a:txBody>
                    <a:bodyPr/>
                    <a:lstStyle/>
                    <a:p>
                      <a:pPr algn="l" fontAlgn="t"/>
                      <a:r>
                        <a:rPr lang="en-MY" sz="1400" b="1" i="0" u="none" strike="noStrike" dirty="0">
                          <a:solidFill>
                            <a:srgbClr val="000000"/>
                          </a:solidFill>
                          <a:effectLst/>
                          <a:latin typeface="Calibri" panose="020F0502020204030204" pitchFamily="34" charset="0"/>
                        </a:rPr>
                        <a:t>5.2 Environmental Policy</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dirty="0">
                          <a:solidFill>
                            <a:srgbClr val="000000"/>
                          </a:solidFill>
                          <a:effectLst/>
                          <a:latin typeface="Calibri" panose="020F0502020204030204" pitchFamily="34" charset="0"/>
                        </a:rPr>
                        <a:t>a) Is the environmental policy appropriate to the purpose and</a:t>
                      </a:r>
                      <a:br>
                        <a:rPr lang="en-MY" sz="1200" b="0" i="0" u="none" strike="noStrike" dirty="0">
                          <a:solidFill>
                            <a:srgbClr val="000000"/>
                          </a:solidFill>
                          <a:effectLst/>
                          <a:latin typeface="Calibri" panose="020F0502020204030204" pitchFamily="34" charset="0"/>
                        </a:rPr>
                      </a:br>
                      <a:r>
                        <a:rPr lang="en-MY" sz="1200" b="0" i="0" u="none" strike="noStrike" dirty="0">
                          <a:solidFill>
                            <a:srgbClr val="000000"/>
                          </a:solidFill>
                          <a:effectLst/>
                          <a:latin typeface="Calibri" panose="020F0502020204030204" pitchFamily="34" charset="0"/>
                        </a:rPr>
                        <a:t>context of the organisation, including the nature, scale and environmental impacts of its activities, products and services?</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46889">
                <a:tc vMerge="1">
                  <a:txBody>
                    <a:bodyPr/>
                    <a:lstStyle/>
                    <a:p>
                      <a:endParaRPr lang="en-MY"/>
                    </a:p>
                  </a:txBody>
                  <a:tcPr/>
                </a:tc>
                <a:tc>
                  <a:txBody>
                    <a:bodyPr/>
                    <a:lstStyle/>
                    <a:p>
                      <a:pPr algn="l" fontAlgn="t"/>
                      <a:r>
                        <a:rPr lang="en-MY" sz="1200" b="0" i="0" u="none" strike="noStrike">
                          <a:solidFill>
                            <a:srgbClr val="000000"/>
                          </a:solidFill>
                          <a:effectLst/>
                          <a:latin typeface="Calibri" panose="020F0502020204030204" pitchFamily="34" charset="0"/>
                        </a:rPr>
                        <a:t>b) Does the policy provide a framework for setting environmental objectives?</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60973">
                <a:tc vMerge="1">
                  <a:txBody>
                    <a:bodyPr/>
                    <a:lstStyle/>
                    <a:p>
                      <a:endParaRPr lang="en-MY"/>
                    </a:p>
                  </a:txBody>
                  <a:tcPr/>
                </a:tc>
                <a:tc>
                  <a:txBody>
                    <a:bodyPr/>
                    <a:lstStyle/>
                    <a:p>
                      <a:pPr algn="l" fontAlgn="t"/>
                      <a:r>
                        <a:rPr lang="en-MY" sz="1200" b="0" i="0" u="none" strike="noStrike" dirty="0">
                          <a:solidFill>
                            <a:srgbClr val="000000"/>
                          </a:solidFill>
                          <a:effectLst/>
                          <a:latin typeface="Calibri" panose="020F0502020204030204" pitchFamily="34" charset="0"/>
                        </a:rPr>
                        <a:t>c) Does the policy include a commitment to the protection of the environment relevant to the</a:t>
                      </a:r>
                      <a:br>
                        <a:rPr lang="en-MY" sz="1200" b="0" i="0" u="none" strike="noStrike" dirty="0">
                          <a:solidFill>
                            <a:srgbClr val="000000"/>
                          </a:solidFill>
                          <a:effectLst/>
                          <a:latin typeface="Calibri" panose="020F0502020204030204" pitchFamily="34" charset="0"/>
                        </a:rPr>
                      </a:br>
                      <a:r>
                        <a:rPr lang="en-MY" sz="1200" b="0" i="0" u="none" strike="noStrike" dirty="0">
                          <a:solidFill>
                            <a:srgbClr val="000000"/>
                          </a:solidFill>
                          <a:effectLst/>
                          <a:latin typeface="Calibri" panose="020F0502020204030204" pitchFamily="34" charset="0"/>
                        </a:rPr>
                        <a:t>context of the organisation?</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95852">
                <a:tc vMerge="1">
                  <a:txBody>
                    <a:bodyPr/>
                    <a:lstStyle/>
                    <a:p>
                      <a:endParaRPr lang="en-MY"/>
                    </a:p>
                  </a:txBody>
                  <a:tcPr/>
                </a:tc>
                <a:tc>
                  <a:txBody>
                    <a:bodyPr/>
                    <a:lstStyle/>
                    <a:p>
                      <a:pPr algn="l" fontAlgn="t"/>
                      <a:r>
                        <a:rPr lang="en-MY" sz="1200" b="0" i="0" u="none" strike="noStrike" dirty="0">
                          <a:solidFill>
                            <a:srgbClr val="000000"/>
                          </a:solidFill>
                          <a:effectLst/>
                          <a:latin typeface="Calibri" panose="020F0502020204030204" pitchFamily="34" charset="0"/>
                        </a:rPr>
                        <a:t>d) Does the policy include a commitment to fulfil its compliance obligations?</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342741">
                <a:tc vMerge="1">
                  <a:txBody>
                    <a:bodyPr/>
                    <a:lstStyle/>
                    <a:p>
                      <a:endParaRPr lang="en-MY"/>
                    </a:p>
                  </a:txBody>
                  <a:tcPr/>
                </a:tc>
                <a:tc>
                  <a:txBody>
                    <a:bodyPr/>
                    <a:lstStyle/>
                    <a:p>
                      <a:pPr algn="l" fontAlgn="t"/>
                      <a:r>
                        <a:rPr lang="en-MY" sz="1200" b="0" i="0" u="none" strike="noStrike" dirty="0">
                          <a:solidFill>
                            <a:srgbClr val="000000"/>
                          </a:solidFill>
                          <a:effectLst/>
                          <a:latin typeface="Calibri" panose="020F0502020204030204" pitchFamily="34" charset="0"/>
                        </a:rPr>
                        <a:t>e) Does the policy include a commitment to continual improvement of the EMS?</a:t>
                      </a:r>
                      <a:br>
                        <a:rPr lang="en-MY" sz="1200" b="0" i="0" u="none" strike="noStrike" dirty="0">
                          <a:solidFill>
                            <a:srgbClr val="000000"/>
                          </a:solidFill>
                          <a:effectLst/>
                          <a:latin typeface="Calibri" panose="020F0502020204030204" pitchFamily="34" charset="0"/>
                        </a:rPr>
                      </a:br>
                      <a:r>
                        <a:rPr lang="en-MY" sz="1200" b="0" i="0" u="none" strike="noStrike" dirty="0">
                          <a:solidFill>
                            <a:srgbClr val="000000"/>
                          </a:solidFill>
                          <a:effectLst/>
                          <a:latin typeface="Calibri" panose="020F0502020204030204" pitchFamily="34" charset="0"/>
                        </a:rPr>
                        <a:t>Does the policy include a commitment to enhance environmental performance?</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46889">
                <a:tc vMerge="1">
                  <a:txBody>
                    <a:bodyPr/>
                    <a:lstStyle/>
                    <a:p>
                      <a:endParaRPr lang="en-MY"/>
                    </a:p>
                  </a:txBody>
                  <a:tcPr/>
                </a:tc>
                <a:tc>
                  <a:txBody>
                    <a:bodyPr/>
                    <a:lstStyle/>
                    <a:p>
                      <a:pPr algn="l" fontAlgn="t"/>
                      <a:r>
                        <a:rPr lang="en-MY" sz="1200" b="0" i="0" u="none" strike="noStrike" dirty="0">
                          <a:solidFill>
                            <a:srgbClr val="000000"/>
                          </a:solidFill>
                          <a:effectLst/>
                          <a:latin typeface="Calibri" panose="020F0502020204030204" pitchFamily="34" charset="0"/>
                        </a:rPr>
                        <a:t>Is the environmental policy documented?</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44815">
                <a:tc vMerge="1">
                  <a:txBody>
                    <a:bodyPr/>
                    <a:lstStyle/>
                    <a:p>
                      <a:endParaRPr lang="en-MY"/>
                    </a:p>
                  </a:txBody>
                  <a:tcPr/>
                </a:tc>
                <a:tc>
                  <a:txBody>
                    <a:bodyPr/>
                    <a:lstStyle/>
                    <a:p>
                      <a:pPr algn="l" fontAlgn="t"/>
                      <a:r>
                        <a:rPr lang="en-MY" sz="1200" b="0" i="0" u="none" strike="noStrike" dirty="0">
                          <a:solidFill>
                            <a:srgbClr val="000000"/>
                          </a:solidFill>
                          <a:effectLst/>
                          <a:latin typeface="Calibri" panose="020F0502020204030204" pitchFamily="34" charset="0"/>
                        </a:rPr>
                        <a:t>Is the environmental policy communicated within the organisation?</a:t>
                      </a:r>
                      <a:br>
                        <a:rPr lang="en-MY" sz="1200" b="0" i="0" u="none" strike="noStrike" dirty="0">
                          <a:solidFill>
                            <a:srgbClr val="000000"/>
                          </a:solidFill>
                          <a:effectLst/>
                          <a:latin typeface="Calibri" panose="020F0502020204030204" pitchFamily="34" charset="0"/>
                        </a:rPr>
                      </a:br>
                      <a:r>
                        <a:rPr lang="en-MY" sz="1200" b="0" i="0" u="none" strike="noStrike" dirty="0">
                          <a:solidFill>
                            <a:srgbClr val="000000"/>
                          </a:solidFill>
                          <a:effectLst/>
                          <a:latin typeface="Calibri" panose="020F0502020204030204" pitchFamily="34" charset="0"/>
                        </a:rPr>
                        <a:t>How was it communicated?</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17885">
                <a:tc vMerge="1">
                  <a:txBody>
                    <a:bodyPr/>
                    <a:lstStyle/>
                    <a:p>
                      <a:endParaRPr lang="en-MY"/>
                    </a:p>
                  </a:txBody>
                  <a:tcPr/>
                </a:tc>
                <a:tc>
                  <a:txBody>
                    <a:bodyPr/>
                    <a:lstStyle/>
                    <a:p>
                      <a:pPr algn="l" fontAlgn="t"/>
                      <a:r>
                        <a:rPr lang="en-MY" sz="1200" b="0" i="0" u="none" strike="noStrike" dirty="0">
                          <a:solidFill>
                            <a:srgbClr val="000000"/>
                          </a:solidFill>
                          <a:effectLst/>
                          <a:latin typeface="Calibri" panose="020F0502020204030204" pitchFamily="34" charset="0"/>
                        </a:rPr>
                        <a:t>Is the environmental policy made available to interested parties?</a:t>
                      </a:r>
                      <a:br>
                        <a:rPr lang="en-MY" sz="1200" b="0" i="0" u="none" strike="noStrike" dirty="0">
                          <a:solidFill>
                            <a:srgbClr val="000000"/>
                          </a:solidFill>
                          <a:effectLst/>
                          <a:latin typeface="Calibri" panose="020F0502020204030204" pitchFamily="34" charset="0"/>
                        </a:rPr>
                      </a:br>
                      <a:r>
                        <a:rPr lang="en-MY" sz="1200" b="0" i="0" u="none" strike="noStrike" dirty="0">
                          <a:solidFill>
                            <a:srgbClr val="000000"/>
                          </a:solidFill>
                          <a:effectLst/>
                          <a:latin typeface="Calibri" panose="020F0502020204030204" pitchFamily="34" charset="0"/>
                        </a:rPr>
                        <a:t>How?</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200" b="0" i="0" u="none" strike="noStrike" dirty="0">
                          <a:solidFill>
                            <a:srgbClr val="000000"/>
                          </a:solidFill>
                          <a:effectLst/>
                          <a:latin typeface="Calibri" panose="020F0502020204030204" pitchFamily="34" charset="0"/>
                        </a:rPr>
                        <a:t> </a:t>
                      </a:r>
                    </a:p>
                  </a:txBody>
                  <a:tcPr marL="2448" marR="2448" marT="24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bl>
          </a:graphicData>
        </a:graphic>
      </p:graphicFrame>
      <p:sp>
        <p:nvSpPr>
          <p:cNvPr id="9" name="TextBox 8"/>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SENARAI SEMAK PELAKSANAAN EMS </a:t>
            </a:r>
            <a:endParaRPr lang="en-MY" sz="2800" b="1" dirty="0">
              <a:solidFill>
                <a:schemeClr val="bg1"/>
              </a:solidFill>
            </a:endParaRPr>
          </a:p>
        </p:txBody>
      </p:sp>
      <p:pic>
        <p:nvPicPr>
          <p:cNvPr id="11" name="Picture 10"/>
          <p:cNvPicPr>
            <a:picLocks noChangeAspect="1"/>
          </p:cNvPicPr>
          <p:nvPr/>
        </p:nvPicPr>
        <p:blipFill>
          <a:blip r:embed="rId2"/>
          <a:stretch>
            <a:fillRect/>
          </a:stretch>
        </p:blipFill>
        <p:spPr>
          <a:xfrm>
            <a:off x="223954" y="185149"/>
            <a:ext cx="1884933" cy="891059"/>
          </a:xfrm>
          <a:prstGeom prst="rect">
            <a:avLst/>
          </a:prstGeom>
        </p:spPr>
      </p:pic>
      <p:pic>
        <p:nvPicPr>
          <p:cNvPr id="12" name="Picture 11"/>
          <p:cNvPicPr>
            <a:picLocks noChangeAspect="1"/>
          </p:cNvPicPr>
          <p:nvPr/>
        </p:nvPicPr>
        <p:blipFill>
          <a:blip r:embed="rId3"/>
          <a:stretch>
            <a:fillRect/>
          </a:stretch>
        </p:blipFill>
        <p:spPr>
          <a:xfrm>
            <a:off x="11174370" y="69090"/>
            <a:ext cx="822058" cy="1260490"/>
          </a:xfrm>
          <a:prstGeom prst="rect">
            <a:avLst/>
          </a:prstGeom>
        </p:spPr>
      </p:pic>
      <p:pic>
        <p:nvPicPr>
          <p:cNvPr id="14" name="Picture 13"/>
          <p:cNvPicPr>
            <a:picLocks noChangeAspect="1"/>
          </p:cNvPicPr>
          <p:nvPr/>
        </p:nvPicPr>
        <p:blipFill>
          <a:blip r:embed="rId4"/>
          <a:stretch>
            <a:fillRect/>
          </a:stretch>
        </p:blipFill>
        <p:spPr>
          <a:xfrm>
            <a:off x="8668455" y="563677"/>
            <a:ext cx="2408129" cy="707197"/>
          </a:xfrm>
          <a:prstGeom prst="rect">
            <a:avLst/>
          </a:prstGeom>
        </p:spPr>
      </p:pic>
      <p:sp>
        <p:nvSpPr>
          <p:cNvPr id="15" name="TextBox 14"/>
          <p:cNvSpPr txBox="1"/>
          <p:nvPr/>
        </p:nvSpPr>
        <p:spPr>
          <a:xfrm>
            <a:off x="3242732" y="514669"/>
            <a:ext cx="4961467" cy="369332"/>
          </a:xfrm>
          <a:prstGeom prst="rect">
            <a:avLst/>
          </a:prstGeom>
          <a:noFill/>
        </p:spPr>
        <p:txBody>
          <a:bodyPr wrap="square" rtlCol="0">
            <a:spAutoFit/>
          </a:bodyPr>
          <a:lstStyle/>
          <a:p>
            <a:r>
              <a:rPr lang="en-US" b="1" dirty="0">
                <a:solidFill>
                  <a:schemeClr val="accent6">
                    <a:lumMod val="50000"/>
                  </a:schemeClr>
                </a:solidFill>
              </a:rPr>
              <a:t>MENGIKUT KLAUSA, STANDARD ISO 14001:2015</a:t>
            </a:r>
            <a:endParaRPr lang="en-MY" b="1" dirty="0">
              <a:solidFill>
                <a:schemeClr val="accent6">
                  <a:lumMod val="50000"/>
                </a:schemeClr>
              </a:solidFill>
            </a:endParaRPr>
          </a:p>
        </p:txBody>
      </p:sp>
    </p:spTree>
    <p:extLst>
      <p:ext uri="{BB962C8B-B14F-4D97-AF65-F5344CB8AC3E}">
        <p14:creationId xmlns:p14="http://schemas.microsoft.com/office/powerpoint/2010/main" val="41968903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descr="Inner-UPM-Template_Option-1A.jpg"/>
          <p:cNvPicPr>
            <a:picLocks noChangeAspect="1"/>
          </p:cNvPicPr>
          <p:nvPr/>
        </p:nvPicPr>
        <p:blipFill>
          <a:blip r:embed="rId2"/>
          <a:stretch>
            <a:fillRect/>
          </a:stretch>
        </p:blipFill>
        <p:spPr>
          <a:xfrm>
            <a:off x="0" y="6353273"/>
            <a:ext cx="8437222" cy="504727"/>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928528679"/>
              </p:ext>
            </p:extLst>
          </p:nvPr>
        </p:nvGraphicFramePr>
        <p:xfrm>
          <a:off x="1013884" y="2147093"/>
          <a:ext cx="10350500" cy="1524000"/>
        </p:xfrm>
        <a:graphic>
          <a:graphicData uri="http://schemas.openxmlformats.org/drawingml/2006/table">
            <a:tbl>
              <a:tblPr/>
              <a:tblGrid>
                <a:gridCol w="1803424">
                  <a:extLst>
                    <a:ext uri="{9D8B030D-6E8A-4147-A177-3AD203B41FA5}">
                      <a16:colId xmlns:a16="http://schemas.microsoft.com/office/drawing/2014/main" val="20000"/>
                    </a:ext>
                  </a:extLst>
                </a:gridCol>
                <a:gridCol w="6038825">
                  <a:extLst>
                    <a:ext uri="{9D8B030D-6E8A-4147-A177-3AD203B41FA5}">
                      <a16:colId xmlns:a16="http://schemas.microsoft.com/office/drawing/2014/main" val="20001"/>
                    </a:ext>
                  </a:extLst>
                </a:gridCol>
                <a:gridCol w="728134">
                  <a:extLst>
                    <a:ext uri="{9D8B030D-6E8A-4147-A177-3AD203B41FA5}">
                      <a16:colId xmlns:a16="http://schemas.microsoft.com/office/drawing/2014/main" val="20002"/>
                    </a:ext>
                  </a:extLst>
                </a:gridCol>
                <a:gridCol w="926369">
                  <a:extLst>
                    <a:ext uri="{9D8B030D-6E8A-4147-A177-3AD203B41FA5}">
                      <a16:colId xmlns:a16="http://schemas.microsoft.com/office/drawing/2014/main" val="20003"/>
                    </a:ext>
                  </a:extLst>
                </a:gridCol>
                <a:gridCol w="853748">
                  <a:extLst>
                    <a:ext uri="{9D8B030D-6E8A-4147-A177-3AD203B41FA5}">
                      <a16:colId xmlns:a16="http://schemas.microsoft.com/office/drawing/2014/main" val="20004"/>
                    </a:ext>
                  </a:extLst>
                </a:gridCol>
              </a:tblGrid>
              <a:tr h="762000">
                <a:tc rowSpan="2">
                  <a:txBody>
                    <a:bodyPr/>
                    <a:lstStyle/>
                    <a:p>
                      <a:pPr algn="l" fontAlgn="t"/>
                      <a:r>
                        <a:rPr lang="en-MY" sz="1600" b="1" i="0" u="none" strike="noStrike" dirty="0">
                          <a:solidFill>
                            <a:srgbClr val="000000"/>
                          </a:solidFill>
                          <a:effectLst/>
                          <a:latin typeface="Calibri" panose="020F0502020204030204" pitchFamily="34" charset="0"/>
                        </a:rPr>
                        <a:t>5.3 Organisational roles, responsibilities and authorities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Are roles and responsibilities assigned by top management and communicated within the organisation?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62000">
                <a:tc vMerge="1">
                  <a:txBody>
                    <a:bodyPr/>
                    <a:lstStyle/>
                    <a:p>
                      <a:endParaRPr lang="en-MY"/>
                    </a:p>
                  </a:txBody>
                  <a:tcPr/>
                </a:tc>
                <a:tc>
                  <a:txBody>
                    <a:bodyPr/>
                    <a:lstStyle/>
                    <a:p>
                      <a:pPr algn="l" fontAlgn="t"/>
                      <a:r>
                        <a:rPr lang="en-MY" sz="1400" b="0" i="0" u="none" strike="noStrike">
                          <a:solidFill>
                            <a:srgbClr val="000000"/>
                          </a:solidFill>
                          <a:effectLst/>
                          <a:latin typeface="Calibri" panose="020F0502020204030204" pitchFamily="34" charset="0"/>
                        </a:rPr>
                        <a:t>Have people been assigned to report to top management on the EMS’s performance?</a:t>
                      </a:r>
                      <a:br>
                        <a:rPr lang="en-MY" sz="1400" b="0" i="0" u="none" strike="noStrike">
                          <a:solidFill>
                            <a:srgbClr val="000000"/>
                          </a:solidFill>
                          <a:effectLst/>
                          <a:latin typeface="Calibri" panose="020F0502020204030204" pitchFamily="34" charset="0"/>
                        </a:rPr>
                      </a:br>
                      <a:endParaRPr lang="en-MY" sz="1400" b="0" i="0" u="none" strike="noStrike">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dirty="0">
                          <a:solidFill>
                            <a:srgbClr val="000000"/>
                          </a:solidFill>
                          <a:effectLst/>
                          <a:latin typeface="Calibri" panose="020F050202020403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TextBox 8"/>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SENARAI SEMAK PELAKSANAAN EMS </a:t>
            </a:r>
            <a:endParaRPr lang="en-MY" sz="2800" b="1" dirty="0">
              <a:solidFill>
                <a:schemeClr val="bg1"/>
              </a:solidFill>
            </a:endParaRPr>
          </a:p>
        </p:txBody>
      </p:sp>
      <p:pic>
        <p:nvPicPr>
          <p:cNvPr id="11" name="Picture 10"/>
          <p:cNvPicPr>
            <a:picLocks noChangeAspect="1"/>
          </p:cNvPicPr>
          <p:nvPr/>
        </p:nvPicPr>
        <p:blipFill>
          <a:blip r:embed="rId3"/>
          <a:stretch>
            <a:fillRect/>
          </a:stretch>
        </p:blipFill>
        <p:spPr>
          <a:xfrm>
            <a:off x="223954" y="185149"/>
            <a:ext cx="1884933" cy="891059"/>
          </a:xfrm>
          <a:prstGeom prst="rect">
            <a:avLst/>
          </a:prstGeom>
        </p:spPr>
      </p:pic>
      <p:pic>
        <p:nvPicPr>
          <p:cNvPr id="12" name="Picture 11"/>
          <p:cNvPicPr>
            <a:picLocks noChangeAspect="1"/>
          </p:cNvPicPr>
          <p:nvPr/>
        </p:nvPicPr>
        <p:blipFill>
          <a:blip r:embed="rId4"/>
          <a:stretch>
            <a:fillRect/>
          </a:stretch>
        </p:blipFill>
        <p:spPr>
          <a:xfrm>
            <a:off x="11174370" y="69090"/>
            <a:ext cx="822058" cy="1260490"/>
          </a:xfrm>
          <a:prstGeom prst="rect">
            <a:avLst/>
          </a:prstGeom>
        </p:spPr>
      </p:pic>
      <p:pic>
        <p:nvPicPr>
          <p:cNvPr id="14" name="Picture 13"/>
          <p:cNvPicPr>
            <a:picLocks noChangeAspect="1"/>
          </p:cNvPicPr>
          <p:nvPr/>
        </p:nvPicPr>
        <p:blipFill>
          <a:blip r:embed="rId5"/>
          <a:stretch>
            <a:fillRect/>
          </a:stretch>
        </p:blipFill>
        <p:spPr>
          <a:xfrm>
            <a:off x="8668455" y="563677"/>
            <a:ext cx="2408129" cy="707197"/>
          </a:xfrm>
          <a:prstGeom prst="rect">
            <a:avLst/>
          </a:prstGeom>
        </p:spPr>
      </p:pic>
      <p:sp>
        <p:nvSpPr>
          <p:cNvPr id="15" name="TextBox 14"/>
          <p:cNvSpPr txBox="1"/>
          <p:nvPr/>
        </p:nvSpPr>
        <p:spPr>
          <a:xfrm>
            <a:off x="3242732" y="514669"/>
            <a:ext cx="4961467" cy="369332"/>
          </a:xfrm>
          <a:prstGeom prst="rect">
            <a:avLst/>
          </a:prstGeom>
          <a:noFill/>
        </p:spPr>
        <p:txBody>
          <a:bodyPr wrap="square" rtlCol="0">
            <a:spAutoFit/>
          </a:bodyPr>
          <a:lstStyle/>
          <a:p>
            <a:r>
              <a:rPr lang="en-US" b="1" dirty="0">
                <a:solidFill>
                  <a:schemeClr val="accent6">
                    <a:lumMod val="50000"/>
                  </a:schemeClr>
                </a:solidFill>
              </a:rPr>
              <a:t>MENGIKUT KLAUSA, STANDARD ISO 14001:2015</a:t>
            </a:r>
            <a:endParaRPr lang="en-MY" b="1" dirty="0">
              <a:solidFill>
                <a:schemeClr val="accent6">
                  <a:lumMod val="50000"/>
                </a:schemeClr>
              </a:solidFill>
            </a:endParaRPr>
          </a:p>
        </p:txBody>
      </p:sp>
    </p:spTree>
    <p:extLst>
      <p:ext uri="{BB962C8B-B14F-4D97-AF65-F5344CB8AC3E}">
        <p14:creationId xmlns:p14="http://schemas.microsoft.com/office/powerpoint/2010/main" val="16628580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descr="Inner-UPM-Template_Option-1A.jpg"/>
          <p:cNvPicPr>
            <a:picLocks noChangeAspect="1"/>
          </p:cNvPicPr>
          <p:nvPr/>
        </p:nvPicPr>
        <p:blipFill>
          <a:blip r:embed="rId2"/>
          <a:stretch>
            <a:fillRect/>
          </a:stretch>
        </p:blipFill>
        <p:spPr>
          <a:xfrm>
            <a:off x="0" y="6353273"/>
            <a:ext cx="8437222" cy="504727"/>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67206198"/>
              </p:ext>
            </p:extLst>
          </p:nvPr>
        </p:nvGraphicFramePr>
        <p:xfrm>
          <a:off x="711198" y="1076208"/>
          <a:ext cx="10786534" cy="5077866"/>
        </p:xfrm>
        <a:graphic>
          <a:graphicData uri="http://schemas.openxmlformats.org/drawingml/2006/table">
            <a:tbl>
              <a:tblPr/>
              <a:tblGrid>
                <a:gridCol w="1879396">
                  <a:extLst>
                    <a:ext uri="{9D8B030D-6E8A-4147-A177-3AD203B41FA5}">
                      <a16:colId xmlns:a16="http://schemas.microsoft.com/office/drawing/2014/main" val="20000"/>
                    </a:ext>
                  </a:extLst>
                </a:gridCol>
                <a:gridCol w="1879396">
                  <a:extLst>
                    <a:ext uri="{9D8B030D-6E8A-4147-A177-3AD203B41FA5}">
                      <a16:colId xmlns:a16="http://schemas.microsoft.com/office/drawing/2014/main" val="20001"/>
                    </a:ext>
                  </a:extLst>
                </a:gridCol>
                <a:gridCol w="3069014">
                  <a:extLst>
                    <a:ext uri="{9D8B030D-6E8A-4147-A177-3AD203B41FA5}">
                      <a16:colId xmlns:a16="http://schemas.microsoft.com/office/drawing/2014/main" val="20002"/>
                    </a:ext>
                  </a:extLst>
                </a:gridCol>
                <a:gridCol w="1765863">
                  <a:extLst>
                    <a:ext uri="{9D8B030D-6E8A-4147-A177-3AD203B41FA5}">
                      <a16:colId xmlns:a16="http://schemas.microsoft.com/office/drawing/2014/main" val="20003"/>
                    </a:ext>
                  </a:extLst>
                </a:gridCol>
                <a:gridCol w="584200">
                  <a:extLst>
                    <a:ext uri="{9D8B030D-6E8A-4147-A177-3AD203B41FA5}">
                      <a16:colId xmlns:a16="http://schemas.microsoft.com/office/drawing/2014/main" val="20004"/>
                    </a:ext>
                  </a:extLst>
                </a:gridCol>
                <a:gridCol w="718951">
                  <a:extLst>
                    <a:ext uri="{9D8B030D-6E8A-4147-A177-3AD203B41FA5}">
                      <a16:colId xmlns:a16="http://schemas.microsoft.com/office/drawing/2014/main" val="20005"/>
                    </a:ext>
                  </a:extLst>
                </a:gridCol>
                <a:gridCol w="889714">
                  <a:extLst>
                    <a:ext uri="{9D8B030D-6E8A-4147-A177-3AD203B41FA5}">
                      <a16:colId xmlns:a16="http://schemas.microsoft.com/office/drawing/2014/main" val="20006"/>
                    </a:ext>
                  </a:extLst>
                </a:gridCol>
              </a:tblGrid>
              <a:tr h="111691">
                <a:tc>
                  <a:txBody>
                    <a:bodyPr/>
                    <a:lstStyle/>
                    <a:p>
                      <a:pPr algn="l" fontAlgn="t"/>
                      <a:r>
                        <a:rPr lang="en-MY" sz="1400" b="1" i="0" u="none" strike="noStrike" dirty="0">
                          <a:solidFill>
                            <a:srgbClr val="000000"/>
                          </a:solidFill>
                          <a:effectLst/>
                          <a:latin typeface="Calibri" panose="020F0502020204030204" pitchFamily="34" charset="0"/>
                        </a:rPr>
                        <a:t>6. Planning</a:t>
                      </a:r>
                    </a:p>
                  </a:txBody>
                  <a:tcPr marL="4119" marR="4119" marT="4119" marB="0">
                    <a:lnL>
                      <a:noFill/>
                    </a:lnL>
                    <a:lnR>
                      <a:noFill/>
                    </a:lnR>
                    <a:lnT>
                      <a:noFill/>
                    </a:lnT>
                    <a:lnB>
                      <a:noFill/>
                    </a:lnB>
                  </a:tcPr>
                </a:tc>
                <a:tc>
                  <a:txBody>
                    <a:bodyPr/>
                    <a:lstStyle/>
                    <a:p>
                      <a:pPr algn="l" fontAlgn="t"/>
                      <a:endParaRPr lang="en-MY" sz="1400" b="0" i="0" u="none" strike="noStrike">
                        <a:solidFill>
                          <a:srgbClr val="000000"/>
                        </a:solidFill>
                        <a:effectLst/>
                        <a:latin typeface="Calibri" panose="020F0502020204030204" pitchFamily="34" charset="0"/>
                      </a:endParaRPr>
                    </a:p>
                  </a:txBody>
                  <a:tcPr marL="4119" marR="4119" marT="4119" marB="0">
                    <a:lnL>
                      <a:noFill/>
                    </a:lnL>
                    <a:lnR>
                      <a:noFill/>
                    </a:lnR>
                    <a:lnT>
                      <a:noFill/>
                    </a:lnT>
                    <a:lnB>
                      <a:noFill/>
                    </a:lnB>
                  </a:tcPr>
                </a:tc>
                <a:tc>
                  <a:txBody>
                    <a:bodyPr/>
                    <a:lstStyle/>
                    <a:p>
                      <a:pPr algn="l" fontAlgn="t"/>
                      <a:endParaRPr lang="en-MY" sz="1400" b="0" i="0" u="none" strike="noStrike">
                        <a:solidFill>
                          <a:srgbClr val="000000"/>
                        </a:solidFill>
                        <a:effectLst/>
                        <a:latin typeface="Calibri" panose="020F0502020204030204" pitchFamily="34" charset="0"/>
                      </a:endParaRPr>
                    </a:p>
                  </a:txBody>
                  <a:tcPr marL="4119" marR="4119" marT="4119" marB="0">
                    <a:lnL>
                      <a:noFill/>
                    </a:lnL>
                    <a:lnR>
                      <a:noFill/>
                    </a:lnR>
                    <a:lnT>
                      <a:noFill/>
                    </a:lnT>
                    <a:lnB>
                      <a:noFill/>
                    </a:lnB>
                  </a:tcPr>
                </a:tc>
                <a:tc gridSpan="3">
                  <a:txBody>
                    <a:bodyPr/>
                    <a:lstStyle/>
                    <a:p>
                      <a:pPr algn="l" fontAlgn="t"/>
                      <a:endParaRPr lang="en-MY" sz="1400" b="0" i="0" u="none" strike="noStrike">
                        <a:solidFill>
                          <a:srgbClr val="000000"/>
                        </a:solidFill>
                        <a:effectLst/>
                        <a:latin typeface="Calibri" panose="020F0502020204030204" pitchFamily="34" charset="0"/>
                      </a:endParaRPr>
                    </a:p>
                  </a:txBody>
                  <a:tcPr marL="4119" marR="4119" marT="4119" marB="0">
                    <a:lnL>
                      <a:noFill/>
                    </a:lnL>
                    <a:lnR>
                      <a:noFill/>
                    </a:lnR>
                    <a:lnT>
                      <a:noFill/>
                    </a:lnT>
                    <a:lnB>
                      <a:noFill/>
                    </a:lnB>
                  </a:tcPr>
                </a:tc>
                <a:tc hMerge="1">
                  <a:txBody>
                    <a:bodyPr/>
                    <a:lstStyle/>
                    <a:p>
                      <a:endParaRPr lang="en-MY"/>
                    </a:p>
                  </a:txBody>
                  <a:tcPr/>
                </a:tc>
                <a:tc hMerge="1">
                  <a:txBody>
                    <a:bodyPr/>
                    <a:lstStyle/>
                    <a:p>
                      <a:endParaRPr lang="en-MY"/>
                    </a:p>
                  </a:txBody>
                  <a:tcPr/>
                </a:tc>
                <a:tc>
                  <a:txBody>
                    <a:bodyPr/>
                    <a:lstStyle/>
                    <a:p>
                      <a:pPr algn="l" fontAlgn="t"/>
                      <a:endParaRPr lang="en-MY" sz="1400" b="0" i="0" u="none" strike="noStrike">
                        <a:solidFill>
                          <a:srgbClr val="000000"/>
                        </a:solidFill>
                        <a:effectLst/>
                        <a:latin typeface="Calibri" panose="020F0502020204030204" pitchFamily="34" charset="0"/>
                      </a:endParaRPr>
                    </a:p>
                  </a:txBody>
                  <a:tcPr marL="4119" marR="4119" marT="4119" marB="0">
                    <a:lnL>
                      <a:noFill/>
                    </a:lnL>
                    <a:lnR>
                      <a:noFill/>
                    </a:lnR>
                    <a:lnT>
                      <a:noFill/>
                    </a:lnT>
                    <a:lnB>
                      <a:noFill/>
                    </a:lnB>
                  </a:tcPr>
                </a:tc>
                <a:extLst>
                  <a:ext uri="{0D108BD9-81ED-4DB2-BD59-A6C34878D82A}">
                    <a16:rowId xmlns:a16="http://schemas.microsoft.com/office/drawing/2014/main" val="10000"/>
                  </a:ext>
                </a:extLst>
              </a:tr>
              <a:tr h="82380">
                <a:tc>
                  <a:txBody>
                    <a:bodyPr/>
                    <a:lstStyle/>
                    <a:p>
                      <a:pPr algn="l" fontAlgn="t"/>
                      <a:endParaRPr lang="en-MY" sz="1400" b="0" i="0" u="none" strike="noStrike">
                        <a:solidFill>
                          <a:srgbClr val="000000"/>
                        </a:solidFill>
                        <a:effectLst/>
                        <a:latin typeface="Calibri" panose="020F0502020204030204" pitchFamily="34" charset="0"/>
                      </a:endParaRPr>
                    </a:p>
                  </a:txBody>
                  <a:tcPr marL="4119" marR="4119" marT="4119"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endParaRPr lang="en-MY" sz="1400" b="0" i="0" u="none" strike="noStrike">
                        <a:solidFill>
                          <a:srgbClr val="000000"/>
                        </a:solidFill>
                        <a:effectLst/>
                        <a:latin typeface="Calibri" panose="020F0502020204030204" pitchFamily="34" charset="0"/>
                      </a:endParaRPr>
                    </a:p>
                  </a:txBody>
                  <a:tcPr marL="4119" marR="4119" marT="4119"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t"/>
                      <a:endParaRPr lang="en-MY" sz="1400" b="0" i="0" u="none" strike="noStrike">
                        <a:solidFill>
                          <a:srgbClr val="000000"/>
                        </a:solidFill>
                        <a:effectLst/>
                        <a:latin typeface="Calibri" panose="020F0502020204030204" pitchFamily="34" charset="0"/>
                      </a:endParaRPr>
                    </a:p>
                  </a:txBody>
                  <a:tcPr marL="4119" marR="4119" marT="4119" marB="0">
                    <a:lnL>
                      <a:noFill/>
                    </a:lnL>
                    <a:lnR>
                      <a:noFill/>
                    </a:lnR>
                    <a:lnT>
                      <a:noFill/>
                    </a:lnT>
                    <a:lnB w="6350" cap="flat" cmpd="sng" algn="ctr">
                      <a:solidFill>
                        <a:srgbClr val="000000"/>
                      </a:solidFill>
                      <a:prstDash val="solid"/>
                      <a:round/>
                      <a:headEnd type="none" w="med" len="med"/>
                      <a:tailEnd type="none" w="med" len="med"/>
                    </a:lnB>
                  </a:tcPr>
                </a:tc>
                <a:tc gridSpan="3">
                  <a:txBody>
                    <a:bodyPr/>
                    <a:lstStyle/>
                    <a:p>
                      <a:pPr algn="l" fontAlgn="t"/>
                      <a:endParaRPr lang="en-MY" sz="1400" b="0" i="0" u="none" strike="noStrike">
                        <a:solidFill>
                          <a:srgbClr val="000000"/>
                        </a:solidFill>
                        <a:effectLst/>
                        <a:latin typeface="Calibri" panose="020F0502020204030204" pitchFamily="34" charset="0"/>
                      </a:endParaRPr>
                    </a:p>
                  </a:txBody>
                  <a:tcPr marL="4119" marR="4119" marT="4119"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MY"/>
                    </a:p>
                  </a:txBody>
                  <a:tcPr/>
                </a:tc>
                <a:tc hMerge="1">
                  <a:txBody>
                    <a:bodyPr/>
                    <a:lstStyle/>
                    <a:p>
                      <a:endParaRPr lang="en-MY"/>
                    </a:p>
                  </a:txBody>
                  <a:tcPr/>
                </a:tc>
                <a:tc>
                  <a:txBody>
                    <a:bodyPr/>
                    <a:lstStyle/>
                    <a:p>
                      <a:pPr algn="l" fontAlgn="t"/>
                      <a:endParaRPr lang="en-MY" sz="1400" b="0" i="0" u="none" strike="noStrike">
                        <a:solidFill>
                          <a:srgbClr val="000000"/>
                        </a:solidFill>
                        <a:effectLst/>
                        <a:latin typeface="Calibri" panose="020F0502020204030204" pitchFamily="34" charset="0"/>
                      </a:endParaRPr>
                    </a:p>
                  </a:txBody>
                  <a:tcPr marL="4119" marR="4119" marT="4119" marB="0">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2380">
                <a:tc gridSpan="7">
                  <a:txBody>
                    <a:bodyPr/>
                    <a:lstStyle/>
                    <a:p>
                      <a:pPr algn="l" fontAlgn="t"/>
                      <a:r>
                        <a:rPr lang="en-MY" sz="1400" b="1" i="0" u="none" strike="noStrike" dirty="0">
                          <a:solidFill>
                            <a:srgbClr val="000000"/>
                          </a:solidFill>
                          <a:effectLst/>
                          <a:latin typeface="Calibri" panose="020F0502020204030204" pitchFamily="34" charset="0"/>
                        </a:rPr>
                        <a:t>6.1 Actions to address risks and opportunities</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extLst>
                  <a:ext uri="{0D108BD9-81ED-4DB2-BD59-A6C34878D82A}">
                    <a16:rowId xmlns:a16="http://schemas.microsoft.com/office/drawing/2014/main" val="10002"/>
                  </a:ext>
                </a:extLst>
              </a:tr>
              <a:tr h="164761">
                <a:tc rowSpan="13">
                  <a:txBody>
                    <a:bodyPr/>
                    <a:lstStyle/>
                    <a:p>
                      <a:pPr algn="l" fontAlgn="t"/>
                      <a:r>
                        <a:rPr lang="en-MY" sz="1400" b="1" i="0" u="none" strike="noStrike" dirty="0">
                          <a:solidFill>
                            <a:srgbClr val="000000"/>
                          </a:solidFill>
                          <a:effectLst/>
                          <a:latin typeface="Calibri" panose="020F0502020204030204" pitchFamily="34" charset="0"/>
                        </a:rPr>
                        <a:t>6.1.1 General</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t"/>
                      <a:r>
                        <a:rPr lang="en-MY" sz="1400" b="0" i="0" u="none" strike="noStrike">
                          <a:solidFill>
                            <a:srgbClr val="000000"/>
                          </a:solidFill>
                          <a:effectLst/>
                          <a:latin typeface="Calibri" panose="020F0502020204030204" pitchFamily="34" charset="0"/>
                        </a:rPr>
                        <a:t>When planning for EMS, has the organisation considered:</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en-MY" sz="500" b="0" i="0" u="none" strike="noStrike">
                        <a:solidFill>
                          <a:srgbClr val="000000"/>
                        </a:solidFill>
                        <a:effectLst/>
                        <a:latin typeface="Calibri" panose="020F0502020204030204" pitchFamily="34" charset="0"/>
                      </a:endParaRP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MY"/>
                    </a:p>
                  </a:txBody>
                  <a:tcPr/>
                </a:tc>
                <a:tc gridSpan="3">
                  <a:txBody>
                    <a:bodyPr/>
                    <a:lstStyle/>
                    <a:p>
                      <a:pPr algn="ctr"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MY"/>
                    </a:p>
                  </a:txBody>
                  <a:tcPr/>
                </a:tc>
                <a:tc hMerge="1">
                  <a:txBody>
                    <a:bodyPr/>
                    <a:lstStyle/>
                    <a:p>
                      <a:endParaRPr lang="en-MY"/>
                    </a:p>
                  </a:txBody>
                  <a:tcPr/>
                </a:tc>
                <a:extLst>
                  <a:ext uri="{0D108BD9-81ED-4DB2-BD59-A6C34878D82A}">
                    <a16:rowId xmlns:a16="http://schemas.microsoft.com/office/drawing/2014/main" val="10003"/>
                  </a:ext>
                </a:extLst>
              </a:tr>
              <a:tr h="247141">
                <a:tc vMerge="1">
                  <a:txBody>
                    <a:bodyPr/>
                    <a:lstStyle/>
                    <a:p>
                      <a:endParaRPr lang="en-MY"/>
                    </a:p>
                  </a:txBody>
                  <a:tcPr/>
                </a:tc>
                <a:tc gridSpan="3">
                  <a:txBody>
                    <a:bodyPr/>
                    <a:lstStyle/>
                    <a:p>
                      <a:pPr algn="l" fontAlgn="t"/>
                      <a:r>
                        <a:rPr lang="en-MY" sz="1400" b="0" i="0" u="none" strike="noStrike" dirty="0">
                          <a:solidFill>
                            <a:srgbClr val="000000"/>
                          </a:solidFill>
                          <a:effectLst/>
                          <a:latin typeface="Calibri" panose="020F0502020204030204" pitchFamily="34" charset="0"/>
                        </a:rPr>
                        <a:t>a) issues identified when addressing clause 4.1?</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MY" sz="500" b="0" i="0" u="none" strike="noStrike">
                        <a:solidFill>
                          <a:srgbClr val="000000"/>
                        </a:solidFill>
                        <a:effectLst/>
                        <a:latin typeface="Calibri" panose="020F0502020204030204" pitchFamily="34" charset="0"/>
                      </a:endParaRP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MY" sz="500" b="0" i="0" u="none" strike="noStrike">
                        <a:solidFill>
                          <a:srgbClr val="000000"/>
                        </a:solidFill>
                        <a:effectLst/>
                        <a:latin typeface="Calibri" panose="020F0502020204030204" pitchFamily="34" charset="0"/>
                      </a:endParaRP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6593">
                <a:tc vMerge="1">
                  <a:txBody>
                    <a:bodyPr/>
                    <a:lstStyle/>
                    <a:p>
                      <a:endParaRPr lang="en-MY"/>
                    </a:p>
                  </a:txBody>
                  <a:tcPr/>
                </a:tc>
                <a:tc gridSpan="3">
                  <a:txBody>
                    <a:bodyPr/>
                    <a:lstStyle/>
                    <a:p>
                      <a:pPr algn="l" fontAlgn="t"/>
                      <a:r>
                        <a:rPr lang="en-MY" sz="1400" b="0" i="0" u="none" strike="noStrike" dirty="0">
                          <a:solidFill>
                            <a:srgbClr val="000000"/>
                          </a:solidFill>
                          <a:effectLst/>
                          <a:latin typeface="Calibri" panose="020F0502020204030204" pitchFamily="34" charset="0"/>
                        </a:rPr>
                        <a:t>b) requirements of interested parties determined when addressing</a:t>
                      </a:r>
                      <a:br>
                        <a:rPr lang="en-MY" sz="1400" b="0" i="0" u="none" strike="noStrike" dirty="0">
                          <a:solidFill>
                            <a:srgbClr val="000000"/>
                          </a:solidFill>
                          <a:effectLst/>
                          <a:latin typeface="Calibri" panose="020F0502020204030204" pitchFamily="34" charset="0"/>
                        </a:rPr>
                      </a:br>
                      <a:r>
                        <a:rPr lang="en-MY" sz="1400" b="0" i="0" u="none" strike="noStrike" dirty="0">
                          <a:solidFill>
                            <a:srgbClr val="000000"/>
                          </a:solidFill>
                          <a:effectLst/>
                          <a:latin typeface="Calibri" panose="020F0502020204030204" pitchFamily="34" charset="0"/>
                        </a:rPr>
                        <a:t>clause 4.2?</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MY" sz="500" b="0" i="0" u="none" strike="noStrike">
                        <a:solidFill>
                          <a:srgbClr val="000000"/>
                        </a:solidFill>
                        <a:effectLst/>
                        <a:latin typeface="Calibri" panose="020F0502020204030204" pitchFamily="34" charset="0"/>
                      </a:endParaRP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MY" sz="500" b="0" i="0" u="none" strike="noStrike">
                        <a:solidFill>
                          <a:srgbClr val="000000"/>
                        </a:solidFill>
                        <a:effectLst/>
                        <a:latin typeface="Calibri" panose="020F0502020204030204" pitchFamily="34" charset="0"/>
                      </a:endParaRP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66593">
                <a:tc vMerge="1">
                  <a:txBody>
                    <a:bodyPr/>
                    <a:lstStyle/>
                    <a:p>
                      <a:endParaRPr lang="en-MY"/>
                    </a:p>
                  </a:txBody>
                  <a:tcPr/>
                </a:tc>
                <a:tc gridSpan="3">
                  <a:txBody>
                    <a:bodyPr/>
                    <a:lstStyle/>
                    <a:p>
                      <a:pPr algn="l" fontAlgn="t"/>
                      <a:r>
                        <a:rPr lang="en-MY" sz="1400" b="0" i="0" u="none" strike="noStrike" dirty="0">
                          <a:solidFill>
                            <a:srgbClr val="000000"/>
                          </a:solidFill>
                          <a:effectLst/>
                          <a:latin typeface="Calibri" panose="020F0502020204030204" pitchFamily="34" charset="0"/>
                        </a:rPr>
                        <a:t>c) the scope of EMS as determined when addressing the requirements of</a:t>
                      </a:r>
                      <a:br>
                        <a:rPr lang="en-MY" sz="1400" b="0" i="0" u="none" strike="noStrike" dirty="0">
                          <a:solidFill>
                            <a:srgbClr val="000000"/>
                          </a:solidFill>
                          <a:effectLst/>
                          <a:latin typeface="Calibri" panose="020F0502020204030204" pitchFamily="34" charset="0"/>
                        </a:rPr>
                      </a:br>
                      <a:r>
                        <a:rPr lang="en-MY" sz="1400" b="0" i="0" u="none" strike="noStrike" dirty="0">
                          <a:solidFill>
                            <a:srgbClr val="000000"/>
                          </a:solidFill>
                          <a:effectLst/>
                          <a:latin typeface="Calibri" panose="020F0502020204030204" pitchFamily="34" charset="0"/>
                        </a:rPr>
                        <a:t>clause 4.3?</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MY" sz="500" b="0" i="0" u="none" strike="noStrike">
                        <a:solidFill>
                          <a:srgbClr val="000000"/>
                        </a:solidFill>
                        <a:effectLst/>
                        <a:latin typeface="Calibri" panose="020F0502020204030204" pitchFamily="34" charset="0"/>
                      </a:endParaRP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MY" sz="500" b="0" i="0" u="none" strike="noStrike">
                        <a:solidFill>
                          <a:srgbClr val="000000"/>
                        </a:solidFill>
                        <a:effectLst/>
                        <a:latin typeface="Calibri" panose="020F0502020204030204" pitchFamily="34" charset="0"/>
                      </a:endParaRP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94098">
                <a:tc vMerge="1">
                  <a:txBody>
                    <a:bodyPr/>
                    <a:lstStyle/>
                    <a:p>
                      <a:endParaRPr lang="en-MY"/>
                    </a:p>
                  </a:txBody>
                  <a:tcPr/>
                </a:tc>
                <a:tc gridSpan="3">
                  <a:txBody>
                    <a:bodyPr/>
                    <a:lstStyle/>
                    <a:p>
                      <a:pPr algn="l" fontAlgn="t"/>
                      <a:r>
                        <a:rPr lang="en-MY" sz="1400" b="0" i="0" u="none" strike="noStrike" dirty="0">
                          <a:solidFill>
                            <a:srgbClr val="000000"/>
                          </a:solidFill>
                          <a:effectLst/>
                          <a:latin typeface="Calibri" panose="020F0502020204030204" pitchFamily="34" charset="0"/>
                        </a:rPr>
                        <a:t>d) risks and opportunities related to environmental aspects?</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MY" sz="500" b="0" i="0" u="none" strike="noStrike">
                        <a:solidFill>
                          <a:srgbClr val="000000"/>
                        </a:solidFill>
                        <a:effectLst/>
                        <a:latin typeface="Calibri" panose="020F0502020204030204" pitchFamily="34" charset="0"/>
                      </a:endParaRP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MY" sz="500" b="0" i="0" u="none" strike="noStrike">
                        <a:solidFill>
                          <a:srgbClr val="000000"/>
                        </a:solidFill>
                        <a:effectLst/>
                        <a:latin typeface="Calibri" panose="020F0502020204030204" pitchFamily="34" charset="0"/>
                      </a:endParaRP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64761">
                <a:tc vMerge="1">
                  <a:txBody>
                    <a:bodyPr/>
                    <a:lstStyle/>
                    <a:p>
                      <a:endParaRPr lang="en-MY"/>
                    </a:p>
                  </a:txBody>
                  <a:tcPr/>
                </a:tc>
                <a:tc gridSpan="3">
                  <a:txBody>
                    <a:bodyPr/>
                    <a:lstStyle/>
                    <a:p>
                      <a:pPr algn="l" fontAlgn="t"/>
                      <a:r>
                        <a:rPr lang="en-MY" sz="1400" b="0" i="0" u="none" strike="noStrike" dirty="0">
                          <a:solidFill>
                            <a:srgbClr val="000000"/>
                          </a:solidFill>
                          <a:effectLst/>
                          <a:latin typeface="Calibri" panose="020F0502020204030204" pitchFamily="34" charset="0"/>
                        </a:rPr>
                        <a:t>e) its compliance obligations?</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MY" sz="500" b="0" i="0" u="none" strike="noStrike">
                        <a:solidFill>
                          <a:srgbClr val="000000"/>
                        </a:solidFill>
                        <a:effectLst/>
                        <a:latin typeface="Calibri" panose="020F0502020204030204" pitchFamily="34" charset="0"/>
                      </a:endParaRP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MY" sz="500" b="0" i="0" u="none" strike="noStrike">
                        <a:solidFill>
                          <a:srgbClr val="000000"/>
                        </a:solidFill>
                        <a:effectLst/>
                        <a:latin typeface="Calibri" panose="020F0502020204030204" pitchFamily="34" charset="0"/>
                      </a:endParaRP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39088">
                <a:tc vMerge="1">
                  <a:txBody>
                    <a:bodyPr/>
                    <a:lstStyle/>
                    <a:p>
                      <a:endParaRPr lang="en-MY"/>
                    </a:p>
                  </a:txBody>
                  <a:tcPr/>
                </a:tc>
                <a:tc gridSpan="3">
                  <a:txBody>
                    <a:bodyPr/>
                    <a:lstStyle/>
                    <a:p>
                      <a:pPr algn="l" fontAlgn="t"/>
                      <a:r>
                        <a:rPr lang="en-MY" sz="1400" b="0" i="0" u="none" strike="noStrike" dirty="0">
                          <a:solidFill>
                            <a:srgbClr val="000000"/>
                          </a:solidFill>
                          <a:effectLst/>
                          <a:latin typeface="Calibri" panose="020F0502020204030204" pitchFamily="34" charset="0"/>
                        </a:rPr>
                        <a:t>f) risks and opportunities identified that need to be addressed to give assurance that EMS can achieve its intended outcomes?</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MY" sz="500" b="0" i="0" u="none" strike="noStrike">
                        <a:solidFill>
                          <a:srgbClr val="000000"/>
                        </a:solidFill>
                        <a:effectLst/>
                        <a:latin typeface="Calibri" panose="020F0502020204030204" pitchFamily="34" charset="0"/>
                      </a:endParaRP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MY" sz="500" b="0" i="0" u="none" strike="noStrike">
                        <a:solidFill>
                          <a:srgbClr val="000000"/>
                        </a:solidFill>
                        <a:effectLst/>
                        <a:latin typeface="Calibri" panose="020F0502020204030204" pitchFamily="34" charset="0"/>
                      </a:endParaRP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94283">
                <a:tc vMerge="1">
                  <a:txBody>
                    <a:bodyPr/>
                    <a:lstStyle/>
                    <a:p>
                      <a:endParaRPr lang="en-MY"/>
                    </a:p>
                  </a:txBody>
                  <a:tcPr/>
                </a:tc>
                <a:tc gridSpan="3">
                  <a:txBody>
                    <a:bodyPr/>
                    <a:lstStyle/>
                    <a:p>
                      <a:pPr algn="l" fontAlgn="t"/>
                      <a:r>
                        <a:rPr lang="en-MY" sz="1400" b="0" i="0" u="none" strike="noStrike" dirty="0">
                          <a:solidFill>
                            <a:srgbClr val="000000"/>
                          </a:solidFill>
                          <a:effectLst/>
                          <a:latin typeface="Calibri" panose="020F0502020204030204" pitchFamily="34" charset="0"/>
                        </a:rPr>
                        <a:t>g) how to prevent, or reduce, undesired effects, including the potential for external environmental conditions that may affect the organisation?</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MY" sz="500" b="0" i="0" u="none" strike="noStrike">
                        <a:solidFill>
                          <a:srgbClr val="000000"/>
                        </a:solidFill>
                        <a:effectLst/>
                        <a:latin typeface="Calibri" panose="020F0502020204030204" pitchFamily="34" charset="0"/>
                      </a:endParaRP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MY" sz="500" b="0" i="0" u="none" strike="noStrike">
                        <a:solidFill>
                          <a:srgbClr val="000000"/>
                        </a:solidFill>
                        <a:effectLst/>
                        <a:latin typeface="Calibri" panose="020F0502020204030204" pitchFamily="34" charset="0"/>
                      </a:endParaRP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47141">
                <a:tc vMerge="1">
                  <a:txBody>
                    <a:bodyPr/>
                    <a:lstStyle/>
                    <a:p>
                      <a:endParaRPr lang="en-MY"/>
                    </a:p>
                  </a:txBody>
                  <a:tcPr/>
                </a:tc>
                <a:tc gridSpan="3">
                  <a:txBody>
                    <a:bodyPr/>
                    <a:lstStyle/>
                    <a:p>
                      <a:pPr algn="l" fontAlgn="t"/>
                      <a:r>
                        <a:rPr lang="en-MY" sz="1400" b="0" i="0" u="none" strike="noStrike" dirty="0">
                          <a:solidFill>
                            <a:srgbClr val="000000"/>
                          </a:solidFill>
                          <a:effectLst/>
                          <a:latin typeface="Calibri" panose="020F0502020204030204" pitchFamily="34" charset="0"/>
                        </a:rPr>
                        <a:t>h) how to achieve continual improvement?</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MY" sz="500" b="0" i="0" u="none" strike="noStrike">
                        <a:solidFill>
                          <a:srgbClr val="000000"/>
                        </a:solidFill>
                        <a:effectLst/>
                        <a:latin typeface="Calibri" panose="020F0502020204030204" pitchFamily="34" charset="0"/>
                      </a:endParaRP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MY" sz="500" b="0" i="0" u="none" strike="noStrike">
                        <a:solidFill>
                          <a:srgbClr val="000000"/>
                        </a:solidFill>
                        <a:effectLst/>
                        <a:latin typeface="Calibri" panose="020F0502020204030204" pitchFamily="34" charset="0"/>
                      </a:endParaRP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511583">
                <a:tc vMerge="1">
                  <a:txBody>
                    <a:bodyPr/>
                    <a:lstStyle/>
                    <a:p>
                      <a:endParaRPr lang="en-MY"/>
                    </a:p>
                  </a:txBody>
                  <a:tcPr/>
                </a:tc>
                <a:tc gridSpan="3">
                  <a:txBody>
                    <a:bodyPr/>
                    <a:lstStyle/>
                    <a:p>
                      <a:pPr algn="l" fontAlgn="t"/>
                      <a:r>
                        <a:rPr lang="en-MY" sz="1400" b="0" i="0" u="none" strike="noStrike" dirty="0">
                          <a:solidFill>
                            <a:srgbClr val="000000"/>
                          </a:solidFill>
                          <a:effectLst/>
                          <a:latin typeface="Calibri" panose="020F0502020204030204" pitchFamily="34" charset="0"/>
                        </a:rPr>
                        <a:t>Within the scope of EMS, has the organisation determine potential emergency situations, including those that may have an environmental impact?</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MY" sz="500" b="0" i="0" u="none" strike="noStrike">
                        <a:solidFill>
                          <a:srgbClr val="000000"/>
                        </a:solidFill>
                        <a:effectLst/>
                        <a:latin typeface="Calibri" panose="020F0502020204030204" pitchFamily="34" charset="0"/>
                      </a:endParaRP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MY" sz="500" b="0" i="0" u="none" strike="noStrike">
                        <a:solidFill>
                          <a:srgbClr val="000000"/>
                        </a:solidFill>
                        <a:effectLst/>
                        <a:latin typeface="Calibri" panose="020F0502020204030204" pitchFamily="34" charset="0"/>
                      </a:endParaRP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49109">
                <a:tc vMerge="1">
                  <a:txBody>
                    <a:bodyPr/>
                    <a:lstStyle/>
                    <a:p>
                      <a:endParaRPr lang="en-MY"/>
                    </a:p>
                  </a:txBody>
                  <a:tcPr/>
                </a:tc>
                <a:tc gridSpan="3">
                  <a:txBody>
                    <a:bodyPr/>
                    <a:lstStyle/>
                    <a:p>
                      <a:pPr algn="l" fontAlgn="t"/>
                      <a:r>
                        <a:rPr lang="en-MY" sz="1400" b="0" i="0" u="none" strike="noStrike">
                          <a:solidFill>
                            <a:srgbClr val="000000"/>
                          </a:solidFill>
                          <a:effectLst/>
                          <a:latin typeface="Calibri" panose="020F0502020204030204" pitchFamily="34" charset="0"/>
                        </a:rPr>
                        <a:t>Has the organisation document:</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en-MY" sz="500" b="0" i="0" u="none" strike="noStrike">
                        <a:solidFill>
                          <a:srgbClr val="000000"/>
                        </a:solidFill>
                        <a:effectLst/>
                        <a:latin typeface="Calibri" panose="020F0502020204030204" pitchFamily="34" charset="0"/>
                      </a:endParaRP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MY"/>
                    </a:p>
                  </a:txBody>
                  <a:tcPr/>
                </a:tc>
                <a:tc gridSpan="3">
                  <a:txBody>
                    <a:bodyPr/>
                    <a:lstStyle/>
                    <a:p>
                      <a:pPr algn="ctr"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MY"/>
                    </a:p>
                  </a:txBody>
                  <a:tcPr/>
                </a:tc>
                <a:tc hMerge="1">
                  <a:txBody>
                    <a:bodyPr/>
                    <a:lstStyle/>
                    <a:p>
                      <a:endParaRPr lang="en-MY"/>
                    </a:p>
                  </a:txBody>
                  <a:tcPr/>
                </a:tc>
                <a:extLst>
                  <a:ext uri="{0D108BD9-81ED-4DB2-BD59-A6C34878D82A}">
                    <a16:rowId xmlns:a16="http://schemas.microsoft.com/office/drawing/2014/main" val="10013"/>
                  </a:ext>
                </a:extLst>
              </a:tr>
              <a:tr h="247141">
                <a:tc vMerge="1">
                  <a:txBody>
                    <a:bodyPr/>
                    <a:lstStyle/>
                    <a:p>
                      <a:endParaRPr lang="en-MY"/>
                    </a:p>
                  </a:txBody>
                  <a:tcPr/>
                </a:tc>
                <a:tc gridSpan="3">
                  <a:txBody>
                    <a:bodyPr/>
                    <a:lstStyle/>
                    <a:p>
                      <a:pPr algn="l" fontAlgn="t"/>
                      <a:r>
                        <a:rPr lang="en-MY" sz="1400" b="0" i="0" u="none" strike="noStrike" dirty="0" err="1">
                          <a:solidFill>
                            <a:srgbClr val="000000"/>
                          </a:solidFill>
                          <a:effectLst/>
                          <a:latin typeface="Calibri" panose="020F0502020204030204" pitchFamily="34" charset="0"/>
                        </a:rPr>
                        <a:t>i</a:t>
                      </a:r>
                      <a:r>
                        <a:rPr lang="en-MY" sz="1400" b="0" i="0" u="none" strike="noStrike" dirty="0">
                          <a:solidFill>
                            <a:srgbClr val="000000"/>
                          </a:solidFill>
                          <a:effectLst/>
                          <a:latin typeface="Calibri" panose="020F0502020204030204" pitchFamily="34" charset="0"/>
                        </a:rPr>
                        <a:t>) risks and opportunities that need to be addressed?</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MY" sz="500" b="0" i="0" u="none" strike="noStrike">
                        <a:solidFill>
                          <a:srgbClr val="000000"/>
                        </a:solidFill>
                        <a:effectLst/>
                        <a:latin typeface="Calibri" panose="020F0502020204030204" pitchFamily="34" charset="0"/>
                      </a:endParaRP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MY" sz="500" b="0" i="0" u="none" strike="noStrike">
                        <a:solidFill>
                          <a:srgbClr val="000000"/>
                        </a:solidFill>
                        <a:effectLst/>
                        <a:latin typeface="Calibri" panose="020F0502020204030204" pitchFamily="34" charset="0"/>
                      </a:endParaRP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411902">
                <a:tc vMerge="1">
                  <a:txBody>
                    <a:bodyPr/>
                    <a:lstStyle/>
                    <a:p>
                      <a:endParaRPr lang="en-MY"/>
                    </a:p>
                  </a:txBody>
                  <a:tcPr/>
                </a:tc>
                <a:tc gridSpan="3">
                  <a:txBody>
                    <a:bodyPr/>
                    <a:lstStyle/>
                    <a:p>
                      <a:pPr algn="l" fontAlgn="t"/>
                      <a:r>
                        <a:rPr lang="en-MY" sz="1400" b="0" i="0" u="none" strike="noStrike">
                          <a:solidFill>
                            <a:srgbClr val="000000"/>
                          </a:solidFill>
                          <a:effectLst/>
                          <a:latin typeface="Calibri" panose="020F0502020204030204" pitchFamily="34" charset="0"/>
                        </a:rPr>
                        <a:t>ii) processes needed as a result of considering clauses 6.1.1 to 6.1.4 to the extent necessary to have confidence they are carried out as planned?</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MY" sz="500" b="0" i="0" u="none" strike="noStrike">
                        <a:solidFill>
                          <a:srgbClr val="000000"/>
                        </a:solidFill>
                        <a:effectLst/>
                        <a:latin typeface="Calibri" panose="020F0502020204030204" pitchFamily="34" charset="0"/>
                      </a:endParaRP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MY" sz="500" b="0" i="0" u="none" strike="noStrike">
                        <a:solidFill>
                          <a:srgbClr val="000000"/>
                        </a:solidFill>
                        <a:effectLst/>
                        <a:latin typeface="Calibri" panose="020F0502020204030204" pitchFamily="34" charset="0"/>
                      </a:endParaRP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MY" sz="1400" b="0" i="0" u="none" strike="noStrike" dirty="0">
                          <a:solidFill>
                            <a:srgbClr val="000000"/>
                          </a:solidFill>
                          <a:effectLst/>
                          <a:latin typeface="Calibri" panose="020F0502020204030204" pitchFamily="34" charset="0"/>
                        </a:rPr>
                        <a:t> </a:t>
                      </a:r>
                    </a:p>
                  </a:txBody>
                  <a:tcPr marL="4119" marR="4119" marT="41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
        <p:nvSpPr>
          <p:cNvPr id="9" name="TextBox 8"/>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SENARAI SEMAK PELAKSANAAN EMS </a:t>
            </a:r>
            <a:endParaRPr lang="en-MY" sz="2800" b="1" dirty="0">
              <a:solidFill>
                <a:schemeClr val="bg1"/>
              </a:solidFill>
            </a:endParaRPr>
          </a:p>
        </p:txBody>
      </p:sp>
      <p:pic>
        <p:nvPicPr>
          <p:cNvPr id="11" name="Picture 10"/>
          <p:cNvPicPr>
            <a:picLocks noChangeAspect="1"/>
          </p:cNvPicPr>
          <p:nvPr/>
        </p:nvPicPr>
        <p:blipFill>
          <a:blip r:embed="rId3"/>
          <a:stretch>
            <a:fillRect/>
          </a:stretch>
        </p:blipFill>
        <p:spPr>
          <a:xfrm>
            <a:off x="223954" y="185149"/>
            <a:ext cx="1884933" cy="891059"/>
          </a:xfrm>
          <a:prstGeom prst="rect">
            <a:avLst/>
          </a:prstGeom>
        </p:spPr>
      </p:pic>
      <p:pic>
        <p:nvPicPr>
          <p:cNvPr id="12" name="Picture 11"/>
          <p:cNvPicPr>
            <a:picLocks noChangeAspect="1"/>
          </p:cNvPicPr>
          <p:nvPr/>
        </p:nvPicPr>
        <p:blipFill>
          <a:blip r:embed="rId4"/>
          <a:stretch>
            <a:fillRect/>
          </a:stretch>
        </p:blipFill>
        <p:spPr>
          <a:xfrm>
            <a:off x="11174370" y="69090"/>
            <a:ext cx="822058" cy="1260490"/>
          </a:xfrm>
          <a:prstGeom prst="rect">
            <a:avLst/>
          </a:prstGeom>
        </p:spPr>
      </p:pic>
      <p:pic>
        <p:nvPicPr>
          <p:cNvPr id="14" name="Picture 13"/>
          <p:cNvPicPr>
            <a:picLocks noChangeAspect="1"/>
          </p:cNvPicPr>
          <p:nvPr/>
        </p:nvPicPr>
        <p:blipFill>
          <a:blip r:embed="rId5"/>
          <a:stretch>
            <a:fillRect/>
          </a:stretch>
        </p:blipFill>
        <p:spPr>
          <a:xfrm>
            <a:off x="8668455" y="563677"/>
            <a:ext cx="2408129" cy="707197"/>
          </a:xfrm>
          <a:prstGeom prst="rect">
            <a:avLst/>
          </a:prstGeom>
        </p:spPr>
      </p:pic>
      <p:sp>
        <p:nvSpPr>
          <p:cNvPr id="15" name="TextBox 14"/>
          <p:cNvSpPr txBox="1"/>
          <p:nvPr/>
        </p:nvSpPr>
        <p:spPr>
          <a:xfrm>
            <a:off x="3242732" y="514669"/>
            <a:ext cx="4961467" cy="369332"/>
          </a:xfrm>
          <a:prstGeom prst="rect">
            <a:avLst/>
          </a:prstGeom>
          <a:noFill/>
        </p:spPr>
        <p:txBody>
          <a:bodyPr wrap="square" rtlCol="0">
            <a:spAutoFit/>
          </a:bodyPr>
          <a:lstStyle/>
          <a:p>
            <a:r>
              <a:rPr lang="en-US" b="1" dirty="0">
                <a:solidFill>
                  <a:schemeClr val="accent6">
                    <a:lumMod val="50000"/>
                  </a:schemeClr>
                </a:solidFill>
              </a:rPr>
              <a:t>MENGIKUT KLAUSA, STANDARD ISO 14001:2015</a:t>
            </a:r>
            <a:endParaRPr lang="en-MY" b="1" dirty="0">
              <a:solidFill>
                <a:schemeClr val="accent6">
                  <a:lumMod val="50000"/>
                </a:schemeClr>
              </a:solidFill>
            </a:endParaRPr>
          </a:p>
        </p:txBody>
      </p:sp>
    </p:spTree>
    <p:extLst>
      <p:ext uri="{BB962C8B-B14F-4D97-AF65-F5344CB8AC3E}">
        <p14:creationId xmlns:p14="http://schemas.microsoft.com/office/powerpoint/2010/main" val="27586055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descr="Inner-UPM-Template_Option-1A.jpg"/>
          <p:cNvPicPr>
            <a:picLocks noChangeAspect="1"/>
          </p:cNvPicPr>
          <p:nvPr/>
        </p:nvPicPr>
        <p:blipFill>
          <a:blip r:embed="rId2"/>
          <a:stretch>
            <a:fillRect/>
          </a:stretch>
        </p:blipFill>
        <p:spPr>
          <a:xfrm>
            <a:off x="0" y="6353273"/>
            <a:ext cx="8437222" cy="504727"/>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740450427"/>
              </p:ext>
            </p:extLst>
          </p:nvPr>
        </p:nvGraphicFramePr>
        <p:xfrm>
          <a:off x="804334" y="1076208"/>
          <a:ext cx="11032065" cy="5239024"/>
        </p:xfrm>
        <a:graphic>
          <a:graphicData uri="http://schemas.openxmlformats.org/drawingml/2006/table">
            <a:tbl>
              <a:tblPr>
                <a:tableStyleId>{5940675A-B579-460E-94D1-54222C63F5DA}</a:tableStyleId>
              </a:tblPr>
              <a:tblGrid>
                <a:gridCol w="1312333">
                  <a:extLst>
                    <a:ext uri="{9D8B030D-6E8A-4147-A177-3AD203B41FA5}">
                      <a16:colId xmlns:a16="http://schemas.microsoft.com/office/drawing/2014/main" val="20000"/>
                    </a:ext>
                  </a:extLst>
                </a:gridCol>
                <a:gridCol w="35298">
                  <a:extLst>
                    <a:ext uri="{9D8B030D-6E8A-4147-A177-3AD203B41FA5}">
                      <a16:colId xmlns:a16="http://schemas.microsoft.com/office/drawing/2014/main" val="20001"/>
                    </a:ext>
                  </a:extLst>
                </a:gridCol>
                <a:gridCol w="6930969">
                  <a:extLst>
                    <a:ext uri="{9D8B030D-6E8A-4147-A177-3AD203B41FA5}">
                      <a16:colId xmlns:a16="http://schemas.microsoft.com/office/drawing/2014/main" val="20002"/>
                    </a:ext>
                  </a:extLst>
                </a:gridCol>
                <a:gridCol w="895160">
                  <a:extLst>
                    <a:ext uri="{9D8B030D-6E8A-4147-A177-3AD203B41FA5}">
                      <a16:colId xmlns:a16="http://schemas.microsoft.com/office/drawing/2014/main" val="20003"/>
                    </a:ext>
                  </a:extLst>
                </a:gridCol>
                <a:gridCol w="948340">
                  <a:extLst>
                    <a:ext uri="{9D8B030D-6E8A-4147-A177-3AD203B41FA5}">
                      <a16:colId xmlns:a16="http://schemas.microsoft.com/office/drawing/2014/main" val="20004"/>
                    </a:ext>
                  </a:extLst>
                </a:gridCol>
                <a:gridCol w="909965">
                  <a:extLst>
                    <a:ext uri="{9D8B030D-6E8A-4147-A177-3AD203B41FA5}">
                      <a16:colId xmlns:a16="http://schemas.microsoft.com/office/drawing/2014/main" val="20005"/>
                    </a:ext>
                  </a:extLst>
                </a:gridCol>
              </a:tblGrid>
              <a:tr h="614691">
                <a:tc rowSpan="10">
                  <a:txBody>
                    <a:bodyPr/>
                    <a:lstStyle/>
                    <a:p>
                      <a:pPr algn="l" fontAlgn="t"/>
                      <a:r>
                        <a:rPr lang="en-MY" sz="1600" u="none" strike="noStrike" dirty="0">
                          <a:effectLst/>
                        </a:rPr>
                        <a:t>6.1.2 Environmental aspects</a:t>
                      </a:r>
                      <a:endParaRPr lang="en-MY" sz="1600" b="1" i="0" u="none" strike="noStrike" dirty="0">
                        <a:solidFill>
                          <a:srgbClr val="000000"/>
                        </a:solidFill>
                        <a:effectLst/>
                        <a:latin typeface="Calibri" panose="020F0502020204030204" pitchFamily="34" charset="0"/>
                      </a:endParaRPr>
                    </a:p>
                  </a:txBody>
                  <a:tcPr marL="4949" marR="4949" marT="4949" marB="0"/>
                </a:tc>
                <a:tc>
                  <a:txBody>
                    <a:bodyPr/>
                    <a:lstStyle/>
                    <a:p>
                      <a:pPr algn="l" fontAlgn="t"/>
                      <a:endParaRPr lang="en-MY" sz="1600" b="1" i="0" u="none" strike="noStrike" dirty="0">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dirty="0">
                          <a:effectLst/>
                        </a:rPr>
                        <a:t>Within the defined scope of EMS, has the organisation identified the environmental aspects of its activities, products and services that it can control and those that it can influence?</a:t>
                      </a:r>
                      <a:endParaRPr lang="en-MY" sz="1600" b="0" i="0" u="none" strike="noStrike" dirty="0">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4949" marR="4949" marT="4949" marB="0"/>
                </a:tc>
                <a:extLst>
                  <a:ext uri="{0D108BD9-81ED-4DB2-BD59-A6C34878D82A}">
                    <a16:rowId xmlns:a16="http://schemas.microsoft.com/office/drawing/2014/main" val="10000"/>
                  </a:ext>
                </a:extLst>
              </a:tr>
              <a:tr h="701797">
                <a:tc vMerge="1">
                  <a:txBody>
                    <a:bodyPr/>
                    <a:lstStyle/>
                    <a:p>
                      <a:endParaRPr lang="en-MY"/>
                    </a:p>
                  </a:txBody>
                  <a:tcPr/>
                </a:tc>
                <a:tc rowSpan="9">
                  <a:txBody>
                    <a:bodyPr/>
                    <a:lstStyle/>
                    <a:p>
                      <a:pPr algn="l" fontAlgn="t"/>
                      <a:endParaRPr lang="en-MY" sz="1600" b="1" i="0" u="none" strike="noStrike" dirty="0">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dirty="0">
                          <a:effectLst/>
                        </a:rPr>
                        <a:t>Does the organization consider a life cycle perspective?</a:t>
                      </a:r>
                      <a:br>
                        <a:rPr lang="en-MY" sz="1600" u="none" strike="noStrike" dirty="0">
                          <a:effectLst/>
                        </a:rPr>
                      </a:br>
                      <a:r>
                        <a:rPr lang="en-MY" sz="1600" u="none" strike="noStrike" dirty="0">
                          <a:effectLst/>
                        </a:rPr>
                        <a:t>Does the organisation understand how to take into account the life-cycle perspective of its activities,</a:t>
                      </a:r>
                      <a:br>
                        <a:rPr lang="en-MY" sz="1600" u="none" strike="noStrike" dirty="0">
                          <a:effectLst/>
                        </a:rPr>
                      </a:br>
                      <a:r>
                        <a:rPr lang="en-MY" sz="1600" u="none" strike="noStrike" dirty="0">
                          <a:effectLst/>
                        </a:rPr>
                        <a:t>products and services?</a:t>
                      </a:r>
                      <a:endParaRPr lang="en-MY" sz="1600" b="0" i="0" u="none" strike="noStrike" dirty="0">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4949" marR="4949" marT="4949" marB="0"/>
                </a:tc>
                <a:extLst>
                  <a:ext uri="{0D108BD9-81ED-4DB2-BD59-A6C34878D82A}">
                    <a16:rowId xmlns:a16="http://schemas.microsoft.com/office/drawing/2014/main" val="10001"/>
                  </a:ext>
                </a:extLst>
              </a:tr>
              <a:tr h="353373">
                <a:tc vMerge="1">
                  <a:txBody>
                    <a:bodyPr/>
                    <a:lstStyle/>
                    <a:p>
                      <a:endParaRPr lang="en-MY"/>
                    </a:p>
                  </a:txBody>
                  <a:tcPr/>
                </a:tc>
                <a:tc vMerge="1">
                  <a:txBody>
                    <a:bodyPr/>
                    <a:lstStyle/>
                    <a:p>
                      <a:endParaRPr lang="en-MY"/>
                    </a:p>
                  </a:txBody>
                  <a:tcPr/>
                </a:tc>
                <a:tc>
                  <a:txBody>
                    <a:bodyPr/>
                    <a:lstStyle/>
                    <a:p>
                      <a:pPr algn="l" fontAlgn="t"/>
                      <a:r>
                        <a:rPr lang="en-MY" sz="1600" u="none" strike="noStrike" dirty="0">
                          <a:effectLst/>
                        </a:rPr>
                        <a:t>When determining environmental aspects, has the organisation taken into account:</a:t>
                      </a:r>
                      <a:endParaRPr lang="en-MY" sz="1600" b="0" i="0" u="none" strike="noStrike" dirty="0">
                        <a:solidFill>
                          <a:srgbClr val="000000"/>
                        </a:solidFill>
                        <a:effectLst/>
                        <a:latin typeface="Calibri" panose="020F0502020204030204" pitchFamily="34" charset="0"/>
                      </a:endParaRPr>
                    </a:p>
                  </a:txBody>
                  <a:tcPr marL="4949" marR="4949" marT="4949" marB="0"/>
                </a:tc>
                <a:tc gridSpan="3">
                  <a:txBody>
                    <a:bodyPr/>
                    <a:lstStyle/>
                    <a:p>
                      <a:pPr algn="ctr"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4949" marR="4949" marT="4949" marB="0"/>
                </a:tc>
                <a:tc hMerge="1">
                  <a:txBody>
                    <a:bodyPr/>
                    <a:lstStyle/>
                    <a:p>
                      <a:endParaRPr lang="en-MY"/>
                    </a:p>
                  </a:txBody>
                  <a:tcPr/>
                </a:tc>
                <a:tc hMerge="1">
                  <a:txBody>
                    <a:bodyPr/>
                    <a:lstStyle/>
                    <a:p>
                      <a:endParaRPr lang="en-MY"/>
                    </a:p>
                  </a:txBody>
                  <a:tcPr/>
                </a:tc>
                <a:extLst>
                  <a:ext uri="{0D108BD9-81ED-4DB2-BD59-A6C34878D82A}">
                    <a16:rowId xmlns:a16="http://schemas.microsoft.com/office/drawing/2014/main" val="10002"/>
                  </a:ext>
                </a:extLst>
              </a:tr>
              <a:tr h="440479">
                <a:tc vMerge="1">
                  <a:txBody>
                    <a:bodyPr/>
                    <a:lstStyle/>
                    <a:p>
                      <a:endParaRPr lang="en-MY"/>
                    </a:p>
                  </a:txBody>
                  <a:tcPr/>
                </a:tc>
                <a:tc vMerge="1">
                  <a:txBody>
                    <a:bodyPr/>
                    <a:lstStyle/>
                    <a:p>
                      <a:endParaRPr lang="en-MY"/>
                    </a:p>
                  </a:txBody>
                  <a:tcPr/>
                </a:tc>
                <a:tc>
                  <a:txBody>
                    <a:bodyPr/>
                    <a:lstStyle/>
                    <a:p>
                      <a:pPr algn="l" fontAlgn="t"/>
                      <a:r>
                        <a:rPr lang="en-MY" sz="1600" u="none" strike="noStrike" dirty="0">
                          <a:effectLst/>
                        </a:rPr>
                        <a:t>a) change, including planned or new developments and new or modified activities, products or services?</a:t>
                      </a:r>
                      <a:endParaRPr lang="en-MY" sz="1600" b="0" i="0" u="none" strike="noStrike" dirty="0">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4949" marR="4949" marT="4949" marB="0"/>
                </a:tc>
                <a:extLst>
                  <a:ext uri="{0D108BD9-81ED-4DB2-BD59-A6C34878D82A}">
                    <a16:rowId xmlns:a16="http://schemas.microsoft.com/office/drawing/2014/main" val="10003"/>
                  </a:ext>
                </a:extLst>
              </a:tr>
              <a:tr h="296952">
                <a:tc vMerge="1">
                  <a:txBody>
                    <a:bodyPr/>
                    <a:lstStyle/>
                    <a:p>
                      <a:endParaRPr lang="en-MY"/>
                    </a:p>
                  </a:txBody>
                  <a:tcPr/>
                </a:tc>
                <a:tc vMerge="1">
                  <a:txBody>
                    <a:bodyPr/>
                    <a:lstStyle/>
                    <a:p>
                      <a:endParaRPr lang="en-MY"/>
                    </a:p>
                  </a:txBody>
                  <a:tcPr/>
                </a:tc>
                <a:tc>
                  <a:txBody>
                    <a:bodyPr/>
                    <a:lstStyle/>
                    <a:p>
                      <a:pPr algn="l" fontAlgn="t"/>
                      <a:r>
                        <a:rPr lang="en-MY" sz="1600" u="none" strike="noStrike">
                          <a:effectLst/>
                        </a:rPr>
                        <a:t>b) abnormal conditions and reasonably foreseeable emergency situations?</a:t>
                      </a:r>
                      <a:endParaRPr lang="en-MY" sz="1600" b="0" i="0" u="none" strike="noStrike">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4949" marR="4949" marT="4949" marB="0"/>
                </a:tc>
                <a:extLst>
                  <a:ext uri="{0D108BD9-81ED-4DB2-BD59-A6C34878D82A}">
                    <a16:rowId xmlns:a16="http://schemas.microsoft.com/office/drawing/2014/main" val="10004"/>
                  </a:ext>
                </a:extLst>
              </a:tr>
              <a:tr h="791872">
                <a:tc vMerge="1">
                  <a:txBody>
                    <a:bodyPr/>
                    <a:lstStyle/>
                    <a:p>
                      <a:endParaRPr lang="en-MY"/>
                    </a:p>
                  </a:txBody>
                  <a:tcPr/>
                </a:tc>
                <a:tc vMerge="1">
                  <a:txBody>
                    <a:bodyPr/>
                    <a:lstStyle/>
                    <a:p>
                      <a:endParaRPr lang="en-MY"/>
                    </a:p>
                  </a:txBody>
                  <a:tcPr/>
                </a:tc>
                <a:tc>
                  <a:txBody>
                    <a:bodyPr/>
                    <a:lstStyle/>
                    <a:p>
                      <a:pPr algn="l" fontAlgn="t"/>
                      <a:r>
                        <a:rPr lang="en-MY" sz="1600" u="none" strike="noStrike" dirty="0">
                          <a:effectLst/>
                        </a:rPr>
                        <a:t>Has the organisation use clear criteria for determining aspects that can have a significant environmental impact?</a:t>
                      </a:r>
                      <a:br>
                        <a:rPr lang="en-MY" sz="1600" u="none" strike="noStrike" dirty="0">
                          <a:effectLst/>
                        </a:rPr>
                      </a:br>
                      <a:r>
                        <a:rPr lang="en-MY" sz="1600" u="none" strike="noStrike" dirty="0">
                          <a:effectLst/>
                        </a:rPr>
                        <a:t>What are the criteria used?</a:t>
                      </a:r>
                      <a:endParaRPr lang="en-MY" sz="1600" b="0" i="0" u="none" strike="noStrike" dirty="0">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4949" marR="4949" marT="4949" marB="0"/>
                </a:tc>
                <a:extLst>
                  <a:ext uri="{0D108BD9-81ED-4DB2-BD59-A6C34878D82A}">
                    <a16:rowId xmlns:a16="http://schemas.microsoft.com/office/drawing/2014/main" val="10005"/>
                  </a:ext>
                </a:extLst>
              </a:tr>
              <a:tr h="179161">
                <a:tc vMerge="1">
                  <a:txBody>
                    <a:bodyPr/>
                    <a:lstStyle/>
                    <a:p>
                      <a:endParaRPr lang="en-MY"/>
                    </a:p>
                  </a:txBody>
                  <a:tcPr/>
                </a:tc>
                <a:tc vMerge="1">
                  <a:txBody>
                    <a:bodyPr/>
                    <a:lstStyle/>
                    <a:p>
                      <a:endParaRPr lang="en-MY"/>
                    </a:p>
                  </a:txBody>
                  <a:tcPr/>
                </a:tc>
                <a:tc>
                  <a:txBody>
                    <a:bodyPr/>
                    <a:lstStyle/>
                    <a:p>
                      <a:pPr algn="l" fontAlgn="t"/>
                      <a:r>
                        <a:rPr lang="en-MY" sz="1600" u="none" strike="noStrike">
                          <a:effectLst/>
                        </a:rPr>
                        <a:t>Has the organisation document its:</a:t>
                      </a:r>
                      <a:endParaRPr lang="en-MY" sz="1600" b="0" i="0" u="none" strike="noStrike">
                        <a:solidFill>
                          <a:srgbClr val="000000"/>
                        </a:solidFill>
                        <a:effectLst/>
                        <a:latin typeface="Calibri" panose="020F0502020204030204" pitchFamily="34" charset="0"/>
                      </a:endParaRPr>
                    </a:p>
                  </a:txBody>
                  <a:tcPr marL="4949" marR="4949" marT="4949" marB="0"/>
                </a:tc>
                <a:tc gridSpan="3">
                  <a:txBody>
                    <a:bodyPr/>
                    <a:lstStyle/>
                    <a:p>
                      <a:pPr algn="ctr"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4949" marR="4949" marT="4949" marB="0"/>
                </a:tc>
                <a:tc hMerge="1">
                  <a:txBody>
                    <a:bodyPr/>
                    <a:lstStyle/>
                    <a:p>
                      <a:endParaRPr lang="en-MY"/>
                    </a:p>
                  </a:txBody>
                  <a:tcPr/>
                </a:tc>
                <a:tc hMerge="1">
                  <a:txBody>
                    <a:bodyPr/>
                    <a:lstStyle/>
                    <a:p>
                      <a:endParaRPr lang="en-MY"/>
                    </a:p>
                  </a:txBody>
                  <a:tcPr/>
                </a:tc>
                <a:extLst>
                  <a:ext uri="{0D108BD9-81ED-4DB2-BD59-A6C34878D82A}">
                    <a16:rowId xmlns:a16="http://schemas.microsoft.com/office/drawing/2014/main" val="10006"/>
                  </a:ext>
                </a:extLst>
              </a:tr>
              <a:tr h="353373">
                <a:tc vMerge="1">
                  <a:txBody>
                    <a:bodyPr/>
                    <a:lstStyle/>
                    <a:p>
                      <a:endParaRPr lang="en-MY"/>
                    </a:p>
                  </a:txBody>
                  <a:tcPr/>
                </a:tc>
                <a:tc vMerge="1">
                  <a:txBody>
                    <a:bodyPr/>
                    <a:lstStyle/>
                    <a:p>
                      <a:endParaRPr lang="en-MY"/>
                    </a:p>
                  </a:txBody>
                  <a:tcPr/>
                </a:tc>
                <a:tc>
                  <a:txBody>
                    <a:bodyPr/>
                    <a:lstStyle/>
                    <a:p>
                      <a:pPr algn="l" fontAlgn="t"/>
                      <a:r>
                        <a:rPr lang="en-MY" sz="1600" u="none" strike="noStrike" dirty="0" err="1">
                          <a:effectLst/>
                        </a:rPr>
                        <a:t>i</a:t>
                      </a:r>
                      <a:r>
                        <a:rPr lang="en-MY" sz="1600" u="none" strike="noStrike" dirty="0">
                          <a:effectLst/>
                        </a:rPr>
                        <a:t>) environmental aspects and associated environmental impacts?</a:t>
                      </a:r>
                      <a:endParaRPr lang="en-MY" sz="1600" b="0" i="0" u="none" strike="noStrike" dirty="0">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4949" marR="4949" marT="4949" marB="0"/>
                </a:tc>
                <a:extLst>
                  <a:ext uri="{0D108BD9-81ED-4DB2-BD59-A6C34878D82A}">
                    <a16:rowId xmlns:a16="http://schemas.microsoft.com/office/drawing/2014/main" val="10007"/>
                  </a:ext>
                </a:extLst>
              </a:tr>
              <a:tr h="353373">
                <a:tc vMerge="1">
                  <a:txBody>
                    <a:bodyPr/>
                    <a:lstStyle/>
                    <a:p>
                      <a:endParaRPr lang="en-MY"/>
                    </a:p>
                  </a:txBody>
                  <a:tcPr/>
                </a:tc>
                <a:tc vMerge="1">
                  <a:txBody>
                    <a:bodyPr/>
                    <a:lstStyle/>
                    <a:p>
                      <a:endParaRPr lang="en-MY"/>
                    </a:p>
                  </a:txBody>
                  <a:tcPr/>
                </a:tc>
                <a:tc>
                  <a:txBody>
                    <a:bodyPr/>
                    <a:lstStyle/>
                    <a:p>
                      <a:pPr algn="l" fontAlgn="t"/>
                      <a:r>
                        <a:rPr lang="en-MY" sz="1600" u="none" strike="noStrike">
                          <a:effectLst/>
                        </a:rPr>
                        <a:t>ii) criteria used to determine its significant environmental aspects?</a:t>
                      </a:r>
                      <a:br>
                        <a:rPr lang="en-MY" sz="1600" u="none" strike="noStrike">
                          <a:effectLst/>
                        </a:rPr>
                      </a:br>
                      <a:endParaRPr lang="en-MY" sz="1600" b="0" i="0" u="none" strike="noStrike">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4949" marR="4949" marT="4949" marB="0"/>
                </a:tc>
                <a:extLst>
                  <a:ext uri="{0D108BD9-81ED-4DB2-BD59-A6C34878D82A}">
                    <a16:rowId xmlns:a16="http://schemas.microsoft.com/office/drawing/2014/main" val="10008"/>
                  </a:ext>
                </a:extLst>
              </a:tr>
              <a:tr h="266267">
                <a:tc vMerge="1">
                  <a:txBody>
                    <a:bodyPr/>
                    <a:lstStyle/>
                    <a:p>
                      <a:endParaRPr lang="en-MY"/>
                    </a:p>
                  </a:txBody>
                  <a:tcPr/>
                </a:tc>
                <a:tc vMerge="1">
                  <a:txBody>
                    <a:bodyPr/>
                    <a:lstStyle/>
                    <a:p>
                      <a:endParaRPr lang="en-MY"/>
                    </a:p>
                  </a:txBody>
                  <a:tcPr/>
                </a:tc>
                <a:tc>
                  <a:txBody>
                    <a:bodyPr/>
                    <a:lstStyle/>
                    <a:p>
                      <a:pPr algn="l" fontAlgn="t"/>
                      <a:r>
                        <a:rPr lang="en-MY" sz="1600" u="none" strike="noStrike">
                          <a:effectLst/>
                        </a:rPr>
                        <a:t>iii) significant environmental aspects?</a:t>
                      </a:r>
                      <a:br>
                        <a:rPr lang="en-MY" sz="1600" u="none" strike="noStrike">
                          <a:effectLst/>
                        </a:rPr>
                      </a:br>
                      <a:endParaRPr lang="en-MY" sz="1600" b="0" i="0" u="none" strike="noStrike">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4949" marR="4949" marT="4949" marB="0"/>
                </a:tc>
                <a:tc>
                  <a:txBody>
                    <a:bodyPr/>
                    <a:lstStyle/>
                    <a:p>
                      <a:pPr algn="l" fontAlgn="t"/>
                      <a:r>
                        <a:rPr lang="en-MY" sz="1600" u="none" strike="noStrike" dirty="0">
                          <a:effectLst/>
                        </a:rPr>
                        <a:t> </a:t>
                      </a:r>
                      <a:endParaRPr lang="en-MY" sz="1600" b="0" i="0" u="none" strike="noStrike" dirty="0">
                        <a:solidFill>
                          <a:srgbClr val="000000"/>
                        </a:solidFill>
                        <a:effectLst/>
                        <a:latin typeface="Calibri" panose="020F0502020204030204" pitchFamily="34" charset="0"/>
                      </a:endParaRPr>
                    </a:p>
                  </a:txBody>
                  <a:tcPr marL="4949" marR="4949" marT="4949" marB="0"/>
                </a:tc>
                <a:extLst>
                  <a:ext uri="{0D108BD9-81ED-4DB2-BD59-A6C34878D82A}">
                    <a16:rowId xmlns:a16="http://schemas.microsoft.com/office/drawing/2014/main" val="10009"/>
                  </a:ext>
                </a:extLst>
              </a:tr>
            </a:tbl>
          </a:graphicData>
        </a:graphic>
      </p:graphicFrame>
      <p:sp>
        <p:nvSpPr>
          <p:cNvPr id="9" name="TextBox 8"/>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SENARAI SEMAK PELAKSANAAN EMS </a:t>
            </a:r>
            <a:endParaRPr lang="en-MY" sz="2800" b="1" dirty="0">
              <a:solidFill>
                <a:schemeClr val="bg1"/>
              </a:solidFill>
            </a:endParaRPr>
          </a:p>
        </p:txBody>
      </p:sp>
      <p:pic>
        <p:nvPicPr>
          <p:cNvPr id="11" name="Picture 10"/>
          <p:cNvPicPr>
            <a:picLocks noChangeAspect="1"/>
          </p:cNvPicPr>
          <p:nvPr/>
        </p:nvPicPr>
        <p:blipFill>
          <a:blip r:embed="rId3"/>
          <a:stretch>
            <a:fillRect/>
          </a:stretch>
        </p:blipFill>
        <p:spPr>
          <a:xfrm>
            <a:off x="223954" y="185149"/>
            <a:ext cx="1884933" cy="891059"/>
          </a:xfrm>
          <a:prstGeom prst="rect">
            <a:avLst/>
          </a:prstGeom>
        </p:spPr>
      </p:pic>
      <p:pic>
        <p:nvPicPr>
          <p:cNvPr id="12" name="Picture 11"/>
          <p:cNvPicPr>
            <a:picLocks noChangeAspect="1"/>
          </p:cNvPicPr>
          <p:nvPr/>
        </p:nvPicPr>
        <p:blipFill>
          <a:blip r:embed="rId4"/>
          <a:stretch>
            <a:fillRect/>
          </a:stretch>
        </p:blipFill>
        <p:spPr>
          <a:xfrm>
            <a:off x="11174370" y="69090"/>
            <a:ext cx="822058" cy="1260490"/>
          </a:xfrm>
          <a:prstGeom prst="rect">
            <a:avLst/>
          </a:prstGeom>
        </p:spPr>
      </p:pic>
      <p:pic>
        <p:nvPicPr>
          <p:cNvPr id="14" name="Picture 13"/>
          <p:cNvPicPr>
            <a:picLocks noChangeAspect="1"/>
          </p:cNvPicPr>
          <p:nvPr/>
        </p:nvPicPr>
        <p:blipFill>
          <a:blip r:embed="rId5"/>
          <a:stretch>
            <a:fillRect/>
          </a:stretch>
        </p:blipFill>
        <p:spPr>
          <a:xfrm>
            <a:off x="8668455" y="563677"/>
            <a:ext cx="2408129" cy="707197"/>
          </a:xfrm>
          <a:prstGeom prst="rect">
            <a:avLst/>
          </a:prstGeom>
        </p:spPr>
      </p:pic>
      <p:sp>
        <p:nvSpPr>
          <p:cNvPr id="15" name="TextBox 14"/>
          <p:cNvSpPr txBox="1"/>
          <p:nvPr/>
        </p:nvSpPr>
        <p:spPr>
          <a:xfrm>
            <a:off x="3242732" y="514669"/>
            <a:ext cx="4961467" cy="369332"/>
          </a:xfrm>
          <a:prstGeom prst="rect">
            <a:avLst/>
          </a:prstGeom>
          <a:noFill/>
        </p:spPr>
        <p:txBody>
          <a:bodyPr wrap="square" rtlCol="0">
            <a:spAutoFit/>
          </a:bodyPr>
          <a:lstStyle/>
          <a:p>
            <a:r>
              <a:rPr lang="en-US" b="1" dirty="0">
                <a:solidFill>
                  <a:schemeClr val="accent6">
                    <a:lumMod val="50000"/>
                  </a:schemeClr>
                </a:solidFill>
              </a:rPr>
              <a:t>MENGIKUT KLAUSA, STANDARD ISO 14001:2015</a:t>
            </a:r>
            <a:endParaRPr lang="en-MY" b="1" dirty="0">
              <a:solidFill>
                <a:schemeClr val="accent6">
                  <a:lumMod val="50000"/>
                </a:schemeClr>
              </a:solidFill>
            </a:endParaRPr>
          </a:p>
        </p:txBody>
      </p:sp>
    </p:spTree>
    <p:extLst>
      <p:ext uri="{BB962C8B-B14F-4D97-AF65-F5344CB8AC3E}">
        <p14:creationId xmlns:p14="http://schemas.microsoft.com/office/powerpoint/2010/main" val="3210953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70000" contrast="-70000"/>
          </a:blip>
          <a:stretch>
            <a:fillRect/>
          </a:stretch>
        </p:blipFill>
        <p:spPr>
          <a:xfrm>
            <a:off x="133094" y="2746180"/>
            <a:ext cx="9928967" cy="3132829"/>
          </a:xfrm>
          <a:prstGeom prst="rect">
            <a:avLst/>
          </a:prstGeom>
        </p:spPr>
      </p:pic>
      <p:sp>
        <p:nvSpPr>
          <p:cNvPr id="5" name="Right Arrow 4"/>
          <p:cNvSpPr/>
          <p:nvPr/>
        </p:nvSpPr>
        <p:spPr>
          <a:xfrm>
            <a:off x="2166550" y="1210900"/>
            <a:ext cx="9382898" cy="2298357"/>
          </a:xfrm>
          <a:prstGeom prst="rightArrow">
            <a:avLst/>
          </a:pr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MY"/>
          </a:p>
        </p:txBody>
      </p:sp>
      <p:sp>
        <p:nvSpPr>
          <p:cNvPr id="6" name="TextBox 5"/>
          <p:cNvSpPr txBox="1"/>
          <p:nvPr/>
        </p:nvSpPr>
        <p:spPr>
          <a:xfrm>
            <a:off x="2611393" y="2166087"/>
            <a:ext cx="1005017" cy="523220"/>
          </a:xfrm>
          <a:prstGeom prst="rect">
            <a:avLst/>
          </a:prstGeom>
          <a:noFill/>
        </p:spPr>
        <p:txBody>
          <a:bodyPr wrap="square" rtlCol="0">
            <a:spAutoFit/>
          </a:bodyPr>
          <a:lstStyle/>
          <a:p>
            <a:pPr algn="ctr"/>
            <a:r>
              <a:rPr lang="en-US" sz="2800" b="1" dirty="0">
                <a:solidFill>
                  <a:schemeClr val="bg1"/>
                </a:solidFill>
              </a:rPr>
              <a:t>2015</a:t>
            </a:r>
            <a:endParaRPr lang="en-MY" sz="2800" b="1" dirty="0">
              <a:solidFill>
                <a:schemeClr val="bg1"/>
              </a:solidFill>
            </a:endParaRPr>
          </a:p>
        </p:txBody>
      </p:sp>
      <p:sp>
        <p:nvSpPr>
          <p:cNvPr id="7" name="TextBox 6"/>
          <p:cNvSpPr txBox="1"/>
          <p:nvPr/>
        </p:nvSpPr>
        <p:spPr>
          <a:xfrm>
            <a:off x="4526692" y="2104532"/>
            <a:ext cx="1021491" cy="584775"/>
          </a:xfrm>
          <a:prstGeom prst="rect">
            <a:avLst/>
          </a:prstGeom>
          <a:noFill/>
        </p:spPr>
        <p:txBody>
          <a:bodyPr wrap="square" rtlCol="0">
            <a:spAutoFit/>
          </a:bodyPr>
          <a:lstStyle/>
          <a:p>
            <a:pPr algn="ctr"/>
            <a:r>
              <a:rPr lang="en-US" sz="3200" b="1" dirty="0">
                <a:solidFill>
                  <a:schemeClr val="bg1"/>
                </a:solidFill>
              </a:rPr>
              <a:t>2016</a:t>
            </a:r>
            <a:endParaRPr lang="en-MY" sz="3200" b="1" dirty="0">
              <a:solidFill>
                <a:schemeClr val="bg1"/>
              </a:solidFill>
            </a:endParaRPr>
          </a:p>
        </p:txBody>
      </p:sp>
      <p:sp>
        <p:nvSpPr>
          <p:cNvPr id="8" name="TextBox 7"/>
          <p:cNvSpPr txBox="1"/>
          <p:nvPr/>
        </p:nvSpPr>
        <p:spPr>
          <a:xfrm>
            <a:off x="6746790" y="2067690"/>
            <a:ext cx="1083275" cy="584775"/>
          </a:xfrm>
          <a:prstGeom prst="rect">
            <a:avLst/>
          </a:prstGeom>
          <a:noFill/>
        </p:spPr>
        <p:txBody>
          <a:bodyPr wrap="square" rtlCol="0">
            <a:spAutoFit/>
          </a:bodyPr>
          <a:lstStyle/>
          <a:p>
            <a:pPr algn="ctr"/>
            <a:r>
              <a:rPr lang="en-US" sz="3200" b="1" dirty="0">
                <a:solidFill>
                  <a:schemeClr val="bg1"/>
                </a:solidFill>
              </a:rPr>
              <a:t>2017</a:t>
            </a:r>
            <a:endParaRPr lang="en-MY" sz="3200" b="1" dirty="0">
              <a:solidFill>
                <a:schemeClr val="bg1"/>
              </a:solidFill>
            </a:endParaRPr>
          </a:p>
        </p:txBody>
      </p:sp>
      <p:sp>
        <p:nvSpPr>
          <p:cNvPr id="9" name="TextBox 8"/>
          <p:cNvSpPr txBox="1"/>
          <p:nvPr/>
        </p:nvSpPr>
        <p:spPr>
          <a:xfrm>
            <a:off x="8929816" y="2067692"/>
            <a:ext cx="1099751" cy="584775"/>
          </a:xfrm>
          <a:prstGeom prst="rect">
            <a:avLst/>
          </a:prstGeom>
          <a:noFill/>
        </p:spPr>
        <p:txBody>
          <a:bodyPr wrap="square" rtlCol="0">
            <a:spAutoFit/>
          </a:bodyPr>
          <a:lstStyle/>
          <a:p>
            <a:pPr algn="ctr"/>
            <a:r>
              <a:rPr lang="en-US" sz="3200" b="1" dirty="0">
                <a:solidFill>
                  <a:schemeClr val="bg1"/>
                </a:solidFill>
              </a:rPr>
              <a:t>2018</a:t>
            </a:r>
            <a:endParaRPr lang="en-MY" sz="3200" b="1" dirty="0">
              <a:solidFill>
                <a:schemeClr val="bg1"/>
              </a:solidFill>
            </a:endParaRPr>
          </a:p>
        </p:txBody>
      </p:sp>
      <p:sp>
        <p:nvSpPr>
          <p:cNvPr id="10" name="TextBox 9"/>
          <p:cNvSpPr txBox="1"/>
          <p:nvPr/>
        </p:nvSpPr>
        <p:spPr>
          <a:xfrm>
            <a:off x="2545491" y="3564141"/>
            <a:ext cx="2290120" cy="923330"/>
          </a:xfrm>
          <a:prstGeom prst="rect">
            <a:avLst/>
          </a:prstGeom>
          <a:noFill/>
        </p:spPr>
        <p:txBody>
          <a:bodyPr wrap="square" rtlCol="0">
            <a:spAutoFit/>
          </a:bodyPr>
          <a:lstStyle/>
          <a:p>
            <a:pPr algn="ctr"/>
            <a:r>
              <a:rPr lang="en-US" dirty="0"/>
              <a:t>14 September 2016</a:t>
            </a:r>
          </a:p>
          <a:p>
            <a:pPr algn="ctr"/>
            <a:r>
              <a:rPr lang="en-US" dirty="0"/>
              <a:t>Published International Standard</a:t>
            </a:r>
            <a:endParaRPr lang="en-MY" dirty="0"/>
          </a:p>
        </p:txBody>
      </p:sp>
      <p:sp>
        <p:nvSpPr>
          <p:cNvPr id="11" name="Down Arrow 10"/>
          <p:cNvSpPr/>
          <p:nvPr/>
        </p:nvSpPr>
        <p:spPr>
          <a:xfrm>
            <a:off x="4217772" y="2973856"/>
            <a:ext cx="275968" cy="535401"/>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2" name="Down Arrow 11"/>
          <p:cNvSpPr/>
          <p:nvPr/>
        </p:nvSpPr>
        <p:spPr>
          <a:xfrm>
            <a:off x="9936891" y="2973857"/>
            <a:ext cx="461319" cy="1513614"/>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3" name="TextBox 12"/>
          <p:cNvSpPr txBox="1"/>
          <p:nvPr/>
        </p:nvSpPr>
        <p:spPr>
          <a:xfrm>
            <a:off x="4610444" y="4916579"/>
            <a:ext cx="5700584" cy="954107"/>
          </a:xfrm>
          <a:prstGeom prst="rect">
            <a:avLst/>
          </a:prstGeom>
          <a:noFill/>
          <a:ln>
            <a:solidFill>
              <a:schemeClr val="tx1">
                <a:lumMod val="50000"/>
                <a:lumOff val="50000"/>
              </a:schemeClr>
            </a:solidFill>
          </a:ln>
        </p:spPr>
        <p:txBody>
          <a:bodyPr wrap="square" rtlCol="0">
            <a:spAutoFit/>
          </a:bodyPr>
          <a:lstStyle/>
          <a:p>
            <a:pPr algn="r"/>
            <a:r>
              <a:rPr lang="en-US" sz="2800" b="1" dirty="0"/>
              <a:t>14 September 2016 start of 3 years transition period to September 2018</a:t>
            </a:r>
          </a:p>
        </p:txBody>
      </p:sp>
      <p:sp>
        <p:nvSpPr>
          <p:cNvPr id="14" name="Rounded Rectangle 13"/>
          <p:cNvSpPr/>
          <p:nvPr/>
        </p:nvSpPr>
        <p:spPr>
          <a:xfrm>
            <a:off x="2446638" y="3509257"/>
            <a:ext cx="2454876" cy="1054505"/>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MY"/>
          </a:p>
        </p:txBody>
      </p:sp>
      <p:sp>
        <p:nvSpPr>
          <p:cNvPr id="16" name="TextBox 15"/>
          <p:cNvSpPr txBox="1"/>
          <p:nvPr/>
        </p:nvSpPr>
        <p:spPr>
          <a:xfrm>
            <a:off x="0" y="824"/>
            <a:ext cx="12191999" cy="646331"/>
          </a:xfrm>
          <a:prstGeom prst="rect">
            <a:avLst/>
          </a:prstGeom>
          <a:solidFill>
            <a:schemeClr val="accent6">
              <a:lumMod val="75000"/>
            </a:schemeClr>
          </a:solidFill>
        </p:spPr>
        <p:txBody>
          <a:bodyPr wrap="square" rtlCol="0">
            <a:spAutoFit/>
          </a:bodyPr>
          <a:lstStyle/>
          <a:p>
            <a:pPr algn="ctr"/>
            <a:r>
              <a:rPr lang="en-US" sz="3600" b="1" dirty="0">
                <a:solidFill>
                  <a:schemeClr val="bg1"/>
                </a:solidFill>
              </a:rPr>
              <a:t>PERALIHAN DALAM EMS</a:t>
            </a:r>
            <a:endParaRPr lang="en-MY" sz="3600" b="1" dirty="0">
              <a:solidFill>
                <a:schemeClr val="bg1"/>
              </a:solidFill>
            </a:endParaRPr>
          </a:p>
        </p:txBody>
      </p:sp>
      <p:pic>
        <p:nvPicPr>
          <p:cNvPr id="17" name="Picture 16"/>
          <p:cNvPicPr>
            <a:picLocks noChangeAspect="1"/>
          </p:cNvPicPr>
          <p:nvPr/>
        </p:nvPicPr>
        <p:blipFill>
          <a:blip r:embed="rId3"/>
          <a:stretch>
            <a:fillRect/>
          </a:stretch>
        </p:blipFill>
        <p:spPr>
          <a:xfrm>
            <a:off x="223954" y="185149"/>
            <a:ext cx="1884933" cy="891059"/>
          </a:xfrm>
          <a:prstGeom prst="rect">
            <a:avLst/>
          </a:prstGeom>
        </p:spPr>
      </p:pic>
      <p:sp>
        <p:nvSpPr>
          <p:cNvPr id="18" name="TextBox 17"/>
          <p:cNvSpPr txBox="1"/>
          <p:nvPr/>
        </p:nvSpPr>
        <p:spPr>
          <a:xfrm>
            <a:off x="4592365" y="5853608"/>
            <a:ext cx="5640859" cy="584775"/>
          </a:xfrm>
          <a:prstGeom prst="rect">
            <a:avLst/>
          </a:prstGeom>
          <a:noFill/>
          <a:ln>
            <a:noFill/>
          </a:ln>
        </p:spPr>
        <p:txBody>
          <a:bodyPr wrap="square" rtlCol="0">
            <a:spAutoFit/>
          </a:bodyPr>
          <a:lstStyle/>
          <a:p>
            <a:pPr algn="ctr"/>
            <a:r>
              <a:rPr lang="en-US" sz="1600" dirty="0"/>
              <a:t>*Certification to ISO 14001:2004 will no longer be valid after </a:t>
            </a:r>
          </a:p>
          <a:p>
            <a:pPr algn="ctr"/>
            <a:r>
              <a:rPr lang="en-US" sz="1600" dirty="0"/>
              <a:t>   the 14</a:t>
            </a:r>
            <a:r>
              <a:rPr lang="en-US" sz="1600" baseline="30000" dirty="0"/>
              <a:t>th</a:t>
            </a:r>
            <a:r>
              <a:rPr lang="en-US" sz="1600" dirty="0"/>
              <a:t> of September 2018</a:t>
            </a:r>
            <a:endParaRPr lang="en-MY" sz="1600" dirty="0"/>
          </a:p>
        </p:txBody>
      </p:sp>
      <p:pic>
        <p:nvPicPr>
          <p:cNvPr id="19" name="Content Placeholder 4" descr="Inner-UPM-Template_Option-1A.jpg"/>
          <p:cNvPicPr>
            <a:picLocks noChangeAspect="1"/>
          </p:cNvPicPr>
          <p:nvPr/>
        </p:nvPicPr>
        <p:blipFill>
          <a:blip r:embed="rId4"/>
          <a:stretch>
            <a:fillRect/>
          </a:stretch>
        </p:blipFill>
        <p:spPr>
          <a:xfrm>
            <a:off x="0" y="6335227"/>
            <a:ext cx="8314267" cy="497372"/>
          </a:xfrm>
          <a:prstGeom prst="rect">
            <a:avLst/>
          </a:prstGeom>
        </p:spPr>
      </p:pic>
      <p:pic>
        <p:nvPicPr>
          <p:cNvPr id="20" name="Picture 19"/>
          <p:cNvPicPr>
            <a:picLocks noChangeAspect="1"/>
          </p:cNvPicPr>
          <p:nvPr/>
        </p:nvPicPr>
        <p:blipFill>
          <a:blip r:embed="rId5"/>
          <a:stretch>
            <a:fillRect/>
          </a:stretch>
        </p:blipFill>
        <p:spPr>
          <a:xfrm>
            <a:off x="11169070" y="221109"/>
            <a:ext cx="728405" cy="1126186"/>
          </a:xfrm>
          <a:prstGeom prst="rect">
            <a:avLst/>
          </a:prstGeom>
        </p:spPr>
      </p:pic>
    </p:spTree>
    <p:extLst>
      <p:ext uri="{BB962C8B-B14F-4D97-AF65-F5344CB8AC3E}">
        <p14:creationId xmlns:p14="http://schemas.microsoft.com/office/powerpoint/2010/main" val="39781869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descr="Inner-UPM-Template_Option-1A.jpg"/>
          <p:cNvPicPr>
            <a:picLocks noChangeAspect="1"/>
          </p:cNvPicPr>
          <p:nvPr/>
        </p:nvPicPr>
        <p:blipFill>
          <a:blip r:embed="rId2"/>
          <a:stretch>
            <a:fillRect/>
          </a:stretch>
        </p:blipFill>
        <p:spPr>
          <a:xfrm>
            <a:off x="0" y="6353273"/>
            <a:ext cx="8437222" cy="504727"/>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4211468927"/>
              </p:ext>
            </p:extLst>
          </p:nvPr>
        </p:nvGraphicFramePr>
        <p:xfrm>
          <a:off x="920750" y="1681163"/>
          <a:ext cx="10350501" cy="3503295"/>
        </p:xfrm>
        <a:graphic>
          <a:graphicData uri="http://schemas.openxmlformats.org/drawingml/2006/table">
            <a:tbl>
              <a:tblPr>
                <a:tableStyleId>{5940675A-B579-460E-94D1-54222C63F5DA}</a:tableStyleId>
              </a:tblPr>
              <a:tblGrid>
                <a:gridCol w="1804678">
                  <a:extLst>
                    <a:ext uri="{9D8B030D-6E8A-4147-A177-3AD203B41FA5}">
                      <a16:colId xmlns:a16="http://schemas.microsoft.com/office/drawing/2014/main" val="20000"/>
                    </a:ext>
                  </a:extLst>
                </a:gridCol>
                <a:gridCol w="5114705">
                  <a:extLst>
                    <a:ext uri="{9D8B030D-6E8A-4147-A177-3AD203B41FA5}">
                      <a16:colId xmlns:a16="http://schemas.microsoft.com/office/drawing/2014/main" val="20001"/>
                    </a:ext>
                  </a:extLst>
                </a:gridCol>
                <a:gridCol w="1490134">
                  <a:extLst>
                    <a:ext uri="{9D8B030D-6E8A-4147-A177-3AD203B41FA5}">
                      <a16:colId xmlns:a16="http://schemas.microsoft.com/office/drawing/2014/main" val="20002"/>
                    </a:ext>
                  </a:extLst>
                </a:gridCol>
                <a:gridCol w="1091441">
                  <a:extLst>
                    <a:ext uri="{9D8B030D-6E8A-4147-A177-3AD203B41FA5}">
                      <a16:colId xmlns:a16="http://schemas.microsoft.com/office/drawing/2014/main" val="20003"/>
                    </a:ext>
                  </a:extLst>
                </a:gridCol>
                <a:gridCol w="849543">
                  <a:extLst>
                    <a:ext uri="{9D8B030D-6E8A-4147-A177-3AD203B41FA5}">
                      <a16:colId xmlns:a16="http://schemas.microsoft.com/office/drawing/2014/main" val="20004"/>
                    </a:ext>
                  </a:extLst>
                </a:gridCol>
              </a:tblGrid>
              <a:tr h="190500">
                <a:tc rowSpan="5">
                  <a:txBody>
                    <a:bodyPr/>
                    <a:lstStyle/>
                    <a:p>
                      <a:pPr algn="l" fontAlgn="t"/>
                      <a:r>
                        <a:rPr lang="en-MY" sz="1600" u="none" strike="noStrike" dirty="0">
                          <a:effectLst/>
                        </a:rPr>
                        <a:t>6.1.3 Compliance obligations</a:t>
                      </a:r>
                      <a:endParaRPr lang="en-MY" sz="1600" b="1"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MY" sz="1600" u="none" strike="noStrike">
                          <a:effectLst/>
                        </a:rPr>
                        <a:t>Has the organisation:</a:t>
                      </a:r>
                      <a:endParaRPr lang="en-MY" sz="1600" b="0" i="0" u="none" strike="noStrike">
                        <a:solidFill>
                          <a:srgbClr val="000000"/>
                        </a:solidFill>
                        <a:effectLst/>
                        <a:latin typeface="Calibri" panose="020F0502020204030204" pitchFamily="34" charset="0"/>
                      </a:endParaRPr>
                    </a:p>
                  </a:txBody>
                  <a:tcPr marL="9525" marR="9525" marT="9525" marB="0"/>
                </a:tc>
                <a:tc gridSpan="3">
                  <a:txBody>
                    <a:bodyPr/>
                    <a:lstStyle/>
                    <a:p>
                      <a:pPr algn="ctr"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9525" marR="9525" marT="9525" marB="0"/>
                </a:tc>
                <a:tc hMerge="1">
                  <a:txBody>
                    <a:bodyPr/>
                    <a:lstStyle/>
                    <a:p>
                      <a:endParaRPr lang="en-MY"/>
                    </a:p>
                  </a:txBody>
                  <a:tcPr/>
                </a:tc>
                <a:tc hMerge="1">
                  <a:txBody>
                    <a:bodyPr/>
                    <a:lstStyle/>
                    <a:p>
                      <a:endParaRPr lang="en-MY"/>
                    </a:p>
                  </a:txBody>
                  <a:tcPr/>
                </a:tc>
                <a:extLst>
                  <a:ext uri="{0D108BD9-81ED-4DB2-BD59-A6C34878D82A}">
                    <a16:rowId xmlns:a16="http://schemas.microsoft.com/office/drawing/2014/main" val="10000"/>
                  </a:ext>
                </a:extLst>
              </a:tr>
              <a:tr h="762000">
                <a:tc vMerge="1">
                  <a:txBody>
                    <a:bodyPr/>
                    <a:lstStyle/>
                    <a:p>
                      <a:endParaRPr lang="en-MY"/>
                    </a:p>
                  </a:txBody>
                  <a:tcPr/>
                </a:tc>
                <a:tc>
                  <a:txBody>
                    <a:bodyPr/>
                    <a:lstStyle/>
                    <a:p>
                      <a:pPr algn="l" fontAlgn="t"/>
                      <a:r>
                        <a:rPr lang="en-MY" sz="1600" u="none" strike="noStrike">
                          <a:effectLst/>
                        </a:rPr>
                        <a:t>a) determine and have access to the compliance obligations related to its environmental aspects?</a:t>
                      </a:r>
                      <a:br>
                        <a:rPr lang="en-MY" sz="1600" u="none" strike="noStrike">
                          <a:effectLst/>
                        </a:rPr>
                      </a:br>
                      <a:endParaRPr lang="en-MY" sz="16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1"/>
                  </a:ext>
                </a:extLst>
              </a:tr>
              <a:tr h="571500">
                <a:tc vMerge="1">
                  <a:txBody>
                    <a:bodyPr/>
                    <a:lstStyle/>
                    <a:p>
                      <a:endParaRPr lang="en-MY"/>
                    </a:p>
                  </a:txBody>
                  <a:tcPr/>
                </a:tc>
                <a:tc>
                  <a:txBody>
                    <a:bodyPr/>
                    <a:lstStyle/>
                    <a:p>
                      <a:pPr algn="l" fontAlgn="t"/>
                      <a:r>
                        <a:rPr lang="en-MY" sz="1600" u="none" strike="noStrike">
                          <a:effectLst/>
                        </a:rPr>
                        <a:t>b) determine how these compliance obligations apply to the organisation?</a:t>
                      </a:r>
                      <a:br>
                        <a:rPr lang="en-MY" sz="1600" u="none" strike="noStrike">
                          <a:effectLst/>
                        </a:rPr>
                      </a:br>
                      <a:endParaRPr lang="en-MY" sz="16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2"/>
                  </a:ext>
                </a:extLst>
              </a:tr>
              <a:tr h="952500">
                <a:tc vMerge="1">
                  <a:txBody>
                    <a:bodyPr/>
                    <a:lstStyle/>
                    <a:p>
                      <a:endParaRPr lang="en-MY"/>
                    </a:p>
                  </a:txBody>
                  <a:tcPr/>
                </a:tc>
                <a:tc>
                  <a:txBody>
                    <a:bodyPr/>
                    <a:lstStyle/>
                    <a:p>
                      <a:pPr algn="l" fontAlgn="t"/>
                      <a:r>
                        <a:rPr lang="en-MY" sz="1600" u="none" strike="noStrike">
                          <a:effectLst/>
                        </a:rPr>
                        <a:t>c) taken these compliance obligations into account when establishing, implementing, maintaining and continually improving the EMS?</a:t>
                      </a:r>
                      <a:br>
                        <a:rPr lang="en-MY" sz="1600" u="none" strike="noStrike">
                          <a:effectLst/>
                        </a:rPr>
                      </a:br>
                      <a:endParaRPr lang="en-MY" sz="16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3"/>
                  </a:ext>
                </a:extLst>
              </a:tr>
              <a:tr h="762000">
                <a:tc vMerge="1">
                  <a:txBody>
                    <a:bodyPr/>
                    <a:lstStyle/>
                    <a:p>
                      <a:endParaRPr lang="en-MY"/>
                    </a:p>
                  </a:txBody>
                  <a:tcPr/>
                </a:tc>
                <a:tc>
                  <a:txBody>
                    <a:bodyPr/>
                    <a:lstStyle/>
                    <a:p>
                      <a:pPr algn="l" fontAlgn="t"/>
                      <a:r>
                        <a:rPr lang="en-MY" sz="1600" u="none" strike="noStrike">
                          <a:effectLst/>
                        </a:rPr>
                        <a:t>Has the organisation keep its compliance obligations in documented form?</a:t>
                      </a:r>
                      <a:br>
                        <a:rPr lang="en-MY" sz="1600" u="none" strike="noStrike">
                          <a:effectLst/>
                        </a:rPr>
                      </a:br>
                      <a:endParaRPr lang="en-MY" sz="16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MY" sz="1600" u="none" strike="noStrike">
                          <a:effectLst/>
                        </a:rPr>
                        <a:t> </a:t>
                      </a:r>
                      <a:endParaRPr lang="en-MY" sz="16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MY" sz="1600" u="none" strike="noStrike" dirty="0">
                          <a:effectLst/>
                        </a:rPr>
                        <a:t> </a:t>
                      </a:r>
                      <a:endParaRPr lang="en-MY" sz="16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4"/>
                  </a:ext>
                </a:extLst>
              </a:tr>
            </a:tbl>
          </a:graphicData>
        </a:graphic>
      </p:graphicFrame>
      <p:sp>
        <p:nvSpPr>
          <p:cNvPr id="3" name="TextBox 2"/>
          <p:cNvSpPr txBox="1"/>
          <p:nvPr/>
        </p:nvSpPr>
        <p:spPr>
          <a:xfrm>
            <a:off x="1166420" y="5616443"/>
            <a:ext cx="2904067" cy="369332"/>
          </a:xfrm>
          <a:prstGeom prst="rect">
            <a:avLst/>
          </a:prstGeom>
          <a:noFill/>
        </p:spPr>
        <p:txBody>
          <a:bodyPr wrap="square" rtlCol="0">
            <a:spAutoFit/>
          </a:bodyPr>
          <a:lstStyle/>
          <a:p>
            <a:r>
              <a:rPr lang="en-US" dirty="0"/>
              <a:t>…...</a:t>
            </a:r>
            <a:r>
              <a:rPr lang="en-US" dirty="0" err="1"/>
              <a:t>klausa</a:t>
            </a:r>
            <a:r>
              <a:rPr lang="en-US" dirty="0"/>
              <a:t> 4 </a:t>
            </a:r>
            <a:r>
              <a:rPr lang="en-US" dirty="0" err="1"/>
              <a:t>hingga</a:t>
            </a:r>
            <a:r>
              <a:rPr lang="en-US" dirty="0"/>
              <a:t> 10.</a:t>
            </a:r>
            <a:endParaRPr lang="en-MY" dirty="0"/>
          </a:p>
        </p:txBody>
      </p:sp>
      <p:sp>
        <p:nvSpPr>
          <p:cNvPr id="9" name="TextBox 8"/>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SENARAI SEMAK PELAKSANAAN EMS </a:t>
            </a:r>
            <a:endParaRPr lang="en-MY" sz="2800" b="1" dirty="0">
              <a:solidFill>
                <a:schemeClr val="bg1"/>
              </a:solidFill>
            </a:endParaRPr>
          </a:p>
        </p:txBody>
      </p:sp>
      <p:pic>
        <p:nvPicPr>
          <p:cNvPr id="11" name="Picture 10"/>
          <p:cNvPicPr>
            <a:picLocks noChangeAspect="1"/>
          </p:cNvPicPr>
          <p:nvPr/>
        </p:nvPicPr>
        <p:blipFill>
          <a:blip r:embed="rId3"/>
          <a:stretch>
            <a:fillRect/>
          </a:stretch>
        </p:blipFill>
        <p:spPr>
          <a:xfrm>
            <a:off x="223954" y="185149"/>
            <a:ext cx="1884933" cy="891059"/>
          </a:xfrm>
          <a:prstGeom prst="rect">
            <a:avLst/>
          </a:prstGeom>
        </p:spPr>
      </p:pic>
      <p:pic>
        <p:nvPicPr>
          <p:cNvPr id="12" name="Picture 11"/>
          <p:cNvPicPr>
            <a:picLocks noChangeAspect="1"/>
          </p:cNvPicPr>
          <p:nvPr/>
        </p:nvPicPr>
        <p:blipFill>
          <a:blip r:embed="rId4"/>
          <a:stretch>
            <a:fillRect/>
          </a:stretch>
        </p:blipFill>
        <p:spPr>
          <a:xfrm>
            <a:off x="11174370" y="69090"/>
            <a:ext cx="822058" cy="1260490"/>
          </a:xfrm>
          <a:prstGeom prst="rect">
            <a:avLst/>
          </a:prstGeom>
        </p:spPr>
      </p:pic>
      <p:pic>
        <p:nvPicPr>
          <p:cNvPr id="14" name="Picture 13"/>
          <p:cNvPicPr>
            <a:picLocks noChangeAspect="1"/>
          </p:cNvPicPr>
          <p:nvPr/>
        </p:nvPicPr>
        <p:blipFill>
          <a:blip r:embed="rId5"/>
          <a:stretch>
            <a:fillRect/>
          </a:stretch>
        </p:blipFill>
        <p:spPr>
          <a:xfrm>
            <a:off x="8668455" y="563677"/>
            <a:ext cx="2408129" cy="707197"/>
          </a:xfrm>
          <a:prstGeom prst="rect">
            <a:avLst/>
          </a:prstGeom>
        </p:spPr>
      </p:pic>
      <p:sp>
        <p:nvSpPr>
          <p:cNvPr id="15" name="TextBox 14"/>
          <p:cNvSpPr txBox="1"/>
          <p:nvPr/>
        </p:nvSpPr>
        <p:spPr>
          <a:xfrm>
            <a:off x="3242732" y="514669"/>
            <a:ext cx="4961467" cy="369332"/>
          </a:xfrm>
          <a:prstGeom prst="rect">
            <a:avLst/>
          </a:prstGeom>
          <a:noFill/>
        </p:spPr>
        <p:txBody>
          <a:bodyPr wrap="square" rtlCol="0">
            <a:spAutoFit/>
          </a:bodyPr>
          <a:lstStyle/>
          <a:p>
            <a:r>
              <a:rPr lang="en-US" b="1" dirty="0">
                <a:solidFill>
                  <a:schemeClr val="accent6">
                    <a:lumMod val="50000"/>
                  </a:schemeClr>
                </a:solidFill>
              </a:rPr>
              <a:t>MENGIKUT KLAUSA, STANDARD ISO 14001:2015</a:t>
            </a:r>
            <a:endParaRPr lang="en-MY" b="1" dirty="0">
              <a:solidFill>
                <a:schemeClr val="accent6">
                  <a:lumMod val="50000"/>
                </a:schemeClr>
              </a:solidFill>
            </a:endParaRPr>
          </a:p>
        </p:txBody>
      </p:sp>
    </p:spTree>
    <p:extLst>
      <p:ext uri="{BB962C8B-B14F-4D97-AF65-F5344CB8AC3E}">
        <p14:creationId xmlns:p14="http://schemas.microsoft.com/office/powerpoint/2010/main" val="26665329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descr="Inner-UPM-Template_Option-1A.jpg"/>
          <p:cNvPicPr>
            <a:picLocks noChangeAspect="1"/>
          </p:cNvPicPr>
          <p:nvPr/>
        </p:nvPicPr>
        <p:blipFill>
          <a:blip r:embed="rId2"/>
          <a:stretch>
            <a:fillRect/>
          </a:stretch>
        </p:blipFill>
        <p:spPr>
          <a:xfrm>
            <a:off x="0" y="6353273"/>
            <a:ext cx="8437222" cy="504727"/>
          </a:xfrm>
          <a:prstGeom prst="rect">
            <a:avLst/>
          </a:prstGeom>
        </p:spPr>
      </p:pic>
      <p:sp>
        <p:nvSpPr>
          <p:cNvPr id="2" name="TextBox 1"/>
          <p:cNvSpPr txBox="1"/>
          <p:nvPr/>
        </p:nvSpPr>
        <p:spPr>
          <a:xfrm>
            <a:off x="3759200" y="2790727"/>
            <a:ext cx="5020734" cy="1569660"/>
          </a:xfrm>
          <a:prstGeom prst="rect">
            <a:avLst/>
          </a:prstGeom>
          <a:noFill/>
        </p:spPr>
        <p:txBody>
          <a:bodyPr wrap="square" rtlCol="0">
            <a:spAutoFit/>
          </a:bodyPr>
          <a:lstStyle/>
          <a:p>
            <a:pPr algn="ctr"/>
            <a:r>
              <a:rPr lang="en-US" sz="2400" b="1" dirty="0" err="1"/>
              <a:t>Lampiran</a:t>
            </a:r>
            <a:r>
              <a:rPr lang="en-US" sz="2400" b="1" dirty="0"/>
              <a:t>:</a:t>
            </a:r>
          </a:p>
          <a:p>
            <a:pPr algn="ctr"/>
            <a:r>
              <a:rPr lang="en-US" sz="2400" b="1" dirty="0"/>
              <a:t>SENARAI SEMAK PELAKSANAAN EMS MENGIKUT KLAUSA STANDARD ISO 14001:2015 </a:t>
            </a:r>
            <a:endParaRPr lang="en-MY" sz="2400" b="1" dirty="0"/>
          </a:p>
        </p:txBody>
      </p:sp>
      <p:sp>
        <p:nvSpPr>
          <p:cNvPr id="9" name="TextBox 8"/>
          <p:cNvSpPr txBox="1"/>
          <p:nvPr/>
        </p:nvSpPr>
        <p:spPr>
          <a:xfrm>
            <a:off x="0" y="824"/>
            <a:ext cx="12191999" cy="523220"/>
          </a:xfrm>
          <a:prstGeom prst="rect">
            <a:avLst/>
          </a:prstGeom>
          <a:solidFill>
            <a:schemeClr val="accent6">
              <a:lumMod val="75000"/>
            </a:schemeClr>
          </a:solidFill>
        </p:spPr>
        <p:txBody>
          <a:bodyPr wrap="square" rtlCol="0">
            <a:spAutoFit/>
          </a:bodyPr>
          <a:lstStyle/>
          <a:p>
            <a:pPr algn="ctr"/>
            <a:r>
              <a:rPr lang="en-US" sz="2800" b="1" dirty="0">
                <a:solidFill>
                  <a:schemeClr val="bg1"/>
                </a:solidFill>
              </a:rPr>
              <a:t>SENARAI SEMAK PELAKSANAAN EMS </a:t>
            </a:r>
            <a:endParaRPr lang="en-MY" sz="2800" b="1" dirty="0">
              <a:solidFill>
                <a:schemeClr val="bg1"/>
              </a:solidFill>
            </a:endParaRPr>
          </a:p>
        </p:txBody>
      </p:sp>
      <p:pic>
        <p:nvPicPr>
          <p:cNvPr id="11" name="Picture 10"/>
          <p:cNvPicPr>
            <a:picLocks noChangeAspect="1"/>
          </p:cNvPicPr>
          <p:nvPr/>
        </p:nvPicPr>
        <p:blipFill>
          <a:blip r:embed="rId3"/>
          <a:stretch>
            <a:fillRect/>
          </a:stretch>
        </p:blipFill>
        <p:spPr>
          <a:xfrm>
            <a:off x="223954" y="185149"/>
            <a:ext cx="1884933" cy="891059"/>
          </a:xfrm>
          <a:prstGeom prst="rect">
            <a:avLst/>
          </a:prstGeom>
        </p:spPr>
      </p:pic>
      <p:pic>
        <p:nvPicPr>
          <p:cNvPr id="12" name="Picture 11"/>
          <p:cNvPicPr>
            <a:picLocks noChangeAspect="1"/>
          </p:cNvPicPr>
          <p:nvPr/>
        </p:nvPicPr>
        <p:blipFill>
          <a:blip r:embed="rId4"/>
          <a:stretch>
            <a:fillRect/>
          </a:stretch>
        </p:blipFill>
        <p:spPr>
          <a:xfrm>
            <a:off x="11174370" y="69090"/>
            <a:ext cx="822058" cy="1260490"/>
          </a:xfrm>
          <a:prstGeom prst="rect">
            <a:avLst/>
          </a:prstGeom>
        </p:spPr>
      </p:pic>
      <p:pic>
        <p:nvPicPr>
          <p:cNvPr id="14" name="Picture 13"/>
          <p:cNvPicPr>
            <a:picLocks noChangeAspect="1"/>
          </p:cNvPicPr>
          <p:nvPr/>
        </p:nvPicPr>
        <p:blipFill>
          <a:blip r:embed="rId5"/>
          <a:stretch>
            <a:fillRect/>
          </a:stretch>
        </p:blipFill>
        <p:spPr>
          <a:xfrm>
            <a:off x="8668455" y="563677"/>
            <a:ext cx="2408129" cy="707197"/>
          </a:xfrm>
          <a:prstGeom prst="rect">
            <a:avLst/>
          </a:prstGeom>
        </p:spPr>
      </p:pic>
      <p:sp>
        <p:nvSpPr>
          <p:cNvPr id="15" name="TextBox 14"/>
          <p:cNvSpPr txBox="1"/>
          <p:nvPr/>
        </p:nvSpPr>
        <p:spPr>
          <a:xfrm>
            <a:off x="3242732" y="514669"/>
            <a:ext cx="4961467" cy="369332"/>
          </a:xfrm>
          <a:prstGeom prst="rect">
            <a:avLst/>
          </a:prstGeom>
          <a:noFill/>
        </p:spPr>
        <p:txBody>
          <a:bodyPr wrap="square" rtlCol="0">
            <a:spAutoFit/>
          </a:bodyPr>
          <a:lstStyle/>
          <a:p>
            <a:r>
              <a:rPr lang="en-US" b="1" dirty="0">
                <a:solidFill>
                  <a:schemeClr val="accent6">
                    <a:lumMod val="50000"/>
                  </a:schemeClr>
                </a:solidFill>
              </a:rPr>
              <a:t>MENGIKUT KLAUSA, STANDARD ISO 14001:2015</a:t>
            </a:r>
            <a:endParaRPr lang="en-MY" b="1" dirty="0">
              <a:solidFill>
                <a:schemeClr val="accent6">
                  <a:lumMod val="50000"/>
                </a:schemeClr>
              </a:solidFill>
            </a:endParaRPr>
          </a:p>
        </p:txBody>
      </p:sp>
    </p:spTree>
    <p:extLst>
      <p:ext uri="{BB962C8B-B14F-4D97-AF65-F5344CB8AC3E}">
        <p14:creationId xmlns:p14="http://schemas.microsoft.com/office/powerpoint/2010/main" val="16093207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096955" y="430034"/>
            <a:ext cx="9055639" cy="461665"/>
          </a:xfrm>
          <a:prstGeom prst="rect">
            <a:avLst/>
          </a:prstGeom>
          <a:solidFill>
            <a:schemeClr val="bg1">
              <a:lumMod val="95000"/>
            </a:schemeClr>
          </a:solidFill>
        </p:spPr>
        <p:txBody>
          <a:bodyPr wrap="square">
            <a:spAutoFit/>
          </a:bodyPr>
          <a:lstStyle/>
          <a:p>
            <a:pPr algn="ctr"/>
            <a:r>
              <a:rPr lang="ms-MY" sz="2400" b="1" dirty="0">
                <a:solidFill>
                  <a:srgbClr val="C00000"/>
                </a:solidFill>
                <a:latin typeface="Arial" panose="020B0604020202020204" pitchFamily="34" charset="0"/>
                <a:cs typeface="Arial" panose="020B0604020202020204" pitchFamily="34" charset="0"/>
              </a:rPr>
              <a:t>PENGEKALAN 3 PENSIJILAN ISO UPM </a:t>
            </a:r>
          </a:p>
        </p:txBody>
      </p:sp>
      <p:pic>
        <p:nvPicPr>
          <p:cNvPr id="21" name="Content Placeholder 4" descr="Inner-UPM-Template_Option-1A.jpg"/>
          <p:cNvPicPr>
            <a:picLocks noChangeAspect="1"/>
          </p:cNvPicPr>
          <p:nvPr/>
        </p:nvPicPr>
        <p:blipFill>
          <a:blip r:embed="rId3"/>
          <a:stretch>
            <a:fillRect/>
          </a:stretch>
        </p:blipFill>
        <p:spPr>
          <a:xfrm>
            <a:off x="1" y="6285860"/>
            <a:ext cx="9564130" cy="572140"/>
          </a:xfrm>
          <a:prstGeom prst="rect">
            <a:avLst/>
          </a:prstGeom>
        </p:spPr>
      </p:pic>
      <p:pic>
        <p:nvPicPr>
          <p:cNvPr id="22" name="Picture 21"/>
          <p:cNvPicPr>
            <a:picLocks noChangeAspect="1"/>
          </p:cNvPicPr>
          <p:nvPr/>
        </p:nvPicPr>
        <p:blipFill>
          <a:blip r:embed="rId4"/>
          <a:stretch>
            <a:fillRect/>
          </a:stretch>
        </p:blipFill>
        <p:spPr>
          <a:xfrm>
            <a:off x="329467" y="319965"/>
            <a:ext cx="1652159" cy="731583"/>
          </a:xfrm>
          <a:prstGeom prst="rect">
            <a:avLst/>
          </a:prstGeom>
        </p:spPr>
      </p:pic>
      <p:pic>
        <p:nvPicPr>
          <p:cNvPr id="11" name="Picture 10"/>
          <p:cNvPicPr>
            <a:picLocks noChangeAspect="1"/>
          </p:cNvPicPr>
          <p:nvPr/>
        </p:nvPicPr>
        <p:blipFill>
          <a:blip r:embed="rId5"/>
          <a:stretch>
            <a:fillRect/>
          </a:stretch>
        </p:blipFill>
        <p:spPr>
          <a:xfrm>
            <a:off x="11169070" y="221109"/>
            <a:ext cx="728405" cy="1126186"/>
          </a:xfrm>
          <a:prstGeom prst="rect">
            <a:avLst/>
          </a:prstGeom>
        </p:spPr>
      </p:pic>
      <p:sp>
        <p:nvSpPr>
          <p:cNvPr id="8" name="Rectangle 7"/>
          <p:cNvSpPr/>
          <p:nvPr/>
        </p:nvSpPr>
        <p:spPr>
          <a:xfrm>
            <a:off x="2079054" y="415237"/>
            <a:ext cx="9081777" cy="523220"/>
          </a:xfrm>
          <a:prstGeom prst="rect">
            <a:avLst/>
          </a:prstGeom>
          <a:solidFill>
            <a:schemeClr val="bg1">
              <a:lumMod val="95000"/>
            </a:schemeClr>
          </a:solidFill>
        </p:spPr>
        <p:txBody>
          <a:bodyPr wrap="square">
            <a:spAutoFit/>
          </a:bodyPr>
          <a:lstStyle/>
          <a:p>
            <a:pPr algn="ctr"/>
            <a:r>
              <a:rPr lang="ms-MY" sz="2800" b="1">
                <a:solidFill>
                  <a:schemeClr val="tx1">
                    <a:lumMod val="65000"/>
                    <a:lumOff val="35000"/>
                  </a:schemeClr>
                </a:solidFill>
                <a:latin typeface="Arial" panose="020B0604020202020204" pitchFamily="34" charset="0"/>
                <a:cs typeface="Arial" panose="020B0604020202020204" pitchFamily="34" charset="0"/>
              </a:rPr>
              <a:t>PENGHARGAAN DAN TERIMA KASIH</a:t>
            </a:r>
            <a:endParaRPr lang="ms-MY" sz="28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Rectangle 1"/>
          <p:cNvSpPr/>
          <p:nvPr/>
        </p:nvSpPr>
        <p:spPr>
          <a:xfrm>
            <a:off x="3368620" y="906496"/>
            <a:ext cx="4969507" cy="523220"/>
          </a:xfrm>
          <a:prstGeom prst="rect">
            <a:avLst/>
          </a:prstGeom>
        </p:spPr>
        <p:txBody>
          <a:bodyPr wrap="square">
            <a:spAutoFit/>
          </a:bodyPr>
          <a:lstStyle/>
          <a:p>
            <a:r>
              <a:rPr lang="en-US" sz="2800" b="1" dirty="0">
                <a:solidFill>
                  <a:schemeClr val="accent6">
                    <a:lumMod val="75000"/>
                  </a:schemeClr>
                </a:solidFill>
              </a:rPr>
              <a:t>FASILITATOR EMS UPM 2018:</a:t>
            </a:r>
          </a:p>
        </p:txBody>
      </p:sp>
      <p:graphicFrame>
        <p:nvGraphicFramePr>
          <p:cNvPr id="3" name="Table 2"/>
          <p:cNvGraphicFramePr>
            <a:graphicFrameLocks noGrp="1"/>
          </p:cNvGraphicFramePr>
          <p:nvPr>
            <p:extLst/>
          </p:nvPr>
        </p:nvGraphicFramePr>
        <p:xfrm>
          <a:off x="1406834" y="2318770"/>
          <a:ext cx="5957900" cy="3434090"/>
        </p:xfrm>
        <a:graphic>
          <a:graphicData uri="http://schemas.openxmlformats.org/drawingml/2006/table">
            <a:tbl>
              <a:tblPr/>
              <a:tblGrid>
                <a:gridCol w="708429">
                  <a:extLst>
                    <a:ext uri="{9D8B030D-6E8A-4147-A177-3AD203B41FA5}">
                      <a16:colId xmlns:a16="http://schemas.microsoft.com/office/drawing/2014/main" val="20000"/>
                    </a:ext>
                  </a:extLst>
                </a:gridCol>
                <a:gridCol w="5249471">
                  <a:extLst>
                    <a:ext uri="{9D8B030D-6E8A-4147-A177-3AD203B41FA5}">
                      <a16:colId xmlns:a16="http://schemas.microsoft.com/office/drawing/2014/main" val="20001"/>
                    </a:ext>
                  </a:extLst>
                </a:gridCol>
              </a:tblGrid>
              <a:tr h="235385">
                <a:tc>
                  <a:txBody>
                    <a:bodyPr/>
                    <a:lstStyle/>
                    <a:p>
                      <a:pPr algn="l" fontAlgn="ctr"/>
                      <a:r>
                        <a:rPr lang="en-MY" sz="2000" b="1" i="0" u="none" strike="noStrike" dirty="0">
                          <a:solidFill>
                            <a:schemeClr val="accent6">
                              <a:lumMod val="75000"/>
                            </a:schemeClr>
                          </a:solidFill>
                          <a:effectLst/>
                          <a:latin typeface="+mn-lt"/>
                        </a:rPr>
                        <a:t>1</a:t>
                      </a: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2000" b="1" i="0" u="none" strike="noStrike" dirty="0" err="1">
                          <a:solidFill>
                            <a:schemeClr val="accent6">
                              <a:lumMod val="75000"/>
                            </a:schemeClr>
                          </a:solidFill>
                          <a:effectLst/>
                          <a:latin typeface="+mn-lt"/>
                        </a:rPr>
                        <a:t>Encik</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Mohd</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Izhwan</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Muhamad</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Ketua</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Fasilitator</a:t>
                      </a:r>
                      <a:r>
                        <a:rPr lang="en-MY" sz="2000" b="1" i="0" u="none" strike="noStrike" dirty="0">
                          <a:solidFill>
                            <a:schemeClr val="accent6">
                              <a:lumMod val="75000"/>
                            </a:schemeClr>
                          </a:solidFill>
                          <a:effectLst/>
                          <a:latin typeface="+mn-lt"/>
                        </a:rPr>
                        <a:t>) </a:t>
                      </a: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47804">
                <a:tc>
                  <a:txBody>
                    <a:bodyPr/>
                    <a:lstStyle/>
                    <a:p>
                      <a:pPr algn="l" fontAlgn="ctr"/>
                      <a:r>
                        <a:rPr lang="en-MY" sz="2000" b="1" i="0" u="none" strike="noStrike" dirty="0">
                          <a:solidFill>
                            <a:schemeClr val="accent6">
                              <a:lumMod val="75000"/>
                            </a:schemeClr>
                          </a:solidFill>
                          <a:effectLst/>
                          <a:latin typeface="+mn-lt"/>
                        </a:rPr>
                        <a:t>2</a:t>
                      </a: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MY" sz="2000" b="1" i="0" u="none" strike="noStrike" dirty="0" err="1">
                          <a:solidFill>
                            <a:schemeClr val="accent6">
                              <a:lumMod val="75000"/>
                            </a:schemeClr>
                          </a:solidFill>
                          <a:effectLst/>
                          <a:latin typeface="+mn-lt"/>
                        </a:rPr>
                        <a:t>Encik</a:t>
                      </a:r>
                      <a:r>
                        <a:rPr lang="en-MY" sz="2000" b="1" i="0" u="none" strike="noStrike" dirty="0">
                          <a:solidFill>
                            <a:schemeClr val="accent6">
                              <a:lumMod val="75000"/>
                            </a:schemeClr>
                          </a:solidFill>
                          <a:effectLst/>
                          <a:latin typeface="+mn-lt"/>
                        </a:rPr>
                        <a:t> Allan </a:t>
                      </a:r>
                      <a:r>
                        <a:rPr lang="en-MY" sz="2000" b="1" i="0" u="none" strike="noStrike" dirty="0" err="1">
                          <a:solidFill>
                            <a:schemeClr val="accent6">
                              <a:lumMod val="75000"/>
                            </a:schemeClr>
                          </a:solidFill>
                          <a:effectLst/>
                          <a:latin typeface="+mn-lt"/>
                        </a:rPr>
                        <a:t>Lajot</a:t>
                      </a:r>
                      <a:endParaRPr lang="en-MY" sz="2000" b="1" i="0" u="none" strike="noStrike" dirty="0">
                        <a:solidFill>
                          <a:schemeClr val="accent6">
                            <a:lumMod val="75000"/>
                          </a:schemeClr>
                        </a:solidFill>
                        <a:effectLst/>
                        <a:latin typeface="+mn-lt"/>
                      </a:endParaRP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47804">
                <a:tc>
                  <a:txBody>
                    <a:bodyPr/>
                    <a:lstStyle/>
                    <a:p>
                      <a:pPr algn="l" fontAlgn="ctr"/>
                      <a:r>
                        <a:rPr lang="en-MY" sz="2000" b="1" i="0" u="none" strike="noStrike" dirty="0">
                          <a:solidFill>
                            <a:schemeClr val="accent6">
                              <a:lumMod val="75000"/>
                            </a:schemeClr>
                          </a:solidFill>
                          <a:effectLst/>
                          <a:latin typeface="+mn-lt"/>
                        </a:rPr>
                        <a:t>3</a:t>
                      </a: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MY" sz="2000" b="1" i="0" u="none" strike="noStrike" dirty="0" err="1">
                          <a:solidFill>
                            <a:schemeClr val="accent6">
                              <a:lumMod val="75000"/>
                            </a:schemeClr>
                          </a:solidFill>
                          <a:effectLst/>
                          <a:latin typeface="+mn-lt"/>
                        </a:rPr>
                        <a:t>Encik</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Md</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Nizam</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Mahat</a:t>
                      </a:r>
                      <a:endParaRPr lang="en-MY" sz="2000" b="1" i="0" u="none" strike="noStrike" dirty="0">
                        <a:solidFill>
                          <a:schemeClr val="accent6">
                            <a:lumMod val="75000"/>
                          </a:schemeClr>
                        </a:solidFill>
                        <a:effectLst/>
                        <a:latin typeface="+mn-lt"/>
                      </a:endParaRP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47804">
                <a:tc>
                  <a:txBody>
                    <a:bodyPr/>
                    <a:lstStyle/>
                    <a:p>
                      <a:pPr algn="l" fontAlgn="ctr"/>
                      <a:r>
                        <a:rPr lang="en-MY" sz="2000" b="1" i="0" u="none" strike="noStrike" dirty="0">
                          <a:solidFill>
                            <a:schemeClr val="accent6">
                              <a:lumMod val="75000"/>
                            </a:schemeClr>
                          </a:solidFill>
                          <a:effectLst/>
                          <a:latin typeface="+mn-lt"/>
                        </a:rPr>
                        <a:t>4</a:t>
                      </a: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MY" sz="2000" b="1" i="0" u="none" strike="noStrike" dirty="0" err="1">
                          <a:solidFill>
                            <a:schemeClr val="accent6">
                              <a:lumMod val="75000"/>
                            </a:schemeClr>
                          </a:solidFill>
                          <a:effectLst/>
                          <a:latin typeface="+mn-lt"/>
                        </a:rPr>
                        <a:t>Encik</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Mohd</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Hafizul</a:t>
                      </a:r>
                      <a:r>
                        <a:rPr lang="en-MY" sz="2000" b="1" i="0" u="none" strike="noStrike" dirty="0">
                          <a:solidFill>
                            <a:schemeClr val="accent6">
                              <a:lumMod val="75000"/>
                            </a:schemeClr>
                          </a:solidFill>
                          <a:effectLst/>
                          <a:latin typeface="+mn-lt"/>
                        </a:rPr>
                        <a:t> Amin </a:t>
                      </a:r>
                      <a:r>
                        <a:rPr lang="en-MY" sz="2000" b="1" i="0" u="none" strike="noStrike" dirty="0" err="1">
                          <a:solidFill>
                            <a:schemeClr val="accent6">
                              <a:lumMod val="75000"/>
                            </a:schemeClr>
                          </a:solidFill>
                          <a:effectLst/>
                          <a:latin typeface="+mn-lt"/>
                        </a:rPr>
                        <a:t>Mohd</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Supian</a:t>
                      </a:r>
                      <a:endParaRPr lang="en-MY" sz="2000" b="1" i="0" u="none" strike="noStrike" dirty="0">
                        <a:solidFill>
                          <a:schemeClr val="accent6">
                            <a:lumMod val="75000"/>
                          </a:schemeClr>
                        </a:solidFill>
                        <a:effectLst/>
                        <a:latin typeface="+mn-lt"/>
                      </a:endParaRP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47804">
                <a:tc>
                  <a:txBody>
                    <a:bodyPr/>
                    <a:lstStyle/>
                    <a:p>
                      <a:pPr algn="l" fontAlgn="ctr"/>
                      <a:r>
                        <a:rPr lang="en-MY" sz="2000" b="1" i="0" u="none" strike="noStrike" dirty="0">
                          <a:solidFill>
                            <a:schemeClr val="accent6">
                              <a:lumMod val="75000"/>
                            </a:schemeClr>
                          </a:solidFill>
                          <a:effectLst/>
                          <a:latin typeface="+mn-lt"/>
                        </a:rPr>
                        <a:t>5</a:t>
                      </a: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MY" sz="2000" b="1" i="0" u="none" strike="noStrike" dirty="0" err="1">
                          <a:solidFill>
                            <a:schemeClr val="accent6">
                              <a:lumMod val="75000"/>
                            </a:schemeClr>
                          </a:solidFill>
                          <a:effectLst/>
                          <a:latin typeface="+mn-lt"/>
                        </a:rPr>
                        <a:t>Puan</a:t>
                      </a:r>
                      <a:r>
                        <a:rPr lang="en-MY" sz="2000" b="1" i="0" u="none" strike="noStrike" dirty="0">
                          <a:solidFill>
                            <a:schemeClr val="accent6">
                              <a:lumMod val="75000"/>
                            </a:schemeClr>
                          </a:solidFill>
                          <a:effectLst/>
                          <a:latin typeface="+mn-lt"/>
                        </a:rPr>
                        <a:t> Nancy </a:t>
                      </a:r>
                      <a:r>
                        <a:rPr lang="en-MY" sz="2000" b="1" i="0" u="none" strike="noStrike" dirty="0" err="1">
                          <a:solidFill>
                            <a:schemeClr val="accent6">
                              <a:lumMod val="75000"/>
                            </a:schemeClr>
                          </a:solidFill>
                          <a:effectLst/>
                          <a:latin typeface="+mn-lt"/>
                        </a:rPr>
                        <a:t>Liew</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Woan</a:t>
                      </a:r>
                      <a:r>
                        <a:rPr lang="en-MY" sz="2000" b="1" i="0" u="none" strike="noStrike" dirty="0">
                          <a:solidFill>
                            <a:schemeClr val="accent6">
                              <a:lumMod val="75000"/>
                            </a:schemeClr>
                          </a:solidFill>
                          <a:effectLst/>
                          <a:latin typeface="+mn-lt"/>
                        </a:rPr>
                        <a:t> Chan</a:t>
                      </a: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37457">
                <a:tc>
                  <a:txBody>
                    <a:bodyPr/>
                    <a:lstStyle/>
                    <a:p>
                      <a:pPr algn="l" fontAlgn="ctr"/>
                      <a:r>
                        <a:rPr lang="en-MY" sz="2000" b="1" i="0" u="none" strike="noStrike" dirty="0">
                          <a:solidFill>
                            <a:schemeClr val="accent6">
                              <a:lumMod val="75000"/>
                            </a:schemeClr>
                          </a:solidFill>
                          <a:effectLst/>
                          <a:latin typeface="+mn-lt"/>
                        </a:rPr>
                        <a:t>6</a:t>
                      </a: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MY" sz="2000" b="1" i="0" u="none" strike="noStrike" dirty="0" err="1">
                          <a:solidFill>
                            <a:schemeClr val="accent6">
                              <a:lumMod val="75000"/>
                            </a:schemeClr>
                          </a:solidFill>
                          <a:effectLst/>
                          <a:latin typeface="+mn-lt"/>
                        </a:rPr>
                        <a:t>Puan</a:t>
                      </a:r>
                      <a:r>
                        <a:rPr lang="en-MY" sz="2000" b="1" i="0" u="none" strike="noStrike" dirty="0">
                          <a:solidFill>
                            <a:schemeClr val="accent6">
                              <a:lumMod val="75000"/>
                            </a:schemeClr>
                          </a:solidFill>
                          <a:effectLst/>
                          <a:latin typeface="+mn-lt"/>
                        </a:rPr>
                        <a:t> Fatimah Abdul </a:t>
                      </a:r>
                      <a:r>
                        <a:rPr lang="en-MY" sz="2000" b="1" i="0" u="none" strike="noStrike" dirty="0" err="1">
                          <a:solidFill>
                            <a:schemeClr val="accent6">
                              <a:lumMod val="75000"/>
                            </a:schemeClr>
                          </a:solidFill>
                          <a:effectLst/>
                          <a:latin typeface="+mn-lt"/>
                        </a:rPr>
                        <a:t>Samad</a:t>
                      </a:r>
                      <a:endParaRPr lang="en-MY" sz="2000" b="1" i="0" u="none" strike="noStrike" dirty="0">
                        <a:solidFill>
                          <a:schemeClr val="accent6">
                            <a:lumMod val="75000"/>
                          </a:schemeClr>
                        </a:solidFill>
                        <a:effectLst/>
                        <a:latin typeface="+mn-lt"/>
                      </a:endParaRP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47804">
                <a:tc>
                  <a:txBody>
                    <a:bodyPr/>
                    <a:lstStyle/>
                    <a:p>
                      <a:pPr algn="l" fontAlgn="ctr"/>
                      <a:r>
                        <a:rPr lang="en-MY" sz="2000" b="1" i="0" u="none" strike="noStrike" dirty="0">
                          <a:solidFill>
                            <a:schemeClr val="accent6">
                              <a:lumMod val="75000"/>
                            </a:schemeClr>
                          </a:solidFill>
                          <a:effectLst/>
                          <a:latin typeface="+mn-lt"/>
                        </a:rPr>
                        <a:t>7</a:t>
                      </a: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MY" sz="2000" b="1" i="0" u="none" strike="noStrike" dirty="0" err="1">
                          <a:solidFill>
                            <a:schemeClr val="accent6">
                              <a:lumMod val="75000"/>
                            </a:schemeClr>
                          </a:solidFill>
                          <a:effectLst/>
                          <a:latin typeface="+mn-lt"/>
                        </a:rPr>
                        <a:t>Encik</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Yusri</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Hashim</a:t>
                      </a:r>
                      <a:endParaRPr lang="en-MY" sz="2000" b="1" i="0" u="none" strike="noStrike" dirty="0">
                        <a:solidFill>
                          <a:schemeClr val="accent6">
                            <a:lumMod val="75000"/>
                          </a:schemeClr>
                        </a:solidFill>
                        <a:effectLst/>
                        <a:latin typeface="+mn-lt"/>
                      </a:endParaRP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47804">
                <a:tc>
                  <a:txBody>
                    <a:bodyPr/>
                    <a:lstStyle/>
                    <a:p>
                      <a:pPr algn="l" fontAlgn="ctr"/>
                      <a:r>
                        <a:rPr lang="en-MY" sz="2000" b="1" i="0" u="none" strike="noStrike" dirty="0">
                          <a:solidFill>
                            <a:schemeClr val="accent6">
                              <a:lumMod val="75000"/>
                            </a:schemeClr>
                          </a:solidFill>
                          <a:effectLst/>
                          <a:latin typeface="+mn-lt"/>
                        </a:rPr>
                        <a:t>8</a:t>
                      </a: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MY" sz="2000" b="1" i="0" u="none" strike="noStrike" dirty="0" err="1">
                          <a:solidFill>
                            <a:schemeClr val="accent6">
                              <a:lumMod val="75000"/>
                            </a:schemeClr>
                          </a:solidFill>
                          <a:effectLst/>
                          <a:latin typeface="+mn-lt"/>
                        </a:rPr>
                        <a:t>Encik</a:t>
                      </a:r>
                      <a:r>
                        <a:rPr lang="en-MY" sz="2000" b="1" i="0" u="none" strike="noStrike" dirty="0">
                          <a:solidFill>
                            <a:schemeClr val="accent6">
                              <a:lumMod val="75000"/>
                            </a:schemeClr>
                          </a:solidFill>
                          <a:effectLst/>
                          <a:latin typeface="+mn-lt"/>
                        </a:rPr>
                        <a:t> Mohammad </a:t>
                      </a:r>
                      <a:r>
                        <a:rPr lang="en-MY" sz="2000" b="1" i="0" u="none" strike="noStrike" dirty="0" err="1">
                          <a:solidFill>
                            <a:schemeClr val="accent6">
                              <a:lumMod val="75000"/>
                            </a:schemeClr>
                          </a:solidFill>
                          <a:effectLst/>
                          <a:latin typeface="+mn-lt"/>
                        </a:rPr>
                        <a:t>Shahril</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Salleh</a:t>
                      </a:r>
                      <a:endParaRPr lang="fi-FI" sz="2000" b="1" i="0" u="none" strike="noStrike" dirty="0">
                        <a:solidFill>
                          <a:schemeClr val="accent6">
                            <a:lumMod val="75000"/>
                          </a:schemeClr>
                        </a:solidFill>
                        <a:effectLst/>
                        <a:latin typeface="+mn-lt"/>
                      </a:endParaRP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147804">
                <a:tc>
                  <a:txBody>
                    <a:bodyPr/>
                    <a:lstStyle/>
                    <a:p>
                      <a:pPr algn="l" fontAlgn="ctr"/>
                      <a:r>
                        <a:rPr lang="en-MY" sz="2000" b="1" i="0" u="none" strike="noStrike" dirty="0">
                          <a:solidFill>
                            <a:schemeClr val="accent6">
                              <a:lumMod val="75000"/>
                            </a:schemeClr>
                          </a:solidFill>
                          <a:effectLst/>
                          <a:latin typeface="+mn-lt"/>
                        </a:rPr>
                        <a:t>9</a:t>
                      </a: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MY" sz="2000" b="1" i="0" u="none" strike="noStrike" dirty="0" err="1">
                          <a:solidFill>
                            <a:schemeClr val="accent6">
                              <a:lumMod val="75000"/>
                            </a:schemeClr>
                          </a:solidFill>
                          <a:effectLst/>
                          <a:latin typeface="+mn-lt"/>
                        </a:rPr>
                        <a:t>Puan</a:t>
                      </a:r>
                      <a:r>
                        <a:rPr lang="en-MY" sz="2000" b="1" i="0" u="none" strike="noStrike" dirty="0">
                          <a:solidFill>
                            <a:schemeClr val="accent6">
                              <a:lumMod val="75000"/>
                            </a:schemeClr>
                          </a:solidFill>
                          <a:effectLst/>
                          <a:latin typeface="+mn-lt"/>
                        </a:rPr>
                        <a:t> Rita </a:t>
                      </a:r>
                      <a:r>
                        <a:rPr lang="en-MY" sz="2000" b="1" i="0" u="none" strike="noStrike" dirty="0" err="1">
                          <a:solidFill>
                            <a:schemeClr val="accent6">
                              <a:lumMod val="75000"/>
                            </a:schemeClr>
                          </a:solidFill>
                          <a:effectLst/>
                          <a:latin typeface="+mn-lt"/>
                        </a:rPr>
                        <a:t>Bajat</a:t>
                      </a:r>
                      <a:endParaRPr lang="en-MY" sz="2000" b="1" i="0" u="none" strike="noStrike" dirty="0">
                        <a:solidFill>
                          <a:schemeClr val="accent6">
                            <a:lumMod val="75000"/>
                          </a:schemeClr>
                        </a:solidFill>
                        <a:effectLst/>
                        <a:latin typeface="+mn-lt"/>
                      </a:endParaRP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95607">
                <a:tc>
                  <a:txBody>
                    <a:bodyPr/>
                    <a:lstStyle/>
                    <a:p>
                      <a:pPr algn="l" fontAlgn="ctr"/>
                      <a:r>
                        <a:rPr lang="en-MY" sz="2000" b="1" i="0" u="none" strike="noStrike" dirty="0">
                          <a:solidFill>
                            <a:schemeClr val="accent6">
                              <a:lumMod val="75000"/>
                            </a:schemeClr>
                          </a:solidFill>
                          <a:effectLst/>
                          <a:latin typeface="+mn-lt"/>
                        </a:rPr>
                        <a:t>10</a:t>
                      </a: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MY" sz="2000" b="1" i="0" u="none" strike="noStrike" dirty="0" err="1">
                          <a:solidFill>
                            <a:schemeClr val="accent6">
                              <a:lumMod val="75000"/>
                            </a:schemeClr>
                          </a:solidFill>
                          <a:effectLst/>
                          <a:latin typeface="+mn-lt"/>
                        </a:rPr>
                        <a:t>Puan</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Safarina</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Mohd</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Ismuddin</a:t>
                      </a:r>
                      <a:endParaRPr lang="en-MY" sz="2000" b="1" i="0" u="none" strike="noStrike" dirty="0">
                        <a:solidFill>
                          <a:schemeClr val="accent6">
                            <a:lumMod val="75000"/>
                          </a:schemeClr>
                        </a:solidFill>
                        <a:effectLst/>
                        <a:latin typeface="+mn-lt"/>
                      </a:endParaRP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77568">
                <a:tc>
                  <a:txBody>
                    <a:bodyPr/>
                    <a:lstStyle/>
                    <a:p>
                      <a:pPr algn="l" fontAlgn="ctr"/>
                      <a:r>
                        <a:rPr lang="en-MY" sz="2000" b="1" i="0" u="none" strike="noStrike" dirty="0">
                          <a:solidFill>
                            <a:schemeClr val="accent6">
                              <a:lumMod val="75000"/>
                            </a:schemeClr>
                          </a:solidFill>
                          <a:effectLst/>
                          <a:latin typeface="+mn-lt"/>
                        </a:rPr>
                        <a:t>11</a:t>
                      </a: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MY" sz="2000" b="1" i="0" u="none" strike="noStrike" dirty="0" err="1">
                          <a:solidFill>
                            <a:schemeClr val="accent6">
                              <a:lumMod val="75000"/>
                            </a:schemeClr>
                          </a:solidFill>
                          <a:effectLst/>
                          <a:latin typeface="+mn-lt"/>
                        </a:rPr>
                        <a:t>Puan</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Arba’ah</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Md</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Salleh</a:t>
                      </a:r>
                      <a:endParaRPr lang="en-MY" sz="2000" b="1" i="0" u="none" strike="noStrike" dirty="0">
                        <a:solidFill>
                          <a:schemeClr val="accent6">
                            <a:lumMod val="75000"/>
                          </a:schemeClr>
                        </a:solidFill>
                        <a:effectLst/>
                        <a:latin typeface="+mn-lt"/>
                      </a:endParaRP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nvPr>
        </p:nvGraphicFramePr>
        <p:xfrm>
          <a:off x="7364734" y="3629586"/>
          <a:ext cx="4048875" cy="1248760"/>
        </p:xfrm>
        <a:graphic>
          <a:graphicData uri="http://schemas.openxmlformats.org/drawingml/2006/table">
            <a:tbl>
              <a:tblPr/>
              <a:tblGrid>
                <a:gridCol w="481434">
                  <a:extLst>
                    <a:ext uri="{9D8B030D-6E8A-4147-A177-3AD203B41FA5}">
                      <a16:colId xmlns:a16="http://schemas.microsoft.com/office/drawing/2014/main" val="20000"/>
                    </a:ext>
                  </a:extLst>
                </a:gridCol>
                <a:gridCol w="3567441">
                  <a:extLst>
                    <a:ext uri="{9D8B030D-6E8A-4147-A177-3AD203B41FA5}">
                      <a16:colId xmlns:a16="http://schemas.microsoft.com/office/drawing/2014/main" val="20001"/>
                    </a:ext>
                  </a:extLst>
                </a:gridCol>
              </a:tblGrid>
              <a:tr h="147804">
                <a:tc>
                  <a:txBody>
                    <a:bodyPr/>
                    <a:lstStyle/>
                    <a:p>
                      <a:pPr algn="l" fontAlgn="ctr"/>
                      <a:r>
                        <a:rPr lang="en-MY" sz="2000" b="1" i="0" u="none" strike="noStrike" dirty="0">
                          <a:solidFill>
                            <a:schemeClr val="accent6">
                              <a:lumMod val="75000"/>
                            </a:schemeClr>
                          </a:solidFill>
                          <a:effectLst/>
                          <a:latin typeface="+mn-lt"/>
                        </a:rPr>
                        <a:t>12</a:t>
                      </a: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MY" sz="2000" b="1" i="0" u="none" strike="noStrike" dirty="0" err="1">
                          <a:solidFill>
                            <a:schemeClr val="accent6">
                              <a:lumMod val="75000"/>
                            </a:schemeClr>
                          </a:solidFill>
                          <a:effectLst/>
                          <a:latin typeface="+mn-lt"/>
                        </a:rPr>
                        <a:t>Puan</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Noorizai</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Hj</a:t>
                      </a:r>
                      <a:r>
                        <a:rPr lang="en-MY" sz="2000" b="1" i="0" u="none" strike="noStrike" dirty="0">
                          <a:solidFill>
                            <a:schemeClr val="accent6">
                              <a:lumMod val="75000"/>
                            </a:schemeClr>
                          </a:solidFill>
                          <a:effectLst/>
                          <a:latin typeface="+mn-lt"/>
                        </a:rPr>
                        <a:t> Mohamad Noor</a:t>
                      </a: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47804">
                <a:tc>
                  <a:txBody>
                    <a:bodyPr/>
                    <a:lstStyle/>
                    <a:p>
                      <a:pPr algn="l" fontAlgn="ctr"/>
                      <a:r>
                        <a:rPr lang="en-MY" sz="2000" b="1" i="0" u="none" strike="noStrike" dirty="0">
                          <a:solidFill>
                            <a:schemeClr val="accent6">
                              <a:lumMod val="75000"/>
                            </a:schemeClr>
                          </a:solidFill>
                          <a:effectLst/>
                          <a:latin typeface="+mn-lt"/>
                        </a:rPr>
                        <a:t>13</a:t>
                      </a: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MY" sz="2000" b="1" i="0" u="none" strike="noStrike" dirty="0" err="1">
                          <a:solidFill>
                            <a:schemeClr val="accent6">
                              <a:lumMod val="75000"/>
                            </a:schemeClr>
                          </a:solidFill>
                          <a:effectLst/>
                          <a:latin typeface="+mn-lt"/>
                        </a:rPr>
                        <a:t>Puan</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Rozi</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Tamin</a:t>
                      </a:r>
                      <a:r>
                        <a:rPr lang="en-MY" sz="2000" b="1" i="0" u="none" strike="noStrike" dirty="0">
                          <a:solidFill>
                            <a:schemeClr val="accent6">
                              <a:lumMod val="75000"/>
                            </a:schemeClr>
                          </a:solidFill>
                          <a:effectLst/>
                          <a:latin typeface="+mn-lt"/>
                        </a:rPr>
                        <a:t> </a:t>
                      </a: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47804">
                <a:tc>
                  <a:txBody>
                    <a:bodyPr/>
                    <a:lstStyle/>
                    <a:p>
                      <a:pPr algn="l" fontAlgn="ctr"/>
                      <a:r>
                        <a:rPr lang="en-MY" sz="2000" b="1" i="0" u="none" strike="noStrike" dirty="0">
                          <a:solidFill>
                            <a:schemeClr val="accent6">
                              <a:lumMod val="75000"/>
                            </a:schemeClr>
                          </a:solidFill>
                          <a:effectLst/>
                          <a:latin typeface="+mn-lt"/>
                        </a:rPr>
                        <a:t>14</a:t>
                      </a: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MY" sz="2000" b="1" i="0" u="none" strike="noStrike" dirty="0" err="1">
                          <a:solidFill>
                            <a:schemeClr val="accent6">
                              <a:lumMod val="75000"/>
                            </a:schemeClr>
                          </a:solidFill>
                          <a:effectLst/>
                          <a:latin typeface="+mn-lt"/>
                        </a:rPr>
                        <a:t>Puan</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Shamriza</a:t>
                      </a:r>
                      <a:r>
                        <a:rPr lang="en-MY" sz="2000" b="1" i="0" u="none" strike="noStrike" dirty="0">
                          <a:solidFill>
                            <a:schemeClr val="accent6">
                              <a:lumMod val="75000"/>
                            </a:schemeClr>
                          </a:solidFill>
                          <a:effectLst/>
                          <a:latin typeface="+mn-lt"/>
                        </a:rPr>
                        <a:t> Shari</a:t>
                      </a: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47804">
                <a:tc>
                  <a:txBody>
                    <a:bodyPr/>
                    <a:lstStyle/>
                    <a:p>
                      <a:pPr algn="l" fontAlgn="ctr"/>
                      <a:r>
                        <a:rPr lang="en-MY" sz="2000" b="1" i="0" u="none" strike="noStrike" dirty="0">
                          <a:solidFill>
                            <a:schemeClr val="accent6">
                              <a:lumMod val="75000"/>
                            </a:schemeClr>
                          </a:solidFill>
                          <a:effectLst/>
                          <a:latin typeface="+mn-lt"/>
                        </a:rPr>
                        <a:t>15</a:t>
                      </a: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MY" sz="2000" b="1" i="0" u="none" strike="noStrike" dirty="0" err="1">
                          <a:solidFill>
                            <a:schemeClr val="accent6">
                              <a:lumMod val="75000"/>
                            </a:schemeClr>
                          </a:solidFill>
                          <a:effectLst/>
                          <a:latin typeface="+mn-lt"/>
                        </a:rPr>
                        <a:t>Encik</a:t>
                      </a:r>
                      <a:r>
                        <a:rPr lang="en-MY" sz="2000" b="1" i="0" u="none" strike="noStrike" dirty="0">
                          <a:solidFill>
                            <a:schemeClr val="accent6">
                              <a:lumMod val="75000"/>
                            </a:schemeClr>
                          </a:solidFill>
                          <a:effectLst/>
                          <a:latin typeface="+mn-lt"/>
                        </a:rPr>
                        <a:t> Ahmad </a:t>
                      </a:r>
                      <a:r>
                        <a:rPr lang="en-MY" sz="2000" b="1" i="0" u="none" strike="noStrike" dirty="0" err="1">
                          <a:solidFill>
                            <a:schemeClr val="accent6">
                              <a:lumMod val="75000"/>
                            </a:schemeClr>
                          </a:solidFill>
                          <a:effectLst/>
                          <a:latin typeface="+mn-lt"/>
                        </a:rPr>
                        <a:t>Hafizd</a:t>
                      </a:r>
                      <a:r>
                        <a:rPr lang="en-MY" sz="2000" b="1" i="0" u="none" strike="noStrike" dirty="0">
                          <a:solidFill>
                            <a:schemeClr val="accent6">
                              <a:lumMod val="75000"/>
                            </a:schemeClr>
                          </a:solidFill>
                          <a:effectLst/>
                          <a:latin typeface="+mn-lt"/>
                        </a:rPr>
                        <a:t> </a:t>
                      </a:r>
                      <a:r>
                        <a:rPr lang="en-MY" sz="2000" b="1" i="0" u="none" strike="noStrike" dirty="0" err="1">
                          <a:solidFill>
                            <a:schemeClr val="accent6">
                              <a:lumMod val="75000"/>
                            </a:schemeClr>
                          </a:solidFill>
                          <a:effectLst/>
                          <a:latin typeface="+mn-lt"/>
                        </a:rPr>
                        <a:t>Hitam</a:t>
                      </a:r>
                      <a:endParaRPr lang="en-MY" sz="2000" b="1" i="0" u="none" strike="noStrike" dirty="0">
                        <a:solidFill>
                          <a:schemeClr val="accent6">
                            <a:lumMod val="75000"/>
                          </a:schemeClr>
                        </a:solidFill>
                        <a:effectLst/>
                        <a:latin typeface="+mn-lt"/>
                      </a:endParaRPr>
                    </a:p>
                  </a:txBody>
                  <a:tcPr marL="7390" marR="7390" marT="73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pic>
        <p:nvPicPr>
          <p:cNvPr id="4" name="Picture 3"/>
          <p:cNvPicPr>
            <a:picLocks noChangeAspect="1"/>
          </p:cNvPicPr>
          <p:nvPr/>
        </p:nvPicPr>
        <p:blipFill>
          <a:blip r:embed="rId6"/>
          <a:stretch>
            <a:fillRect/>
          </a:stretch>
        </p:blipFill>
        <p:spPr>
          <a:xfrm>
            <a:off x="63692" y="1051548"/>
            <a:ext cx="2183767" cy="1237955"/>
          </a:xfrm>
          <a:prstGeom prst="rect">
            <a:avLst/>
          </a:prstGeom>
        </p:spPr>
      </p:pic>
      <p:pic>
        <p:nvPicPr>
          <p:cNvPr id="6" name="Picture 5"/>
          <p:cNvPicPr>
            <a:picLocks noChangeAspect="1"/>
          </p:cNvPicPr>
          <p:nvPr/>
        </p:nvPicPr>
        <p:blipFill>
          <a:blip r:embed="rId7"/>
          <a:stretch>
            <a:fillRect/>
          </a:stretch>
        </p:blipFill>
        <p:spPr>
          <a:xfrm>
            <a:off x="8993272" y="5144846"/>
            <a:ext cx="1989667" cy="874514"/>
          </a:xfrm>
          <a:prstGeom prst="rect">
            <a:avLst/>
          </a:prstGeom>
        </p:spPr>
      </p:pic>
    </p:spTree>
    <p:extLst>
      <p:ext uri="{BB962C8B-B14F-4D97-AF65-F5344CB8AC3E}">
        <p14:creationId xmlns:p14="http://schemas.microsoft.com/office/powerpoint/2010/main" val="15383803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55589" y="1190773"/>
            <a:ext cx="10635048" cy="4262673"/>
          </a:xfrm>
          <a:prstGeom prst="rect">
            <a:avLst/>
          </a:prstGeom>
          <a:solidFill>
            <a:srgbClr val="CBE3BB"/>
          </a:solidFill>
          <a:ln>
            <a:solidFill>
              <a:srgbClr val="507E3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MY"/>
          </a:p>
        </p:txBody>
      </p:sp>
      <p:pic>
        <p:nvPicPr>
          <p:cNvPr id="27650" name="Picture 4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2324" y="254061"/>
            <a:ext cx="1500686" cy="66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a:extLst/>
          </p:cNvPr>
          <p:cNvSpPr txBox="1">
            <a:spLocks noChangeArrowheads="1"/>
          </p:cNvSpPr>
          <p:nvPr/>
        </p:nvSpPr>
        <p:spPr bwMode="auto">
          <a:xfrm>
            <a:off x="2074864" y="356153"/>
            <a:ext cx="4645025" cy="450582"/>
          </a:xfrm>
          <a:prstGeom prst="rect">
            <a:avLst/>
          </a:prstGeom>
          <a:solidFill>
            <a:schemeClr val="bg1">
              <a:lumMod val="95000"/>
            </a:schemeClr>
          </a:solidFill>
          <a:ln>
            <a:noFill/>
          </a:ln>
        </p:spPr>
        <p:txBody>
          <a:bodyPr lIns="80465" tIns="40232" rIns="80465" bIns="40232">
            <a:spAutoFit/>
          </a:bodyPr>
          <a:lstStyle>
            <a:lvl1pPr>
              <a:defRPr sz="1600">
                <a:solidFill>
                  <a:schemeClr val="tx1"/>
                </a:solidFill>
                <a:latin typeface="Calibri" panose="020F0502020204030204" pitchFamily="34" charset="0"/>
              </a:defRPr>
            </a:lvl1pPr>
            <a:lvl2pPr marL="742950" indent="-285750">
              <a:defRPr sz="1600">
                <a:solidFill>
                  <a:schemeClr val="tx1"/>
                </a:solidFill>
                <a:latin typeface="Calibri" panose="020F0502020204030204" pitchFamily="34" charset="0"/>
              </a:defRPr>
            </a:lvl2pPr>
            <a:lvl3pPr marL="1143000" indent="-228600">
              <a:defRPr sz="1600">
                <a:solidFill>
                  <a:schemeClr val="tx1"/>
                </a:solidFill>
                <a:latin typeface="Calibri" panose="020F0502020204030204" pitchFamily="34" charset="0"/>
              </a:defRPr>
            </a:lvl3pPr>
            <a:lvl4pPr marL="1600200" indent="-228600">
              <a:defRPr sz="1600">
                <a:solidFill>
                  <a:schemeClr val="tx1"/>
                </a:solidFill>
                <a:latin typeface="Calibri" panose="020F0502020204030204" pitchFamily="34" charset="0"/>
              </a:defRPr>
            </a:lvl4pPr>
            <a:lvl5pPr marL="2057400" indent="-228600">
              <a:defRPr sz="1600">
                <a:solidFill>
                  <a:schemeClr val="tx1"/>
                </a:solidFill>
                <a:latin typeface="Calibri" panose="020F0502020204030204" pitchFamily="34" charset="0"/>
              </a:defRPr>
            </a:lvl5pPr>
            <a:lvl6pPr marL="2514600" indent="-228600" defTabSz="803275" eaLnBrk="0" fontAlgn="base" hangingPunct="0">
              <a:spcBef>
                <a:spcPct val="0"/>
              </a:spcBef>
              <a:spcAft>
                <a:spcPct val="0"/>
              </a:spcAft>
              <a:defRPr sz="1600">
                <a:solidFill>
                  <a:schemeClr val="tx1"/>
                </a:solidFill>
                <a:latin typeface="Calibri" panose="020F0502020204030204" pitchFamily="34" charset="0"/>
              </a:defRPr>
            </a:lvl6pPr>
            <a:lvl7pPr marL="2971800" indent="-228600" defTabSz="803275" eaLnBrk="0" fontAlgn="base" hangingPunct="0">
              <a:spcBef>
                <a:spcPct val="0"/>
              </a:spcBef>
              <a:spcAft>
                <a:spcPct val="0"/>
              </a:spcAft>
              <a:defRPr sz="1600">
                <a:solidFill>
                  <a:schemeClr val="tx1"/>
                </a:solidFill>
                <a:latin typeface="Calibri" panose="020F0502020204030204" pitchFamily="34" charset="0"/>
              </a:defRPr>
            </a:lvl7pPr>
            <a:lvl8pPr marL="3429000" indent="-228600" defTabSz="803275" eaLnBrk="0" fontAlgn="base" hangingPunct="0">
              <a:spcBef>
                <a:spcPct val="0"/>
              </a:spcBef>
              <a:spcAft>
                <a:spcPct val="0"/>
              </a:spcAft>
              <a:defRPr sz="1600">
                <a:solidFill>
                  <a:schemeClr val="tx1"/>
                </a:solidFill>
                <a:latin typeface="Calibri" panose="020F0502020204030204" pitchFamily="34" charset="0"/>
              </a:defRPr>
            </a:lvl8pPr>
            <a:lvl9pPr marL="3886200" indent="-228600" defTabSz="803275" eaLnBrk="0" fontAlgn="base" hangingPunct="0">
              <a:spcBef>
                <a:spcPct val="0"/>
              </a:spcBef>
              <a:spcAft>
                <a:spcPct val="0"/>
              </a:spcAft>
              <a:defRPr sz="1600">
                <a:solidFill>
                  <a:schemeClr val="tx1"/>
                </a:solidFill>
                <a:latin typeface="Calibri" panose="020F0502020204030204" pitchFamily="34" charset="0"/>
              </a:defRPr>
            </a:lvl9pPr>
          </a:lstStyle>
          <a:p>
            <a:pPr eaLnBrk="1" hangingPunct="1">
              <a:defRPr/>
            </a:pPr>
            <a:r>
              <a:rPr lang="ms-MY" altLang="ms-MY" sz="2400" b="1" dirty="0">
                <a:cs typeface="Arial" panose="020B0604020202020204" pitchFamily="34" charset="0"/>
              </a:rPr>
              <a:t>KUMPULAN FASILITATOR EMS UPM </a:t>
            </a:r>
          </a:p>
        </p:txBody>
      </p:sp>
      <p:pic>
        <p:nvPicPr>
          <p:cNvPr id="19" name="Picture 18"/>
          <p:cNvPicPr>
            <a:picLocks noChangeAspect="1"/>
          </p:cNvPicPr>
          <p:nvPr/>
        </p:nvPicPr>
        <p:blipFill>
          <a:blip r:embed="rId3"/>
          <a:stretch>
            <a:fillRect/>
          </a:stretch>
        </p:blipFill>
        <p:spPr>
          <a:xfrm>
            <a:off x="11169070" y="221109"/>
            <a:ext cx="728405" cy="1126186"/>
          </a:xfrm>
          <a:prstGeom prst="rect">
            <a:avLst/>
          </a:prstGeom>
        </p:spPr>
      </p:pic>
      <p:pic>
        <p:nvPicPr>
          <p:cNvPr id="20" name="Content Placeholder 4" descr="Inner-UPM-Template_Option-1A.jpg"/>
          <p:cNvPicPr>
            <a:picLocks noChangeAspect="1"/>
          </p:cNvPicPr>
          <p:nvPr/>
        </p:nvPicPr>
        <p:blipFill>
          <a:blip r:embed="rId4"/>
          <a:stretch>
            <a:fillRect/>
          </a:stretch>
        </p:blipFill>
        <p:spPr>
          <a:xfrm>
            <a:off x="0" y="6293340"/>
            <a:ext cx="8377880" cy="501177"/>
          </a:xfrm>
          <a:prstGeom prst="rect">
            <a:avLst/>
          </a:prstGeom>
        </p:spPr>
      </p:pic>
      <p:pic>
        <p:nvPicPr>
          <p:cNvPr id="2" name="Picture 1"/>
          <p:cNvPicPr>
            <a:picLocks noChangeAspect="1"/>
          </p:cNvPicPr>
          <p:nvPr/>
        </p:nvPicPr>
        <p:blipFill rotWithShape="1">
          <a:blip r:embed="rId5"/>
          <a:srcRect t="30697" b="23608"/>
          <a:stretch/>
        </p:blipFill>
        <p:spPr>
          <a:xfrm>
            <a:off x="1111477" y="1258505"/>
            <a:ext cx="10273214" cy="2465007"/>
          </a:xfrm>
          <a:prstGeom prst="rect">
            <a:avLst/>
          </a:prstGeom>
        </p:spPr>
      </p:pic>
      <p:pic>
        <p:nvPicPr>
          <p:cNvPr id="4" name="Picture 3"/>
          <p:cNvPicPr>
            <a:picLocks noChangeAspect="1"/>
          </p:cNvPicPr>
          <p:nvPr/>
        </p:nvPicPr>
        <p:blipFill>
          <a:blip r:embed="rId6"/>
          <a:stretch>
            <a:fillRect/>
          </a:stretch>
        </p:blipFill>
        <p:spPr>
          <a:xfrm>
            <a:off x="1111477" y="3926066"/>
            <a:ext cx="2561968" cy="1441107"/>
          </a:xfrm>
          <a:prstGeom prst="rect">
            <a:avLst/>
          </a:prstGeom>
        </p:spPr>
      </p:pic>
      <p:pic>
        <p:nvPicPr>
          <p:cNvPr id="5" name="Picture 4"/>
          <p:cNvPicPr>
            <a:picLocks noChangeAspect="1"/>
          </p:cNvPicPr>
          <p:nvPr/>
        </p:nvPicPr>
        <p:blipFill>
          <a:blip r:embed="rId7"/>
          <a:stretch>
            <a:fillRect/>
          </a:stretch>
        </p:blipFill>
        <p:spPr>
          <a:xfrm>
            <a:off x="3805880" y="3926066"/>
            <a:ext cx="2290119" cy="1441107"/>
          </a:xfrm>
          <a:prstGeom prst="rect">
            <a:avLst/>
          </a:prstGeom>
        </p:spPr>
      </p:pic>
      <p:pic>
        <p:nvPicPr>
          <p:cNvPr id="6" name="Picture 5"/>
          <p:cNvPicPr>
            <a:picLocks noChangeAspect="1"/>
          </p:cNvPicPr>
          <p:nvPr/>
        </p:nvPicPr>
        <p:blipFill>
          <a:blip r:embed="rId8"/>
          <a:stretch>
            <a:fillRect/>
          </a:stretch>
        </p:blipFill>
        <p:spPr>
          <a:xfrm>
            <a:off x="6228434" y="3926066"/>
            <a:ext cx="2570206" cy="1445741"/>
          </a:xfrm>
          <a:prstGeom prst="rect">
            <a:avLst/>
          </a:prstGeom>
        </p:spPr>
      </p:pic>
      <p:pic>
        <p:nvPicPr>
          <p:cNvPr id="7" name="Picture 6"/>
          <p:cNvPicPr>
            <a:picLocks noChangeAspect="1"/>
          </p:cNvPicPr>
          <p:nvPr/>
        </p:nvPicPr>
        <p:blipFill>
          <a:blip r:embed="rId9"/>
          <a:stretch>
            <a:fillRect/>
          </a:stretch>
        </p:blipFill>
        <p:spPr>
          <a:xfrm>
            <a:off x="8931075" y="3926066"/>
            <a:ext cx="2511281" cy="1412595"/>
          </a:xfrm>
          <a:prstGeom prst="rect">
            <a:avLst/>
          </a:prstGeom>
        </p:spPr>
      </p:pic>
      <p:pic>
        <p:nvPicPr>
          <p:cNvPr id="11" name="Picture 10"/>
          <p:cNvPicPr>
            <a:picLocks noChangeAspect="1"/>
          </p:cNvPicPr>
          <p:nvPr/>
        </p:nvPicPr>
        <p:blipFill>
          <a:blip r:embed="rId10"/>
          <a:stretch>
            <a:fillRect/>
          </a:stretch>
        </p:blipFill>
        <p:spPr>
          <a:xfrm>
            <a:off x="7034634" y="144214"/>
            <a:ext cx="2891961" cy="964644"/>
          </a:xfrm>
          <a:prstGeom prst="rect">
            <a:avLst/>
          </a:prstGeom>
        </p:spPr>
      </p:pic>
      <p:pic>
        <p:nvPicPr>
          <p:cNvPr id="12" name="Picture 11"/>
          <p:cNvPicPr>
            <a:picLocks noChangeAspect="1"/>
          </p:cNvPicPr>
          <p:nvPr/>
        </p:nvPicPr>
        <p:blipFill>
          <a:blip r:embed="rId11"/>
          <a:stretch>
            <a:fillRect/>
          </a:stretch>
        </p:blipFill>
        <p:spPr>
          <a:xfrm rot="20200390">
            <a:off x="525883" y="1109055"/>
            <a:ext cx="1253567" cy="1432648"/>
          </a:xfrm>
          <a:prstGeom prst="rect">
            <a:avLst/>
          </a:prstGeom>
          <a:ln>
            <a:noFill/>
          </a:ln>
          <a:effectLst>
            <a:softEdge rad="112500"/>
          </a:effectLst>
        </p:spPr>
      </p:pic>
      <p:pic>
        <p:nvPicPr>
          <p:cNvPr id="13" name="Picture 12"/>
          <p:cNvPicPr>
            <a:picLocks noChangeAspect="1"/>
          </p:cNvPicPr>
          <p:nvPr/>
        </p:nvPicPr>
        <p:blipFill>
          <a:blip r:embed="rId12"/>
          <a:stretch>
            <a:fillRect/>
          </a:stretch>
        </p:blipFill>
        <p:spPr>
          <a:xfrm>
            <a:off x="10109866" y="4792785"/>
            <a:ext cx="1787609" cy="172643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53091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30343"/>
          <a:stretch/>
        </p:blipFill>
        <p:spPr>
          <a:xfrm>
            <a:off x="4713833" y="1442095"/>
            <a:ext cx="6639967" cy="1387563"/>
          </a:xfrm>
          <a:prstGeom prst="rect">
            <a:avLst/>
          </a:prstGeom>
        </p:spPr>
      </p:pic>
      <p:pic>
        <p:nvPicPr>
          <p:cNvPr id="11" name="Picture 10"/>
          <p:cNvPicPr>
            <a:picLocks noChangeAspect="1"/>
          </p:cNvPicPr>
          <p:nvPr/>
        </p:nvPicPr>
        <p:blipFill>
          <a:blip r:embed="rId3"/>
          <a:stretch>
            <a:fillRect/>
          </a:stretch>
        </p:blipFill>
        <p:spPr>
          <a:xfrm>
            <a:off x="0" y="6280427"/>
            <a:ext cx="9366421" cy="557956"/>
          </a:xfrm>
          <a:prstGeom prst="rect">
            <a:avLst/>
          </a:prstGeom>
        </p:spPr>
      </p:pic>
      <p:pic>
        <p:nvPicPr>
          <p:cNvPr id="12" name="Picture 11"/>
          <p:cNvPicPr>
            <a:picLocks noChangeAspect="1"/>
          </p:cNvPicPr>
          <p:nvPr/>
        </p:nvPicPr>
        <p:blipFill rotWithShape="1">
          <a:blip r:embed="rId4"/>
          <a:srcRect b="10714"/>
          <a:stretch/>
        </p:blipFill>
        <p:spPr>
          <a:xfrm>
            <a:off x="602337" y="1051548"/>
            <a:ext cx="4470399" cy="5134079"/>
          </a:xfrm>
          <a:prstGeom prst="rect">
            <a:avLst/>
          </a:prstGeom>
          <a:ln>
            <a:noFill/>
          </a:ln>
          <a:effectLst>
            <a:softEdge rad="112500"/>
          </a:effectLst>
        </p:spPr>
      </p:pic>
      <p:pic>
        <p:nvPicPr>
          <p:cNvPr id="2" name="Picture 1"/>
          <p:cNvPicPr>
            <a:picLocks noChangeAspect="1"/>
          </p:cNvPicPr>
          <p:nvPr/>
        </p:nvPicPr>
        <p:blipFill>
          <a:blip r:embed="rId5"/>
          <a:stretch>
            <a:fillRect/>
          </a:stretch>
        </p:blipFill>
        <p:spPr>
          <a:xfrm>
            <a:off x="5728917" y="2636715"/>
            <a:ext cx="5221491" cy="12967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lide Number Placeholder 2"/>
          <p:cNvSpPr>
            <a:spLocks noGrp="1"/>
          </p:cNvSpPr>
          <p:nvPr>
            <p:ph type="sldNum" sz="quarter" idx="12"/>
          </p:nvPr>
        </p:nvSpPr>
        <p:spPr/>
        <p:txBody>
          <a:bodyPr/>
          <a:lstStyle/>
          <a:p>
            <a:fld id="{81F5C1AA-9A46-43F2-9788-2FA29317E2F9}" type="slidenum">
              <a:rPr lang="en-MY" smtClean="0"/>
              <a:t>64</a:t>
            </a:fld>
            <a:endParaRPr lang="en-MY"/>
          </a:p>
        </p:txBody>
      </p:sp>
      <p:pic>
        <p:nvPicPr>
          <p:cNvPr id="9" name="Picture 8"/>
          <p:cNvPicPr>
            <a:picLocks noChangeAspect="1"/>
          </p:cNvPicPr>
          <p:nvPr/>
        </p:nvPicPr>
        <p:blipFill>
          <a:blip r:embed="rId6"/>
          <a:stretch>
            <a:fillRect/>
          </a:stretch>
        </p:blipFill>
        <p:spPr>
          <a:xfrm>
            <a:off x="11169070" y="221109"/>
            <a:ext cx="728405" cy="1126186"/>
          </a:xfrm>
          <a:prstGeom prst="rect">
            <a:avLst/>
          </a:prstGeom>
        </p:spPr>
      </p:pic>
      <p:pic>
        <p:nvPicPr>
          <p:cNvPr id="10" name="Picture 9"/>
          <p:cNvPicPr>
            <a:picLocks noChangeAspect="1"/>
          </p:cNvPicPr>
          <p:nvPr/>
        </p:nvPicPr>
        <p:blipFill>
          <a:blip r:embed="rId7"/>
          <a:stretch>
            <a:fillRect/>
          </a:stretch>
        </p:blipFill>
        <p:spPr>
          <a:xfrm>
            <a:off x="329467" y="319965"/>
            <a:ext cx="1652159" cy="731583"/>
          </a:xfrm>
          <a:prstGeom prst="rect">
            <a:avLst/>
          </a:prstGeom>
        </p:spPr>
      </p:pic>
      <p:pic>
        <p:nvPicPr>
          <p:cNvPr id="8" name="Picture 7"/>
          <p:cNvPicPr>
            <a:picLocks noChangeAspect="1"/>
          </p:cNvPicPr>
          <p:nvPr/>
        </p:nvPicPr>
        <p:blipFill>
          <a:blip r:embed="rId8"/>
          <a:stretch>
            <a:fillRect/>
          </a:stretch>
        </p:blipFill>
        <p:spPr>
          <a:xfrm>
            <a:off x="7431258" y="4473505"/>
            <a:ext cx="1816808" cy="17595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41990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555255" y="2537845"/>
            <a:ext cx="2313929" cy="1311742"/>
          </a:xfrm>
          <a:prstGeom prst="rect">
            <a:avLst/>
          </a:prstGeom>
        </p:spPr>
      </p:pic>
      <p:sp>
        <p:nvSpPr>
          <p:cNvPr id="12" name="Down Arrow 11"/>
          <p:cNvSpPr/>
          <p:nvPr/>
        </p:nvSpPr>
        <p:spPr>
          <a:xfrm>
            <a:off x="9303918" y="1505055"/>
            <a:ext cx="461319" cy="1513614"/>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 name="Right Arrow 4"/>
          <p:cNvSpPr/>
          <p:nvPr/>
        </p:nvSpPr>
        <p:spPr>
          <a:xfrm>
            <a:off x="1556949" y="694440"/>
            <a:ext cx="9382898" cy="2298357"/>
          </a:xfrm>
          <a:prstGeom prst="rightArrow">
            <a:avLst/>
          </a:pr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MY"/>
          </a:p>
        </p:txBody>
      </p:sp>
      <p:sp>
        <p:nvSpPr>
          <p:cNvPr id="6" name="TextBox 5"/>
          <p:cNvSpPr txBox="1"/>
          <p:nvPr/>
        </p:nvSpPr>
        <p:spPr>
          <a:xfrm>
            <a:off x="2001792" y="1649627"/>
            <a:ext cx="1005017" cy="523220"/>
          </a:xfrm>
          <a:prstGeom prst="rect">
            <a:avLst/>
          </a:prstGeom>
          <a:noFill/>
        </p:spPr>
        <p:txBody>
          <a:bodyPr wrap="square" rtlCol="0">
            <a:spAutoFit/>
          </a:bodyPr>
          <a:lstStyle/>
          <a:p>
            <a:pPr algn="ctr"/>
            <a:r>
              <a:rPr lang="en-US" sz="2800" b="1" dirty="0">
                <a:solidFill>
                  <a:schemeClr val="bg1"/>
                </a:solidFill>
              </a:rPr>
              <a:t>2015</a:t>
            </a:r>
            <a:endParaRPr lang="en-MY" sz="2800" b="1" dirty="0">
              <a:solidFill>
                <a:schemeClr val="bg1"/>
              </a:solidFill>
            </a:endParaRPr>
          </a:p>
        </p:txBody>
      </p:sp>
      <p:sp>
        <p:nvSpPr>
          <p:cNvPr id="7" name="TextBox 6"/>
          <p:cNvSpPr txBox="1"/>
          <p:nvPr/>
        </p:nvSpPr>
        <p:spPr>
          <a:xfrm>
            <a:off x="3917091" y="1588072"/>
            <a:ext cx="1021491" cy="584775"/>
          </a:xfrm>
          <a:prstGeom prst="rect">
            <a:avLst/>
          </a:prstGeom>
          <a:noFill/>
        </p:spPr>
        <p:txBody>
          <a:bodyPr wrap="square" rtlCol="0">
            <a:spAutoFit/>
          </a:bodyPr>
          <a:lstStyle/>
          <a:p>
            <a:pPr algn="ctr"/>
            <a:r>
              <a:rPr lang="en-US" sz="3200" b="1" dirty="0">
                <a:solidFill>
                  <a:schemeClr val="bg1"/>
                </a:solidFill>
              </a:rPr>
              <a:t>2016</a:t>
            </a:r>
            <a:endParaRPr lang="en-MY" sz="3200" b="1" dirty="0">
              <a:solidFill>
                <a:schemeClr val="bg1"/>
              </a:solidFill>
            </a:endParaRPr>
          </a:p>
        </p:txBody>
      </p:sp>
      <p:sp>
        <p:nvSpPr>
          <p:cNvPr id="8" name="TextBox 7"/>
          <p:cNvSpPr txBox="1"/>
          <p:nvPr/>
        </p:nvSpPr>
        <p:spPr>
          <a:xfrm>
            <a:off x="6137189" y="1551230"/>
            <a:ext cx="1083275" cy="584775"/>
          </a:xfrm>
          <a:prstGeom prst="rect">
            <a:avLst/>
          </a:prstGeom>
          <a:noFill/>
        </p:spPr>
        <p:txBody>
          <a:bodyPr wrap="square" rtlCol="0">
            <a:spAutoFit/>
          </a:bodyPr>
          <a:lstStyle/>
          <a:p>
            <a:pPr algn="ctr"/>
            <a:r>
              <a:rPr lang="en-US" sz="3200" b="1" dirty="0">
                <a:solidFill>
                  <a:schemeClr val="bg1"/>
                </a:solidFill>
              </a:rPr>
              <a:t>2017</a:t>
            </a:r>
            <a:endParaRPr lang="en-MY" sz="3200" b="1" dirty="0">
              <a:solidFill>
                <a:schemeClr val="bg1"/>
              </a:solidFill>
            </a:endParaRPr>
          </a:p>
        </p:txBody>
      </p:sp>
      <p:sp>
        <p:nvSpPr>
          <p:cNvPr id="9" name="TextBox 8"/>
          <p:cNvSpPr txBox="1"/>
          <p:nvPr/>
        </p:nvSpPr>
        <p:spPr>
          <a:xfrm>
            <a:off x="8320215" y="1551232"/>
            <a:ext cx="1099751" cy="584775"/>
          </a:xfrm>
          <a:prstGeom prst="rect">
            <a:avLst/>
          </a:prstGeom>
          <a:noFill/>
        </p:spPr>
        <p:txBody>
          <a:bodyPr wrap="square" rtlCol="0">
            <a:spAutoFit/>
          </a:bodyPr>
          <a:lstStyle/>
          <a:p>
            <a:pPr algn="ctr"/>
            <a:r>
              <a:rPr lang="en-US" sz="3200" b="1" dirty="0">
                <a:solidFill>
                  <a:schemeClr val="bg1"/>
                </a:solidFill>
              </a:rPr>
              <a:t>2018</a:t>
            </a:r>
            <a:endParaRPr lang="en-MY" sz="3200" b="1" dirty="0">
              <a:solidFill>
                <a:schemeClr val="bg1"/>
              </a:solidFill>
            </a:endParaRPr>
          </a:p>
        </p:txBody>
      </p:sp>
      <p:sp>
        <p:nvSpPr>
          <p:cNvPr id="10" name="TextBox 9"/>
          <p:cNvSpPr txBox="1"/>
          <p:nvPr/>
        </p:nvSpPr>
        <p:spPr>
          <a:xfrm>
            <a:off x="3212042" y="3121220"/>
            <a:ext cx="2290120" cy="923330"/>
          </a:xfrm>
          <a:prstGeom prst="rect">
            <a:avLst/>
          </a:prstGeom>
          <a:noFill/>
        </p:spPr>
        <p:txBody>
          <a:bodyPr wrap="square" rtlCol="0">
            <a:spAutoFit/>
          </a:bodyPr>
          <a:lstStyle/>
          <a:p>
            <a:pPr algn="ctr"/>
            <a:r>
              <a:rPr lang="en-US" dirty="0"/>
              <a:t>14 September 2016</a:t>
            </a:r>
          </a:p>
          <a:p>
            <a:pPr algn="ctr"/>
            <a:r>
              <a:rPr lang="en-US" dirty="0"/>
              <a:t>Published International Standard</a:t>
            </a:r>
            <a:endParaRPr lang="en-MY" dirty="0"/>
          </a:p>
        </p:txBody>
      </p:sp>
      <p:sp>
        <p:nvSpPr>
          <p:cNvPr id="11" name="Down Arrow 10"/>
          <p:cNvSpPr/>
          <p:nvPr/>
        </p:nvSpPr>
        <p:spPr>
          <a:xfrm>
            <a:off x="3608171" y="2457396"/>
            <a:ext cx="275968" cy="535401"/>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4" name="Rounded Rectangle 13"/>
          <p:cNvSpPr/>
          <p:nvPr/>
        </p:nvSpPr>
        <p:spPr>
          <a:xfrm>
            <a:off x="3225321" y="3046979"/>
            <a:ext cx="2329934" cy="1054505"/>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MY"/>
          </a:p>
        </p:txBody>
      </p:sp>
      <p:sp>
        <p:nvSpPr>
          <p:cNvPr id="16" name="TextBox 15"/>
          <p:cNvSpPr txBox="1"/>
          <p:nvPr/>
        </p:nvSpPr>
        <p:spPr>
          <a:xfrm>
            <a:off x="0" y="824"/>
            <a:ext cx="12191999" cy="646331"/>
          </a:xfrm>
          <a:prstGeom prst="rect">
            <a:avLst/>
          </a:prstGeom>
          <a:solidFill>
            <a:schemeClr val="accent6">
              <a:lumMod val="75000"/>
            </a:schemeClr>
          </a:solidFill>
        </p:spPr>
        <p:txBody>
          <a:bodyPr wrap="square" rtlCol="0">
            <a:spAutoFit/>
          </a:bodyPr>
          <a:lstStyle/>
          <a:p>
            <a:pPr algn="ctr"/>
            <a:r>
              <a:rPr lang="en-US" sz="3600" b="1" dirty="0">
                <a:solidFill>
                  <a:schemeClr val="bg1"/>
                </a:solidFill>
              </a:rPr>
              <a:t>PERALIHAN DALAM EMS</a:t>
            </a:r>
            <a:endParaRPr lang="en-MY" sz="3600" b="1" dirty="0">
              <a:solidFill>
                <a:schemeClr val="bg1"/>
              </a:solidFill>
            </a:endParaRPr>
          </a:p>
        </p:txBody>
      </p:sp>
      <p:pic>
        <p:nvPicPr>
          <p:cNvPr id="17" name="Picture 16"/>
          <p:cNvPicPr>
            <a:picLocks noChangeAspect="1"/>
          </p:cNvPicPr>
          <p:nvPr/>
        </p:nvPicPr>
        <p:blipFill>
          <a:blip r:embed="rId3"/>
          <a:stretch>
            <a:fillRect/>
          </a:stretch>
        </p:blipFill>
        <p:spPr>
          <a:xfrm>
            <a:off x="223954" y="185149"/>
            <a:ext cx="1884933" cy="891059"/>
          </a:xfrm>
          <a:prstGeom prst="rect">
            <a:avLst/>
          </a:prstGeom>
        </p:spPr>
      </p:pic>
      <p:pic>
        <p:nvPicPr>
          <p:cNvPr id="19" name="Content Placeholder 4" descr="Inner-UPM-Template_Option-1A.jpg"/>
          <p:cNvPicPr>
            <a:picLocks noChangeAspect="1"/>
          </p:cNvPicPr>
          <p:nvPr/>
        </p:nvPicPr>
        <p:blipFill>
          <a:blip r:embed="rId4"/>
          <a:stretch>
            <a:fillRect/>
          </a:stretch>
        </p:blipFill>
        <p:spPr>
          <a:xfrm>
            <a:off x="0" y="6367551"/>
            <a:ext cx="7773915" cy="465047"/>
          </a:xfrm>
          <a:prstGeom prst="rect">
            <a:avLst/>
          </a:prstGeom>
        </p:spPr>
      </p:pic>
      <p:pic>
        <p:nvPicPr>
          <p:cNvPr id="20" name="Picture 19"/>
          <p:cNvPicPr>
            <a:picLocks noChangeAspect="1"/>
          </p:cNvPicPr>
          <p:nvPr/>
        </p:nvPicPr>
        <p:blipFill>
          <a:blip r:embed="rId5"/>
          <a:stretch>
            <a:fillRect/>
          </a:stretch>
        </p:blipFill>
        <p:spPr>
          <a:xfrm>
            <a:off x="11169070" y="221109"/>
            <a:ext cx="728405" cy="1126186"/>
          </a:xfrm>
          <a:prstGeom prst="rect">
            <a:avLst/>
          </a:prstGeom>
        </p:spPr>
      </p:pic>
      <p:pic>
        <p:nvPicPr>
          <p:cNvPr id="3" name="Picture 2"/>
          <p:cNvPicPr>
            <a:picLocks noChangeAspect="1"/>
          </p:cNvPicPr>
          <p:nvPr/>
        </p:nvPicPr>
        <p:blipFill>
          <a:blip r:embed="rId6"/>
          <a:stretch>
            <a:fillRect/>
          </a:stretch>
        </p:blipFill>
        <p:spPr>
          <a:xfrm>
            <a:off x="7951562" y="3149513"/>
            <a:ext cx="2704711" cy="35866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p:cNvPicPr>
            <a:picLocks noChangeAspect="1"/>
          </p:cNvPicPr>
          <p:nvPr/>
        </p:nvPicPr>
        <p:blipFill>
          <a:blip r:embed="rId7"/>
          <a:stretch>
            <a:fillRect/>
          </a:stretch>
        </p:blipFill>
        <p:spPr>
          <a:xfrm>
            <a:off x="762161" y="2424744"/>
            <a:ext cx="2640063" cy="36743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 name="Picture 20"/>
          <p:cNvPicPr>
            <a:picLocks noChangeAspect="1"/>
          </p:cNvPicPr>
          <p:nvPr/>
        </p:nvPicPr>
        <p:blipFill>
          <a:blip r:embed="rId8"/>
          <a:stretch>
            <a:fillRect/>
          </a:stretch>
        </p:blipFill>
        <p:spPr>
          <a:xfrm>
            <a:off x="5556694" y="3933247"/>
            <a:ext cx="2217221" cy="363563"/>
          </a:xfrm>
          <a:prstGeom prst="rect">
            <a:avLst/>
          </a:prstGeom>
        </p:spPr>
      </p:pic>
      <p:pic>
        <p:nvPicPr>
          <p:cNvPr id="22" name="Picture 21"/>
          <p:cNvPicPr>
            <a:picLocks noChangeAspect="1"/>
          </p:cNvPicPr>
          <p:nvPr/>
        </p:nvPicPr>
        <p:blipFill>
          <a:blip r:embed="rId9"/>
          <a:stretch>
            <a:fillRect/>
          </a:stretch>
        </p:blipFill>
        <p:spPr>
          <a:xfrm>
            <a:off x="5262413" y="4337611"/>
            <a:ext cx="2600325" cy="2114550"/>
          </a:xfrm>
          <a:prstGeom prst="rect">
            <a:avLst/>
          </a:prstGeom>
        </p:spPr>
      </p:pic>
      <p:sp>
        <p:nvSpPr>
          <p:cNvPr id="23" name="Rectangle 22"/>
          <p:cNvSpPr/>
          <p:nvPr/>
        </p:nvSpPr>
        <p:spPr>
          <a:xfrm>
            <a:off x="4938582" y="6099100"/>
            <a:ext cx="2835333" cy="353061"/>
          </a:xfrm>
          <a:prstGeom prst="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4" name="Right Arrow 23"/>
          <p:cNvSpPr/>
          <p:nvPr/>
        </p:nvSpPr>
        <p:spPr>
          <a:xfrm>
            <a:off x="4515224" y="5772282"/>
            <a:ext cx="372764" cy="68636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 name="Oval 1"/>
          <p:cNvSpPr/>
          <p:nvPr/>
        </p:nvSpPr>
        <p:spPr>
          <a:xfrm rot="1091890">
            <a:off x="8017933" y="1380069"/>
            <a:ext cx="1747304" cy="1004447"/>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3460903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4" descr="Inner-UPM-Template_Option-1A.jpg"/>
          <p:cNvPicPr>
            <a:picLocks noChangeAspect="1"/>
          </p:cNvPicPr>
          <p:nvPr/>
        </p:nvPicPr>
        <p:blipFill>
          <a:blip r:embed="rId2"/>
          <a:stretch>
            <a:fillRect/>
          </a:stretch>
        </p:blipFill>
        <p:spPr>
          <a:xfrm>
            <a:off x="11651" y="6396129"/>
            <a:ext cx="8289391" cy="495884"/>
          </a:xfrm>
          <a:prstGeom prst="rect">
            <a:avLst/>
          </a:prstGeom>
        </p:spPr>
      </p:pic>
      <p:pic>
        <p:nvPicPr>
          <p:cNvPr id="11" name="Picture 10"/>
          <p:cNvPicPr>
            <a:picLocks noChangeAspect="1"/>
          </p:cNvPicPr>
          <p:nvPr/>
        </p:nvPicPr>
        <p:blipFill>
          <a:blip r:embed="rId3"/>
          <a:stretch>
            <a:fillRect/>
          </a:stretch>
        </p:blipFill>
        <p:spPr>
          <a:xfrm>
            <a:off x="4313657" y="1303747"/>
            <a:ext cx="7463502" cy="420926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0" y="0"/>
            <a:ext cx="12192000" cy="646331"/>
          </a:xfrm>
          <a:prstGeom prst="rect">
            <a:avLst/>
          </a:prstGeom>
          <a:solidFill>
            <a:schemeClr val="accent6">
              <a:lumMod val="75000"/>
            </a:schemeClr>
          </a:solidFill>
        </p:spPr>
        <p:txBody>
          <a:bodyPr wrap="square" rtlCol="0">
            <a:spAutoFit/>
          </a:bodyPr>
          <a:lstStyle/>
          <a:p>
            <a:r>
              <a:rPr lang="ms-MY" sz="3600" b="1" dirty="0">
                <a:solidFill>
                  <a:schemeClr val="bg1"/>
                </a:solidFill>
                <a:cs typeface="Arial" panose="020B0604020202020204" pitchFamily="34" charset="0"/>
              </a:rPr>
              <a:t>                    DASAR PENGURUSAN ALAM SEKITAR</a:t>
            </a:r>
            <a:endParaRPr lang="en-US" sz="3600" b="1" dirty="0">
              <a:solidFill>
                <a:schemeClr val="bg1"/>
              </a:solidFill>
            </a:endParaRPr>
          </a:p>
        </p:txBody>
      </p:sp>
      <p:pic>
        <p:nvPicPr>
          <p:cNvPr id="6" name="Picture 5"/>
          <p:cNvPicPr>
            <a:picLocks noChangeAspect="1"/>
          </p:cNvPicPr>
          <p:nvPr/>
        </p:nvPicPr>
        <p:blipFill>
          <a:blip r:embed="rId4"/>
          <a:stretch>
            <a:fillRect/>
          </a:stretch>
        </p:blipFill>
        <p:spPr>
          <a:xfrm>
            <a:off x="223954" y="168444"/>
            <a:ext cx="1884933" cy="891059"/>
          </a:xfrm>
          <a:prstGeom prst="rect">
            <a:avLst/>
          </a:prstGeom>
        </p:spPr>
      </p:pic>
      <p:pic>
        <p:nvPicPr>
          <p:cNvPr id="3" name="Picture 2"/>
          <p:cNvPicPr>
            <a:picLocks noChangeAspect="1"/>
          </p:cNvPicPr>
          <p:nvPr/>
        </p:nvPicPr>
        <p:blipFill>
          <a:blip r:embed="rId5"/>
          <a:stretch>
            <a:fillRect/>
          </a:stretch>
        </p:blipFill>
        <p:spPr>
          <a:xfrm>
            <a:off x="478933" y="1425549"/>
            <a:ext cx="3412303" cy="49154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9360419" y="61555"/>
            <a:ext cx="1721174" cy="523220"/>
          </a:xfrm>
          <a:prstGeom prst="rect">
            <a:avLst/>
          </a:prstGeom>
          <a:solidFill>
            <a:schemeClr val="bg1"/>
          </a:solidFill>
          <a:ln>
            <a:solidFill>
              <a:srgbClr val="92D050"/>
            </a:solidFill>
          </a:ln>
        </p:spPr>
        <p:txBody>
          <a:bodyPr wrap="square" lIns="91440" tIns="45720" rIns="91440" bIns="45720">
            <a:spAutoFit/>
          </a:bodyPr>
          <a:lstStyle/>
          <a:p>
            <a:pPr algn="ctr"/>
            <a:r>
              <a:rPr lang="en-US" sz="2800" b="1" cap="none" spc="0" dirty="0">
                <a:ln w="0"/>
              </a:rPr>
              <a:t>ISO 14001</a:t>
            </a:r>
          </a:p>
        </p:txBody>
      </p:sp>
      <p:pic>
        <p:nvPicPr>
          <p:cNvPr id="4" name="Picture 3"/>
          <p:cNvPicPr>
            <a:picLocks noChangeAspect="1"/>
          </p:cNvPicPr>
          <p:nvPr/>
        </p:nvPicPr>
        <p:blipFill>
          <a:blip r:embed="rId6"/>
          <a:stretch>
            <a:fillRect/>
          </a:stretch>
        </p:blipFill>
        <p:spPr>
          <a:xfrm>
            <a:off x="11174370" y="69090"/>
            <a:ext cx="822058" cy="1260490"/>
          </a:xfrm>
          <a:prstGeom prst="rect">
            <a:avLst/>
          </a:prstGeom>
        </p:spPr>
      </p:pic>
      <p:pic>
        <p:nvPicPr>
          <p:cNvPr id="5" name="Picture 4"/>
          <p:cNvPicPr>
            <a:picLocks noChangeAspect="1"/>
          </p:cNvPicPr>
          <p:nvPr/>
        </p:nvPicPr>
        <p:blipFill>
          <a:blip r:embed="rId7"/>
          <a:stretch>
            <a:fillRect/>
          </a:stretch>
        </p:blipFill>
        <p:spPr>
          <a:xfrm>
            <a:off x="1267782" y="894225"/>
            <a:ext cx="2655056" cy="435355"/>
          </a:xfrm>
          <a:prstGeom prst="rect">
            <a:avLst/>
          </a:prstGeom>
        </p:spPr>
      </p:pic>
      <p:sp>
        <p:nvSpPr>
          <p:cNvPr id="7" name="TextBox 6"/>
          <p:cNvSpPr txBox="1"/>
          <p:nvPr/>
        </p:nvSpPr>
        <p:spPr>
          <a:xfrm>
            <a:off x="694267" y="937835"/>
            <a:ext cx="668020" cy="307777"/>
          </a:xfrm>
          <a:prstGeom prst="rect">
            <a:avLst/>
          </a:prstGeom>
          <a:noFill/>
        </p:spPr>
        <p:txBody>
          <a:bodyPr wrap="square" rtlCol="0">
            <a:spAutoFit/>
          </a:bodyPr>
          <a:lstStyle/>
          <a:p>
            <a:r>
              <a:rPr lang="en-US" sz="1400" dirty="0" err="1"/>
              <a:t>Rujuk</a:t>
            </a:r>
            <a:r>
              <a:rPr lang="en-US" sz="1400" dirty="0"/>
              <a:t>:</a:t>
            </a:r>
            <a:endParaRPr lang="en-MY" sz="1400" dirty="0"/>
          </a:p>
        </p:txBody>
      </p:sp>
      <p:pic>
        <p:nvPicPr>
          <p:cNvPr id="9" name="Picture 8"/>
          <p:cNvPicPr>
            <a:picLocks noChangeAspect="1"/>
          </p:cNvPicPr>
          <p:nvPr/>
        </p:nvPicPr>
        <p:blipFill>
          <a:blip r:embed="rId8"/>
          <a:stretch>
            <a:fillRect/>
          </a:stretch>
        </p:blipFill>
        <p:spPr>
          <a:xfrm>
            <a:off x="4021076" y="5610794"/>
            <a:ext cx="4009035" cy="757752"/>
          </a:xfrm>
          <a:prstGeom prst="rect">
            <a:avLst/>
          </a:prstGeom>
          <a:ln>
            <a:noFill/>
          </a:ln>
          <a:effectLst>
            <a:outerShdw blurRad="190500" algn="tl" rotWithShape="0">
              <a:srgbClr val="000000">
                <a:alpha val="70000"/>
              </a:srgbClr>
            </a:outerShdw>
          </a:effectLst>
        </p:spPr>
      </p:pic>
      <p:sp>
        <p:nvSpPr>
          <p:cNvPr id="12" name="Oval 11"/>
          <p:cNvSpPr/>
          <p:nvPr/>
        </p:nvSpPr>
        <p:spPr>
          <a:xfrm>
            <a:off x="482597" y="4648200"/>
            <a:ext cx="2506133" cy="508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cxnSp>
        <p:nvCxnSpPr>
          <p:cNvPr id="16" name="Curved Connector 15"/>
          <p:cNvCxnSpPr/>
          <p:nvPr/>
        </p:nvCxnSpPr>
        <p:spPr>
          <a:xfrm rot="10800000">
            <a:off x="2988730" y="4902200"/>
            <a:ext cx="1167616" cy="732616"/>
          </a:xfrm>
          <a:prstGeom prst="curvedConnector3">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4021076" y="5562848"/>
            <a:ext cx="211473" cy="199101"/>
          </a:xfrm>
          <a:prstGeom prst="ellipse">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MY"/>
          </a:p>
        </p:txBody>
      </p:sp>
      <p:pic>
        <p:nvPicPr>
          <p:cNvPr id="2" name="Picture 1"/>
          <p:cNvPicPr>
            <a:picLocks noChangeAspect="1"/>
          </p:cNvPicPr>
          <p:nvPr/>
        </p:nvPicPr>
        <p:blipFill>
          <a:blip r:embed="rId9"/>
          <a:stretch>
            <a:fillRect/>
          </a:stretch>
        </p:blipFill>
        <p:spPr>
          <a:xfrm>
            <a:off x="10713151" y="5156200"/>
            <a:ext cx="1486429" cy="1486429"/>
          </a:xfrm>
          <a:prstGeom prst="rect">
            <a:avLst/>
          </a:prstGeom>
        </p:spPr>
      </p:pic>
    </p:spTree>
    <p:extLst>
      <p:ext uri="{BB962C8B-B14F-4D97-AF65-F5344CB8AC3E}">
        <p14:creationId xmlns:p14="http://schemas.microsoft.com/office/powerpoint/2010/main" val="1678352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63527" y="642286"/>
            <a:ext cx="1562629" cy="1562629"/>
          </a:xfrm>
          <a:prstGeom prst="rect">
            <a:avLst/>
          </a:prstGeom>
        </p:spPr>
      </p:pic>
      <p:sp>
        <p:nvSpPr>
          <p:cNvPr id="4" name="Rektangel 19"/>
          <p:cNvSpPr>
            <a:spLocks noChangeArrowheads="1"/>
          </p:cNvSpPr>
          <p:nvPr/>
        </p:nvSpPr>
        <p:spPr bwMode="auto">
          <a:xfrm>
            <a:off x="1246125" y="1444626"/>
            <a:ext cx="3960812" cy="4295775"/>
          </a:xfrm>
          <a:prstGeom prst="round2DiagRect">
            <a:avLst>
              <a:gd name="adj1" fmla="val 0"/>
              <a:gd name="adj2" fmla="val 26101"/>
            </a:avLst>
          </a:prstGeom>
          <a:solidFill>
            <a:srgbClr val="36682A"/>
          </a:solidFill>
          <a:ln>
            <a:no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ms-MY" sz="2000" dirty="0">
              <a:solidFill>
                <a:srgbClr val="FFFF00"/>
              </a:solidFill>
              <a:cs typeface="Arial" pitchFamily="34" charset="0"/>
            </a:endParaRPr>
          </a:p>
        </p:txBody>
      </p:sp>
      <p:sp>
        <p:nvSpPr>
          <p:cNvPr id="5" name="TextBox 3"/>
          <p:cNvSpPr txBox="1"/>
          <p:nvPr/>
        </p:nvSpPr>
        <p:spPr>
          <a:xfrm>
            <a:off x="1442975" y="1460368"/>
            <a:ext cx="3567112" cy="4032250"/>
          </a:xfrm>
          <a:prstGeom prst="rect">
            <a:avLst/>
          </a:prstGeom>
          <a:noFill/>
        </p:spPr>
        <p:txBody>
          <a:bodyPr>
            <a:spAutoFit/>
          </a:bodyPr>
          <a:lstStyle>
            <a:defPPr>
              <a:defRPr lang="en-US"/>
            </a:defPPr>
            <a:lvl1pPr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9pPr>
          </a:lstStyle>
          <a:p>
            <a:pPr algn="ctr">
              <a:defRPr/>
            </a:pPr>
            <a:r>
              <a:rPr lang="ms-MY" sz="2400"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Penyediaan Perkhidmatan Pengajaran dan Pembelajaran</a:t>
            </a:r>
          </a:p>
          <a:p>
            <a:pPr algn="ctr">
              <a:defRPr/>
            </a:pPr>
            <a:endParaRPr lang="ms-MY" sz="16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ctr">
              <a:defRPr/>
            </a:pPr>
            <a:r>
              <a:rPr lang="ms-MY" sz="16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(Merangkumi proses pengajaran dan pembelajaran di semua fakulti dan Pusat Asasi Sains Pertanian serta Taman Pertanian Universiti sahaja, </a:t>
            </a:r>
            <a:r>
              <a:rPr lang="ms-MY" sz="1600" dirty="0">
                <a:solidFill>
                  <a:srgbClr val="FFCC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tidak termasuk aktiviti perkhidmatan yang tidak terlibat secara langsung </a:t>
            </a:r>
            <a:r>
              <a:rPr lang="ms-MY" sz="16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dalam proses pengajaran dan pembelajaran)</a:t>
            </a:r>
          </a:p>
        </p:txBody>
      </p:sp>
      <p:sp>
        <p:nvSpPr>
          <p:cNvPr id="6" name="TextBox 5"/>
          <p:cNvSpPr txBox="1">
            <a:spLocks noChangeArrowheads="1"/>
          </p:cNvSpPr>
          <p:nvPr/>
        </p:nvSpPr>
        <p:spPr bwMode="auto">
          <a:xfrm>
            <a:off x="1210896" y="831693"/>
            <a:ext cx="2909887"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465" tIns="40232" rIns="80465" bIns="40232">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defTabSz="803275" eaLnBrk="0" fontAlgn="base" hangingPunct="0">
              <a:spcBef>
                <a:spcPct val="0"/>
              </a:spcBef>
              <a:spcAft>
                <a:spcPct val="0"/>
              </a:spcAft>
              <a:defRPr sz="1600">
                <a:solidFill>
                  <a:schemeClr val="tx1"/>
                </a:solidFill>
                <a:latin typeface="Calibri" pitchFamily="34" charset="0"/>
              </a:defRPr>
            </a:lvl6pPr>
            <a:lvl7pPr marL="2971800" indent="-228600" defTabSz="803275" eaLnBrk="0" fontAlgn="base" hangingPunct="0">
              <a:spcBef>
                <a:spcPct val="0"/>
              </a:spcBef>
              <a:spcAft>
                <a:spcPct val="0"/>
              </a:spcAft>
              <a:defRPr sz="1600">
                <a:solidFill>
                  <a:schemeClr val="tx1"/>
                </a:solidFill>
                <a:latin typeface="Calibri" pitchFamily="34" charset="0"/>
              </a:defRPr>
            </a:lvl7pPr>
            <a:lvl8pPr marL="3429000" indent="-228600" defTabSz="803275" eaLnBrk="0" fontAlgn="base" hangingPunct="0">
              <a:spcBef>
                <a:spcPct val="0"/>
              </a:spcBef>
              <a:spcAft>
                <a:spcPct val="0"/>
              </a:spcAft>
              <a:defRPr sz="1600">
                <a:solidFill>
                  <a:schemeClr val="tx1"/>
                </a:solidFill>
                <a:latin typeface="Calibri" pitchFamily="34" charset="0"/>
              </a:defRPr>
            </a:lvl8pPr>
            <a:lvl9pPr marL="3886200" indent="-228600" defTabSz="803275" eaLnBrk="0" fontAlgn="base" hangingPunct="0">
              <a:spcBef>
                <a:spcPct val="0"/>
              </a:spcBef>
              <a:spcAft>
                <a:spcPct val="0"/>
              </a:spcAft>
              <a:defRPr sz="1600">
                <a:solidFill>
                  <a:schemeClr val="tx1"/>
                </a:solidFill>
                <a:latin typeface="Calibri" pitchFamily="34" charset="0"/>
              </a:defRPr>
            </a:lvl9pPr>
          </a:lstStyle>
          <a:p>
            <a:pPr algn="ctr" eaLnBrk="1" hangingPunct="1">
              <a:defRPr/>
            </a:pPr>
            <a:r>
              <a:rPr lang="ms-MY" altLang="ms-MY" sz="3200" b="1" dirty="0">
                <a:solidFill>
                  <a:schemeClr val="tx1">
                    <a:lumMod val="95000"/>
                    <a:lumOff val="5000"/>
                  </a:schemeClr>
                </a:solidFill>
                <a:cs typeface="Arial" charset="0"/>
              </a:rPr>
              <a:t>Skop </a:t>
            </a:r>
          </a:p>
        </p:txBody>
      </p:sp>
      <p:sp>
        <p:nvSpPr>
          <p:cNvPr id="7" name="TextBox 6"/>
          <p:cNvSpPr txBox="1">
            <a:spLocks noChangeArrowheads="1"/>
          </p:cNvSpPr>
          <p:nvPr/>
        </p:nvSpPr>
        <p:spPr bwMode="auto">
          <a:xfrm>
            <a:off x="7442424" y="730077"/>
            <a:ext cx="29098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465" tIns="40232" rIns="80465" bIns="40232">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defTabSz="803275" eaLnBrk="0" fontAlgn="base" hangingPunct="0">
              <a:spcBef>
                <a:spcPct val="0"/>
              </a:spcBef>
              <a:spcAft>
                <a:spcPct val="0"/>
              </a:spcAft>
              <a:defRPr sz="1600">
                <a:solidFill>
                  <a:schemeClr val="tx1"/>
                </a:solidFill>
                <a:latin typeface="Calibri" pitchFamily="34" charset="0"/>
              </a:defRPr>
            </a:lvl6pPr>
            <a:lvl7pPr marL="2971800" indent="-228600" defTabSz="803275" eaLnBrk="0" fontAlgn="base" hangingPunct="0">
              <a:spcBef>
                <a:spcPct val="0"/>
              </a:spcBef>
              <a:spcAft>
                <a:spcPct val="0"/>
              </a:spcAft>
              <a:defRPr sz="1600">
                <a:solidFill>
                  <a:schemeClr val="tx1"/>
                </a:solidFill>
                <a:latin typeface="Calibri" pitchFamily="34" charset="0"/>
              </a:defRPr>
            </a:lvl7pPr>
            <a:lvl8pPr marL="3429000" indent="-228600" defTabSz="803275" eaLnBrk="0" fontAlgn="base" hangingPunct="0">
              <a:spcBef>
                <a:spcPct val="0"/>
              </a:spcBef>
              <a:spcAft>
                <a:spcPct val="0"/>
              </a:spcAft>
              <a:defRPr sz="1600">
                <a:solidFill>
                  <a:schemeClr val="tx1"/>
                </a:solidFill>
                <a:latin typeface="Calibri" pitchFamily="34" charset="0"/>
              </a:defRPr>
            </a:lvl8pPr>
            <a:lvl9pPr marL="3886200" indent="-228600" defTabSz="803275" eaLnBrk="0" fontAlgn="base" hangingPunct="0">
              <a:spcBef>
                <a:spcPct val="0"/>
              </a:spcBef>
              <a:spcAft>
                <a:spcPct val="0"/>
              </a:spcAft>
              <a:defRPr sz="1600">
                <a:solidFill>
                  <a:schemeClr val="tx1"/>
                </a:solidFill>
                <a:latin typeface="Calibri" pitchFamily="34" charset="0"/>
              </a:defRPr>
            </a:lvl9pPr>
          </a:lstStyle>
          <a:p>
            <a:pPr algn="ctr" eaLnBrk="1" hangingPunct="1">
              <a:defRPr/>
            </a:pPr>
            <a:r>
              <a:rPr lang="ms-MY" altLang="ms-MY" sz="2800" b="1" dirty="0">
                <a:solidFill>
                  <a:schemeClr val="tx1">
                    <a:lumMod val="95000"/>
                    <a:lumOff val="5000"/>
                  </a:schemeClr>
                </a:solidFill>
                <a:cs typeface="Arial" charset="0"/>
              </a:rPr>
              <a:t>Entiti Terlibat</a:t>
            </a:r>
          </a:p>
        </p:txBody>
      </p:sp>
      <p:grpSp>
        <p:nvGrpSpPr>
          <p:cNvPr id="8" name="Group 27"/>
          <p:cNvGrpSpPr>
            <a:grpSpLocks/>
          </p:cNvGrpSpPr>
          <p:nvPr/>
        </p:nvGrpSpPr>
        <p:grpSpPr bwMode="auto">
          <a:xfrm>
            <a:off x="6348370" y="1184514"/>
            <a:ext cx="4826000" cy="5143500"/>
            <a:chOff x="779214" y="406907"/>
            <a:chExt cx="3369823" cy="5143545"/>
          </a:xfrm>
        </p:grpSpPr>
        <p:sp>
          <p:nvSpPr>
            <p:cNvPr id="9" name="Rektangel 19"/>
            <p:cNvSpPr>
              <a:spLocks noChangeArrowheads="1"/>
            </p:cNvSpPr>
            <p:nvPr/>
          </p:nvSpPr>
          <p:spPr bwMode="auto">
            <a:xfrm>
              <a:off x="779214" y="406907"/>
              <a:ext cx="3369823" cy="5143545"/>
            </a:xfrm>
            <a:prstGeom prst="round2DiagRect">
              <a:avLst>
                <a:gd name="adj1" fmla="val 17320"/>
                <a:gd name="adj2" fmla="val 19498"/>
              </a:avLst>
            </a:prstGeom>
            <a:solidFill>
              <a:srgbClr val="36682A"/>
            </a:solidFill>
            <a:ln>
              <a:noFill/>
            </a:ln>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ms-MY" sz="2200" dirty="0">
                <a:solidFill>
                  <a:srgbClr val="FFFF00"/>
                </a:solidFill>
                <a:cs typeface="Arial" pitchFamily="34" charset="0"/>
              </a:endParaRPr>
            </a:p>
          </p:txBody>
        </p:sp>
        <p:sp>
          <p:nvSpPr>
            <p:cNvPr id="10" name="TextBox 3"/>
            <p:cNvSpPr txBox="1"/>
            <p:nvPr/>
          </p:nvSpPr>
          <p:spPr>
            <a:xfrm>
              <a:off x="1034168" y="540258"/>
              <a:ext cx="2914231" cy="4986382"/>
            </a:xfrm>
            <a:prstGeom prst="rect">
              <a:avLst/>
            </a:prstGeom>
            <a:noFill/>
          </p:spPr>
          <p:txBody>
            <a:bodyPr>
              <a:spAutoFit/>
            </a:bodyPr>
            <a:lstStyle>
              <a:defPPr>
                <a:defRPr lang="en-US"/>
              </a:defPPr>
              <a:lvl1pPr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200" b="1" kern="1200">
                  <a:solidFill>
                    <a:srgbClr val="3333CC"/>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b="1" kern="1200">
                  <a:solidFill>
                    <a:srgbClr val="3333CC"/>
                  </a:solidFill>
                  <a:latin typeface="Arial" panose="020B0604020202020204" pitchFamily="34" charset="0"/>
                  <a:ea typeface="+mn-ea"/>
                  <a:cs typeface="Arial" panose="020B0604020202020204" pitchFamily="34" charset="0"/>
                </a:defRPr>
              </a:lvl9pPr>
            </a:lstStyle>
            <a:p>
              <a:pPr algn="ctr">
                <a:defRPr/>
              </a:pPr>
              <a:r>
                <a:rPr lang="ms-MY" sz="18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Semua </a:t>
              </a:r>
              <a:r>
                <a:rPr lang="ms-MY" sz="2000" u="sng"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Fakulti</a:t>
              </a:r>
              <a:r>
                <a:rPr lang="ms-MY" sz="18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termasuk Kampus Bintulu</a:t>
              </a:r>
              <a:r>
                <a:rPr lang="ms-MY" sz="20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ms-MY" sz="2000" u="sng"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Pusat Asasi Sains Pertanian</a:t>
              </a:r>
              <a:r>
                <a:rPr lang="ms-MY" sz="18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 </a:t>
              </a:r>
              <a:r>
                <a:rPr lang="ms-MY" sz="2000" u="sng"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Taman Pertanian Universiti</a:t>
              </a:r>
              <a:br>
                <a:rPr lang="ms-MY" sz="18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ms-MY" sz="18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termasuk Kampus Bintulu</a:t>
              </a:r>
            </a:p>
            <a:p>
              <a:pPr algn="ctr">
                <a:defRPr/>
              </a:pPr>
              <a:r>
                <a:rPr lang="en-US" sz="20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&amp;</a:t>
              </a:r>
              <a:endParaRPr lang="ms-MY" sz="24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ctr">
                <a:defRPr/>
              </a:pPr>
              <a:r>
                <a:rPr lang="ms-MY" sz="2000" u="sng"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Peneraju EMS</a:t>
              </a:r>
            </a:p>
            <a:p>
              <a:pPr marL="342900" indent="-342900">
                <a:buFontTx/>
                <a:buAutoNum type="arabicPeriod"/>
                <a:defRPr/>
              </a:pPr>
              <a:r>
                <a:rPr lang="ms-MY" sz="15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Pejabat Bursar;</a:t>
              </a:r>
            </a:p>
            <a:p>
              <a:pPr marL="342900" indent="-342900">
                <a:buFontTx/>
                <a:buAutoNum type="arabicPeriod"/>
                <a:defRPr/>
              </a:pPr>
              <a:r>
                <a:rPr lang="ms-MY" sz="15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Pejabat Pembangunan &amp; Pengurusan Aset;</a:t>
              </a:r>
            </a:p>
            <a:p>
              <a:pPr marL="342900" indent="-342900">
                <a:buFontTx/>
                <a:buAutoNum type="arabicPeriod"/>
                <a:defRPr/>
              </a:pPr>
              <a:r>
                <a:rPr lang="ms-MY" sz="15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Pejabat Pengurusan &amp; Keselamatan Pekerjaan</a:t>
              </a:r>
              <a:r>
                <a:rPr lang="en-US" sz="15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endParaRPr lang="ms-MY" sz="15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342900" indent="-342900">
                <a:buFontTx/>
                <a:buAutoNum type="arabicPeriod"/>
                <a:defRPr/>
              </a:pPr>
              <a:r>
                <a:rPr lang="ms-MY" sz="15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Taman Pertanian Universiti;</a:t>
              </a:r>
            </a:p>
            <a:p>
              <a:pPr marL="342900" indent="-342900">
                <a:buFontTx/>
                <a:buAutoNum type="arabicPeriod"/>
                <a:defRPr/>
              </a:pPr>
              <a:r>
                <a:rPr lang="ms-MY" sz="15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Bahagian Hal Ehwal Pelajar;</a:t>
              </a:r>
            </a:p>
            <a:p>
              <a:pPr marL="342900" indent="-342900">
                <a:buFontTx/>
                <a:buAutoNum type="arabicPeriod"/>
                <a:defRPr/>
              </a:pPr>
              <a:r>
                <a:rPr lang="ms-MY" sz="15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Pusat Jaminan Kualiti (CQA)</a:t>
              </a:r>
            </a:p>
            <a:p>
              <a:pPr marL="361950" indent="-361950">
                <a:buFontTx/>
                <a:buAutoNum type="arabicPeriod"/>
                <a:defRPr/>
              </a:pPr>
              <a:r>
                <a:rPr lang="ms-MY" sz="15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Pejabat Penasihat Undang-Undang</a:t>
              </a:r>
            </a:p>
            <a:p>
              <a:pPr marL="361950" indent="-361950">
                <a:buFontTx/>
                <a:buAutoNum type="arabicPeriod"/>
                <a:defRPr/>
              </a:pPr>
              <a:r>
                <a:rPr lang="ms-MY" sz="15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Pejabat Strategi Korporat &amp; Komunikasi;</a:t>
              </a:r>
            </a:p>
            <a:p>
              <a:pPr marL="361950" indent="-361950">
                <a:buFontTx/>
                <a:buAutoNum type="arabicPeriod"/>
                <a:defRPr/>
              </a:pPr>
              <a:r>
                <a:rPr lang="ms-MY" sz="15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Pejabat Pendaftar </a:t>
              </a:r>
            </a:p>
          </p:txBody>
        </p:sp>
      </p:grpSp>
      <p:pic>
        <p:nvPicPr>
          <p:cNvPr id="12" name="Content Placeholder 4" descr="Inner-UPM-Template_Option-1A.jpg"/>
          <p:cNvPicPr>
            <a:picLocks noChangeAspect="1"/>
          </p:cNvPicPr>
          <p:nvPr/>
        </p:nvPicPr>
        <p:blipFill>
          <a:blip r:embed="rId3"/>
          <a:stretch>
            <a:fillRect/>
          </a:stretch>
        </p:blipFill>
        <p:spPr>
          <a:xfrm>
            <a:off x="13712" y="6403214"/>
            <a:ext cx="7746331" cy="463397"/>
          </a:xfrm>
          <a:prstGeom prst="rect">
            <a:avLst/>
          </a:prstGeom>
        </p:spPr>
      </p:pic>
      <p:sp>
        <p:nvSpPr>
          <p:cNvPr id="11" name="TextBox 10"/>
          <p:cNvSpPr txBox="1"/>
          <p:nvPr/>
        </p:nvSpPr>
        <p:spPr>
          <a:xfrm>
            <a:off x="0" y="824"/>
            <a:ext cx="12191999" cy="584775"/>
          </a:xfrm>
          <a:prstGeom prst="rect">
            <a:avLst/>
          </a:prstGeom>
          <a:solidFill>
            <a:schemeClr val="accent6">
              <a:lumMod val="75000"/>
            </a:schemeClr>
          </a:solidFill>
        </p:spPr>
        <p:txBody>
          <a:bodyPr wrap="square" rtlCol="0">
            <a:spAutoFit/>
          </a:bodyPr>
          <a:lstStyle/>
          <a:p>
            <a:pPr algn="ctr"/>
            <a:r>
              <a:rPr lang="en-US" sz="3200" b="1" dirty="0">
                <a:solidFill>
                  <a:schemeClr val="bg1"/>
                </a:solidFill>
              </a:rPr>
              <a:t>            SKOP PENSIJILAN ISO 14001 &amp; ENTITI TERLIBAT</a:t>
            </a:r>
            <a:endParaRPr lang="en-MY" sz="3200" b="1" dirty="0">
              <a:solidFill>
                <a:schemeClr val="bg1"/>
              </a:solidFill>
            </a:endParaRPr>
          </a:p>
        </p:txBody>
      </p:sp>
      <p:pic>
        <p:nvPicPr>
          <p:cNvPr id="13" name="Picture 12"/>
          <p:cNvPicPr>
            <a:picLocks noChangeAspect="1"/>
          </p:cNvPicPr>
          <p:nvPr/>
        </p:nvPicPr>
        <p:blipFill>
          <a:blip r:embed="rId4"/>
          <a:stretch>
            <a:fillRect/>
          </a:stretch>
        </p:blipFill>
        <p:spPr>
          <a:xfrm>
            <a:off x="223954" y="185149"/>
            <a:ext cx="1884933" cy="891059"/>
          </a:xfrm>
          <a:prstGeom prst="rect">
            <a:avLst/>
          </a:prstGeom>
        </p:spPr>
      </p:pic>
      <p:pic>
        <p:nvPicPr>
          <p:cNvPr id="14" name="Picture 13"/>
          <p:cNvPicPr>
            <a:picLocks noChangeAspect="1"/>
          </p:cNvPicPr>
          <p:nvPr/>
        </p:nvPicPr>
        <p:blipFill>
          <a:blip r:embed="rId5"/>
          <a:stretch>
            <a:fillRect/>
          </a:stretch>
        </p:blipFill>
        <p:spPr>
          <a:xfrm>
            <a:off x="11174370" y="69090"/>
            <a:ext cx="822058" cy="1260490"/>
          </a:xfrm>
          <a:prstGeom prst="rect">
            <a:avLst/>
          </a:prstGeom>
        </p:spPr>
      </p:pic>
      <p:sp>
        <p:nvSpPr>
          <p:cNvPr id="2" name="AutoShape 2" descr="Image result for no chan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Tree>
    <p:extLst>
      <p:ext uri="{BB962C8B-B14F-4D97-AF65-F5344CB8AC3E}">
        <p14:creationId xmlns:p14="http://schemas.microsoft.com/office/powerpoint/2010/main" val="2190734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nodeType="afterGroup">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nodeType="afterGroup">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1619</TotalTime>
  <Words>4020</Words>
  <Application>Microsoft Office PowerPoint</Application>
  <PresentationFormat>Widescreen</PresentationFormat>
  <Paragraphs>1094</Paragraphs>
  <Slides>64</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Arial</vt:lpstr>
      <vt:lpstr>Arial Black</vt:lpstr>
      <vt:lpstr>Bodoni MT</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MESYUARAT  JAWATANKUASA KUALITI UPM KALI KE-39  Agenda 7.0 Peralihahan ISO 14001:2004 kepada  ISO 14001:2015 dan Pelaksanaan Tindakan</dc:title>
  <dc:creator>user</dc:creator>
  <cp:lastModifiedBy>KASMARIA BINTI ZAWAWI</cp:lastModifiedBy>
  <cp:revision>75</cp:revision>
  <cp:lastPrinted>2018-04-09T09:58:08Z</cp:lastPrinted>
  <dcterms:created xsi:type="dcterms:W3CDTF">2018-03-30T00:06:17Z</dcterms:created>
  <dcterms:modified xsi:type="dcterms:W3CDTF">2018-04-12T02:42:47Z</dcterms:modified>
</cp:coreProperties>
</file>